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31ae7099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d31ae7099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d31ae7099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d31ae7099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d31ae7099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d31ae7099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d31ae7099f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d31ae7099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d31ae7099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d31ae7099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d31ae7099f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d31ae7099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d378a0a7de_0_3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d378a0a7de_0_3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legal-planet.org/2020/12/29/the-u-s-supreme-courts-most-important-2020-environmental-law-decision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sz="3600">
                <a:latin typeface="Times New Roman"/>
                <a:ea typeface="Times New Roman"/>
                <a:cs typeface="Times New Roman"/>
                <a:sym typeface="Times New Roman"/>
              </a:rPr>
              <a:t>Recent US Supreme Court Cases Involving E</a:t>
            </a:r>
            <a:r>
              <a:rPr lang="en" sz="3600">
                <a:latin typeface="Times New Roman"/>
                <a:ea typeface="Times New Roman"/>
                <a:cs typeface="Times New Roman"/>
                <a:sym typeface="Times New Roman"/>
              </a:rPr>
              <a:t>nvironmental</a:t>
            </a:r>
            <a:r>
              <a:rPr lang="en" sz="3600">
                <a:latin typeface="Times New Roman"/>
                <a:ea typeface="Times New Roman"/>
                <a:cs typeface="Times New Roman"/>
                <a:sym typeface="Times New Roman"/>
              </a:rPr>
              <a:t> Law, The C</a:t>
            </a:r>
            <a:r>
              <a:rPr lang="en" sz="3600">
                <a:latin typeface="Times New Roman"/>
                <a:ea typeface="Times New Roman"/>
                <a:cs typeface="Times New Roman"/>
                <a:sym typeface="Times New Roman"/>
              </a:rPr>
              <a:t>limate and Their Interesting Implications</a:t>
            </a:r>
            <a:endParaRPr sz="3600">
              <a:latin typeface="Times New Roman"/>
              <a:ea typeface="Times New Roman"/>
              <a:cs typeface="Times New Roman"/>
              <a:sym typeface="Times New Roman"/>
            </a:endParaRPr>
          </a:p>
        </p:txBody>
      </p:sp>
      <p:sp>
        <p:nvSpPr>
          <p:cNvPr id="129" name="Google Shape;129;p13"/>
          <p:cNvSpPr txBox="1"/>
          <p:nvPr>
            <p:ph idx="1" type="subTitle"/>
          </p:nvPr>
        </p:nvSpPr>
        <p:spPr>
          <a:xfrm>
            <a:off x="2091875" y="4059897"/>
            <a:ext cx="5361300" cy="507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latin typeface="Times New Roman"/>
                <a:ea typeface="Times New Roman"/>
                <a:cs typeface="Times New Roman"/>
                <a:sym typeface="Times New Roman"/>
              </a:rPr>
              <a:t>Nicholas Turco </a:t>
            </a:r>
            <a:endParaRPr sz="18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476300" y="425200"/>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 sz="2400">
                <a:solidFill>
                  <a:srgbClr val="000000"/>
                </a:solidFill>
                <a:highlight>
                  <a:srgbClr val="FFFFFF"/>
                </a:highlight>
                <a:latin typeface="Times New Roman"/>
                <a:ea typeface="Times New Roman"/>
                <a:cs typeface="Times New Roman"/>
                <a:sym typeface="Times New Roman"/>
              </a:rPr>
              <a:t>County of Maui v. Hawaii Wildlife Fund, No. 18-260, 590 U.S.</a:t>
            </a:r>
            <a:endParaRPr i="1" sz="2400">
              <a:solidFill>
                <a:srgbClr val="000000"/>
              </a:solidFill>
              <a:latin typeface="Times New Roman"/>
              <a:ea typeface="Times New Roman"/>
              <a:cs typeface="Times New Roman"/>
              <a:sym typeface="Times New Roman"/>
            </a:endParaRPr>
          </a:p>
        </p:txBody>
      </p:sp>
      <p:sp>
        <p:nvSpPr>
          <p:cNvPr id="135" name="Google Shape;135;p14"/>
          <p:cNvSpPr txBox="1"/>
          <p:nvPr>
            <p:ph idx="1" type="body"/>
          </p:nvPr>
        </p:nvSpPr>
        <p:spPr>
          <a:xfrm>
            <a:off x="819150" y="1099175"/>
            <a:ext cx="7505700" cy="24480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b="1" lang="en" sz="5600">
                <a:solidFill>
                  <a:srgbClr val="000000"/>
                </a:solidFill>
                <a:latin typeface="Times New Roman"/>
                <a:ea typeface="Times New Roman"/>
                <a:cs typeface="Times New Roman"/>
                <a:sym typeface="Times New Roman"/>
              </a:rPr>
              <a:t>Question: “</a:t>
            </a:r>
            <a:r>
              <a:rPr lang="en" sz="5600">
                <a:solidFill>
                  <a:srgbClr val="000000"/>
                </a:solidFill>
                <a:latin typeface="Times New Roman"/>
                <a:ea typeface="Times New Roman"/>
                <a:cs typeface="Times New Roman"/>
                <a:sym typeface="Times New Roman"/>
              </a:rPr>
              <a:t>Weather the Clean water act</a:t>
            </a:r>
            <a:r>
              <a:rPr lang="en" sz="5600">
                <a:solidFill>
                  <a:srgbClr val="000000"/>
                </a:solidFill>
                <a:highlight>
                  <a:srgbClr val="FAFAFA"/>
                </a:highlight>
                <a:latin typeface="Times New Roman"/>
                <a:ea typeface="Times New Roman"/>
                <a:cs typeface="Times New Roman"/>
                <a:sym typeface="Times New Roman"/>
              </a:rPr>
              <a:t> "requires a permit when pollutants originate from a point source but are conveyed to navigable waters by a nonpoint source," here, "groundwater.</a:t>
            </a:r>
            <a:r>
              <a:rPr lang="en" sz="5600">
                <a:solidFill>
                  <a:srgbClr val="000000"/>
                </a:solidFill>
                <a:latin typeface="Times New Roman"/>
                <a:ea typeface="Times New Roman"/>
                <a:cs typeface="Times New Roman"/>
                <a:sym typeface="Times New Roman"/>
              </a:rPr>
              <a:t>"(</a:t>
            </a:r>
            <a:r>
              <a:rPr i="1" lang="en" sz="5600">
                <a:solidFill>
                  <a:srgbClr val="000000"/>
                </a:solidFill>
                <a:latin typeface="Times New Roman"/>
                <a:ea typeface="Times New Roman"/>
                <a:cs typeface="Times New Roman"/>
                <a:sym typeface="Times New Roman"/>
              </a:rPr>
              <a:t>18-260, 590 U.S.).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5600">
                <a:solidFill>
                  <a:srgbClr val="000000"/>
                </a:solidFill>
                <a:latin typeface="Times New Roman"/>
                <a:ea typeface="Times New Roman"/>
                <a:cs typeface="Times New Roman"/>
                <a:sym typeface="Times New Roman"/>
              </a:rPr>
              <a:t>Plaintiff</a:t>
            </a:r>
            <a:r>
              <a:rPr b="1" lang="en" sz="5600">
                <a:solidFill>
                  <a:srgbClr val="000000"/>
                </a:solidFill>
                <a:latin typeface="Times New Roman"/>
                <a:ea typeface="Times New Roman"/>
                <a:cs typeface="Times New Roman"/>
                <a:sym typeface="Times New Roman"/>
              </a:rPr>
              <a:t>: “</a:t>
            </a:r>
            <a:r>
              <a:rPr lang="en" sz="5600">
                <a:solidFill>
                  <a:srgbClr val="000000"/>
                </a:solidFill>
                <a:latin typeface="Times New Roman"/>
                <a:ea typeface="Times New Roman"/>
                <a:cs typeface="Times New Roman"/>
                <a:sym typeface="Times New Roman"/>
              </a:rPr>
              <a:t>The environmental organization bringing the suit contended that a permit is always required under such circumstances to avoid a major circumvention of CWA regulatory jurisdiction” (Frank 2020). </a:t>
            </a:r>
            <a:endParaRPr b="1"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5600">
                <a:solidFill>
                  <a:srgbClr val="000000"/>
                </a:solidFill>
                <a:latin typeface="Times New Roman"/>
                <a:ea typeface="Times New Roman"/>
                <a:cs typeface="Times New Roman"/>
                <a:sym typeface="Times New Roman"/>
              </a:rPr>
              <a:t>Defendant: “</a:t>
            </a:r>
            <a:r>
              <a:rPr lang="en" sz="5600">
                <a:solidFill>
                  <a:srgbClr val="000000"/>
                </a:solidFill>
                <a:latin typeface="Times New Roman"/>
                <a:ea typeface="Times New Roman"/>
                <a:cs typeface="Times New Roman"/>
                <a:sym typeface="Times New Roman"/>
              </a:rPr>
              <a:t>The County of Maui (supported by the Trump Administration), on the other hand, argued that the intervening injection of treated sewage effluent into groundwater aquifers necessarily and fully removes such discharges from CWA permit jurisdiction” (Frank 2020). </a:t>
            </a:r>
            <a:endParaRPr b="1"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5600">
                <a:solidFill>
                  <a:srgbClr val="000000"/>
                </a:solidFill>
                <a:latin typeface="Times New Roman"/>
                <a:ea typeface="Times New Roman"/>
                <a:cs typeface="Times New Roman"/>
                <a:sym typeface="Times New Roman"/>
              </a:rPr>
              <a:t>Holding: “</a:t>
            </a:r>
            <a:r>
              <a:rPr lang="en" sz="5600">
                <a:solidFill>
                  <a:srgbClr val="000000"/>
                </a:solidFill>
                <a:highlight>
                  <a:srgbClr val="F8F8F8"/>
                </a:highlight>
                <a:latin typeface="Times New Roman"/>
                <a:ea typeface="Times New Roman"/>
                <a:cs typeface="Times New Roman"/>
                <a:sym typeface="Times New Roman"/>
              </a:rPr>
              <a:t>The Clean Water Act requires a permit when there is a direct discharge of a pollutant from a point source into navigable waters or when there is the functional equivalent of a direct discharge” (Oyez). </a:t>
            </a:r>
            <a:endParaRPr b="1" sz="56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400">
                <a:latin typeface="Times New Roman"/>
                <a:ea typeface="Times New Roman"/>
                <a:cs typeface="Times New Roman"/>
                <a:sym typeface="Times New Roman"/>
              </a:rPr>
              <a:t>Implications </a:t>
            </a:r>
            <a:endParaRPr sz="2400">
              <a:latin typeface="Times New Roman"/>
              <a:ea typeface="Times New Roman"/>
              <a:cs typeface="Times New Roman"/>
              <a:sym typeface="Times New Roman"/>
            </a:endParaRPr>
          </a:p>
        </p:txBody>
      </p:sp>
      <p:sp>
        <p:nvSpPr>
          <p:cNvPr id="141" name="Google Shape;141;p15"/>
          <p:cNvSpPr txBox="1"/>
          <p:nvPr>
            <p:ph idx="1" type="body"/>
          </p:nvPr>
        </p:nvSpPr>
        <p:spPr>
          <a:xfrm>
            <a:off x="819150" y="1316725"/>
            <a:ext cx="7505700" cy="3121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212529"/>
              </a:buClr>
              <a:buSzPts val="1800"/>
              <a:buFont typeface="Times New Roman"/>
              <a:buAutoNum type="arabicPeriod"/>
            </a:pPr>
            <a:r>
              <a:rPr lang="en" sz="1800">
                <a:solidFill>
                  <a:srgbClr val="212529"/>
                </a:solidFill>
                <a:highlight>
                  <a:srgbClr val="FAFAFA"/>
                </a:highlight>
                <a:latin typeface="Times New Roman"/>
                <a:ea typeface="Times New Roman"/>
                <a:cs typeface="Times New Roman"/>
                <a:sym typeface="Times New Roman"/>
              </a:rPr>
              <a:t>Water that travels through groundwater and the Ocean is </a:t>
            </a:r>
            <a:r>
              <a:rPr lang="en" sz="1800">
                <a:solidFill>
                  <a:srgbClr val="212529"/>
                </a:solidFill>
                <a:highlight>
                  <a:srgbClr val="FAFAFA"/>
                </a:highlight>
                <a:latin typeface="Times New Roman"/>
                <a:ea typeface="Times New Roman"/>
                <a:cs typeface="Times New Roman"/>
                <a:sym typeface="Times New Roman"/>
              </a:rPr>
              <a:t>regulated</a:t>
            </a:r>
            <a:r>
              <a:rPr lang="en" sz="1800">
                <a:solidFill>
                  <a:srgbClr val="212529"/>
                </a:solidFill>
                <a:highlight>
                  <a:srgbClr val="FAFAFA"/>
                </a:highlight>
                <a:latin typeface="Times New Roman"/>
                <a:ea typeface="Times New Roman"/>
                <a:cs typeface="Times New Roman"/>
                <a:sym typeface="Times New Roman"/>
              </a:rPr>
              <a:t> under the EPA and the Clean Water Act as point source </a:t>
            </a:r>
            <a:r>
              <a:rPr lang="en" sz="1800">
                <a:solidFill>
                  <a:srgbClr val="212529"/>
                </a:solidFill>
                <a:highlight>
                  <a:srgbClr val="FAFAFA"/>
                </a:highlight>
                <a:latin typeface="Times New Roman"/>
                <a:ea typeface="Times New Roman"/>
                <a:cs typeface="Times New Roman"/>
                <a:sym typeface="Times New Roman"/>
              </a:rPr>
              <a:t>pollution</a:t>
            </a:r>
            <a:r>
              <a:rPr lang="en" sz="1800">
                <a:solidFill>
                  <a:srgbClr val="212529"/>
                </a:solidFill>
                <a:highlight>
                  <a:srgbClr val="FAFAFA"/>
                </a:highlight>
                <a:latin typeface="Times New Roman"/>
                <a:ea typeface="Times New Roman"/>
                <a:cs typeface="Times New Roman"/>
                <a:sym typeface="Times New Roman"/>
              </a:rPr>
              <a:t>. </a:t>
            </a:r>
            <a:endParaRPr sz="1800">
              <a:solidFill>
                <a:srgbClr val="212529"/>
              </a:solidFill>
              <a:highlight>
                <a:srgbClr val="FAFAFA"/>
              </a:highlight>
              <a:latin typeface="Times New Roman"/>
              <a:ea typeface="Times New Roman"/>
              <a:cs typeface="Times New Roman"/>
              <a:sym typeface="Times New Roman"/>
            </a:endParaRPr>
          </a:p>
          <a:p>
            <a:pPr indent="0" lvl="0" marL="0" rtl="0" algn="l">
              <a:spcBef>
                <a:spcPts val="1200"/>
              </a:spcBef>
              <a:spcAft>
                <a:spcPts val="0"/>
              </a:spcAft>
              <a:buNone/>
            </a:pPr>
            <a:r>
              <a:t/>
            </a:r>
            <a:endParaRPr sz="1800">
              <a:solidFill>
                <a:srgbClr val="212529"/>
              </a:solidFill>
              <a:highlight>
                <a:srgbClr val="FAFAFA"/>
              </a:highlight>
              <a:latin typeface="Times New Roman"/>
              <a:ea typeface="Times New Roman"/>
              <a:cs typeface="Times New Roman"/>
              <a:sym typeface="Times New Roman"/>
            </a:endParaRPr>
          </a:p>
          <a:p>
            <a:pPr indent="-342900" lvl="0" marL="457200" rtl="0" algn="l">
              <a:spcBef>
                <a:spcPts val="1200"/>
              </a:spcBef>
              <a:spcAft>
                <a:spcPts val="0"/>
              </a:spcAft>
              <a:buClr>
                <a:srgbClr val="212529"/>
              </a:buClr>
              <a:buSzPts val="1800"/>
              <a:buFont typeface="Times New Roman"/>
              <a:buAutoNum type="arabicPeriod"/>
            </a:pPr>
            <a:r>
              <a:rPr lang="en" sz="1800">
                <a:solidFill>
                  <a:srgbClr val="212529"/>
                </a:solidFill>
                <a:highlight>
                  <a:srgbClr val="FAFAFA"/>
                </a:highlight>
                <a:latin typeface="Times New Roman"/>
                <a:ea typeface="Times New Roman"/>
                <a:cs typeface="Times New Roman"/>
                <a:sym typeface="Times New Roman"/>
              </a:rPr>
              <a:t>Given advancements in </a:t>
            </a:r>
            <a:r>
              <a:rPr lang="en" sz="1800">
                <a:solidFill>
                  <a:srgbClr val="212529"/>
                </a:solidFill>
                <a:highlight>
                  <a:srgbClr val="FAFAFA"/>
                </a:highlight>
                <a:latin typeface="Times New Roman"/>
                <a:ea typeface="Times New Roman"/>
                <a:cs typeface="Times New Roman"/>
                <a:sym typeface="Times New Roman"/>
              </a:rPr>
              <a:t>science</a:t>
            </a:r>
            <a:r>
              <a:rPr lang="en" sz="1800">
                <a:solidFill>
                  <a:srgbClr val="212529"/>
                </a:solidFill>
                <a:highlight>
                  <a:srgbClr val="FAFAFA"/>
                </a:highlight>
                <a:latin typeface="Times New Roman"/>
                <a:ea typeface="Times New Roman"/>
                <a:cs typeface="Times New Roman"/>
                <a:sym typeface="Times New Roman"/>
              </a:rPr>
              <a:t> we will likely see </a:t>
            </a:r>
            <a:r>
              <a:rPr lang="en" sz="1800">
                <a:solidFill>
                  <a:srgbClr val="212529"/>
                </a:solidFill>
                <a:highlight>
                  <a:srgbClr val="FAFAFA"/>
                </a:highlight>
                <a:latin typeface="Times New Roman"/>
                <a:ea typeface="Times New Roman"/>
                <a:cs typeface="Times New Roman"/>
                <a:sym typeface="Times New Roman"/>
              </a:rPr>
              <a:t>tighter</a:t>
            </a:r>
            <a:r>
              <a:rPr lang="en" sz="1800">
                <a:solidFill>
                  <a:srgbClr val="212529"/>
                </a:solidFill>
                <a:highlight>
                  <a:srgbClr val="FAFAFA"/>
                </a:highlight>
                <a:latin typeface="Times New Roman"/>
                <a:ea typeface="Times New Roman"/>
                <a:cs typeface="Times New Roman"/>
                <a:sym typeface="Times New Roman"/>
              </a:rPr>
              <a:t> </a:t>
            </a:r>
            <a:r>
              <a:rPr lang="en" sz="1800">
                <a:solidFill>
                  <a:srgbClr val="212529"/>
                </a:solidFill>
                <a:highlight>
                  <a:srgbClr val="FAFAFA"/>
                </a:highlight>
                <a:latin typeface="Times New Roman"/>
                <a:ea typeface="Times New Roman"/>
                <a:cs typeface="Times New Roman"/>
                <a:sym typeface="Times New Roman"/>
              </a:rPr>
              <a:t>standards</a:t>
            </a:r>
            <a:r>
              <a:rPr lang="en" sz="1800">
                <a:solidFill>
                  <a:srgbClr val="212529"/>
                </a:solidFill>
                <a:highlight>
                  <a:srgbClr val="FAFAFA"/>
                </a:highlight>
                <a:latin typeface="Times New Roman"/>
                <a:ea typeface="Times New Roman"/>
                <a:cs typeface="Times New Roman"/>
                <a:sym typeface="Times New Roman"/>
              </a:rPr>
              <a:t> around water pollution, as is evident in the “</a:t>
            </a:r>
            <a:r>
              <a:rPr lang="en" sz="1800">
                <a:solidFill>
                  <a:srgbClr val="212529"/>
                </a:solidFill>
                <a:highlight>
                  <a:srgbClr val="FAFAFA"/>
                </a:highlight>
                <a:latin typeface="Times New Roman"/>
                <a:ea typeface="Times New Roman"/>
                <a:cs typeface="Times New Roman"/>
                <a:sym typeface="Times New Roman"/>
              </a:rPr>
              <a:t>fairly</a:t>
            </a:r>
            <a:r>
              <a:rPr lang="en" sz="1800">
                <a:solidFill>
                  <a:srgbClr val="212529"/>
                </a:solidFill>
                <a:highlight>
                  <a:srgbClr val="FAFAFA"/>
                </a:highlight>
                <a:latin typeface="Times New Roman"/>
                <a:ea typeface="Times New Roman"/>
                <a:cs typeface="Times New Roman"/>
                <a:sym typeface="Times New Roman"/>
              </a:rPr>
              <a:t> </a:t>
            </a:r>
            <a:r>
              <a:rPr lang="en" sz="1800">
                <a:solidFill>
                  <a:srgbClr val="212529"/>
                </a:solidFill>
                <a:highlight>
                  <a:srgbClr val="FAFAFA"/>
                </a:highlight>
                <a:latin typeface="Times New Roman"/>
                <a:ea typeface="Times New Roman"/>
                <a:cs typeface="Times New Roman"/>
                <a:sym typeface="Times New Roman"/>
              </a:rPr>
              <a:t>traceable</a:t>
            </a:r>
            <a:r>
              <a:rPr lang="en" sz="1800">
                <a:solidFill>
                  <a:srgbClr val="212529"/>
                </a:solidFill>
                <a:highlight>
                  <a:srgbClr val="FAFAFA"/>
                </a:highlight>
                <a:latin typeface="Times New Roman"/>
                <a:ea typeface="Times New Roman"/>
                <a:cs typeface="Times New Roman"/>
                <a:sym typeface="Times New Roman"/>
              </a:rPr>
              <a:t>” language used by the  Hawaii Wildlife Fund. </a:t>
            </a:r>
            <a:endParaRPr sz="1800">
              <a:solidFill>
                <a:srgbClr val="212529"/>
              </a:solidFill>
              <a:highlight>
                <a:srgbClr val="FAFAFA"/>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400">
              <a:solidFill>
                <a:srgbClr val="212529"/>
              </a:solidFill>
              <a:highlight>
                <a:srgbClr val="FAFAFA"/>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31875"/>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 sz="2400">
                <a:latin typeface="Times New Roman"/>
                <a:ea typeface="Times New Roman"/>
                <a:cs typeface="Times New Roman"/>
                <a:sym typeface="Times New Roman"/>
              </a:rPr>
              <a:t>Atlantic Richfield Co. v. Christian.</a:t>
            </a:r>
            <a:r>
              <a:rPr lang="en" sz="2400">
                <a:latin typeface="Times New Roman"/>
                <a:ea typeface="Times New Roman"/>
                <a:cs typeface="Times New Roman"/>
                <a:sym typeface="Times New Roman"/>
              </a:rPr>
              <a:t> </a:t>
            </a:r>
            <a:r>
              <a:rPr lang="en" sz="2400">
                <a:highlight>
                  <a:srgbClr val="F8F8F8"/>
                </a:highlight>
                <a:latin typeface="Times New Roman"/>
                <a:ea typeface="Times New Roman"/>
                <a:cs typeface="Times New Roman"/>
                <a:sym typeface="Times New Roman"/>
              </a:rPr>
              <a:t>590 US _ (2020)</a:t>
            </a:r>
            <a:endParaRPr sz="2400">
              <a:latin typeface="Times New Roman"/>
              <a:ea typeface="Times New Roman"/>
              <a:cs typeface="Times New Roman"/>
              <a:sym typeface="Times New Roman"/>
            </a:endParaRPr>
          </a:p>
        </p:txBody>
      </p:sp>
      <p:sp>
        <p:nvSpPr>
          <p:cNvPr id="147" name="Google Shape;147;p16"/>
          <p:cNvSpPr txBox="1"/>
          <p:nvPr>
            <p:ph idx="1" type="body"/>
          </p:nvPr>
        </p:nvSpPr>
        <p:spPr>
          <a:xfrm>
            <a:off x="819150" y="1412750"/>
            <a:ext cx="7505700" cy="24498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b="1" lang="en" sz="5600">
                <a:solidFill>
                  <a:srgbClr val="000000"/>
                </a:solidFill>
                <a:latin typeface="Times New Roman"/>
                <a:ea typeface="Times New Roman"/>
                <a:cs typeface="Times New Roman"/>
                <a:sym typeface="Times New Roman"/>
              </a:rPr>
              <a:t>Facts: </a:t>
            </a:r>
            <a:r>
              <a:rPr lang="en" sz="5600">
                <a:solidFill>
                  <a:srgbClr val="000000"/>
                </a:solidFill>
                <a:latin typeface="Times New Roman"/>
                <a:ea typeface="Times New Roman"/>
                <a:cs typeface="Times New Roman"/>
                <a:sym typeface="Times New Roman"/>
              </a:rPr>
              <a:t>In 2008, landowners within the Anaconda Superfund site sued Atlantic Richfield in Montana state court, alleging that the smelter operations between 1884 and 1980 had caused damage to their properties” (Oyez).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5600">
                <a:solidFill>
                  <a:srgbClr val="000000"/>
                </a:solidFill>
                <a:latin typeface="Times New Roman"/>
                <a:ea typeface="Times New Roman"/>
                <a:cs typeface="Times New Roman"/>
                <a:sym typeface="Times New Roman"/>
              </a:rPr>
              <a:t>Question:</a:t>
            </a:r>
            <a:r>
              <a:rPr lang="en" sz="5600">
                <a:solidFill>
                  <a:srgbClr val="000000"/>
                </a:solidFill>
                <a:latin typeface="Times New Roman"/>
                <a:ea typeface="Times New Roman"/>
                <a:cs typeface="Times New Roman"/>
                <a:sym typeface="Times New Roman"/>
              </a:rPr>
              <a:t> </a:t>
            </a:r>
            <a:r>
              <a:rPr lang="en" sz="5600">
                <a:solidFill>
                  <a:srgbClr val="000000"/>
                </a:solidFill>
                <a:latin typeface="Times New Roman"/>
                <a:ea typeface="Times New Roman"/>
                <a:cs typeface="Times New Roman"/>
                <a:sym typeface="Times New Roman"/>
              </a:rPr>
              <a:t>Is a landowner at a Superfund site a “potentially responsible party” that must seek EPA approval under 42 U.S.C. § 9622(e)(6) of the </a:t>
            </a:r>
            <a:r>
              <a:rPr lang="en" sz="5600">
                <a:solidFill>
                  <a:srgbClr val="000000"/>
                </a:solidFill>
                <a:latin typeface="Times New Roman"/>
                <a:ea typeface="Times New Roman"/>
                <a:cs typeface="Times New Roman"/>
                <a:sym typeface="Times New Roman"/>
              </a:rPr>
              <a:t>Comprehensive Environmental Response, Compensation and Liability Act </a:t>
            </a:r>
            <a:r>
              <a:rPr lang="en" sz="5600">
                <a:solidFill>
                  <a:srgbClr val="000000"/>
                </a:solidFill>
                <a:latin typeface="Times New Roman"/>
                <a:ea typeface="Times New Roman"/>
                <a:cs typeface="Times New Roman"/>
                <a:sym typeface="Times New Roman"/>
              </a:rPr>
              <a:t>before engaging in remedial action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5600">
                <a:solidFill>
                  <a:srgbClr val="000000"/>
                </a:solidFill>
                <a:latin typeface="Times New Roman"/>
                <a:ea typeface="Times New Roman"/>
                <a:cs typeface="Times New Roman"/>
                <a:sym typeface="Times New Roman"/>
              </a:rPr>
              <a:t>Plaintiff</a:t>
            </a:r>
            <a:r>
              <a:rPr b="1" lang="en" sz="5600">
                <a:solidFill>
                  <a:srgbClr val="000000"/>
                </a:solidFill>
                <a:latin typeface="Times New Roman"/>
                <a:ea typeface="Times New Roman"/>
                <a:cs typeface="Times New Roman"/>
                <a:sym typeface="Times New Roman"/>
              </a:rPr>
              <a:t>: </a:t>
            </a:r>
            <a:r>
              <a:rPr lang="en" sz="5600">
                <a:solidFill>
                  <a:srgbClr val="000000"/>
                </a:solidFill>
                <a:latin typeface="Times New Roman"/>
                <a:ea typeface="Times New Roman"/>
                <a:cs typeface="Times New Roman"/>
                <a:sym typeface="Times New Roman"/>
              </a:rPr>
              <a:t>Because arsenic and lead are hazardous substances that have “come to be located” on the landowners’ properties, the landowners are potentially responsible parties.” (</a:t>
            </a:r>
            <a:r>
              <a:rPr lang="en" sz="5600">
                <a:solidFill>
                  <a:srgbClr val="000000"/>
                </a:solidFill>
                <a:latin typeface="Times New Roman"/>
                <a:ea typeface="Times New Roman"/>
                <a:cs typeface="Times New Roman"/>
                <a:sym typeface="Times New Roman"/>
              </a:rPr>
              <a:t>590 US _ (2020).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5600">
                <a:solidFill>
                  <a:srgbClr val="000000"/>
                </a:solidFill>
                <a:latin typeface="Times New Roman"/>
                <a:ea typeface="Times New Roman"/>
                <a:cs typeface="Times New Roman"/>
                <a:sym typeface="Times New Roman"/>
              </a:rPr>
              <a:t>Defendant</a:t>
            </a:r>
            <a:r>
              <a:rPr b="1" lang="en" sz="5600">
                <a:solidFill>
                  <a:srgbClr val="000000"/>
                </a:solidFill>
                <a:latin typeface="Times New Roman"/>
                <a:ea typeface="Times New Roman"/>
                <a:cs typeface="Times New Roman"/>
                <a:sym typeface="Times New Roman"/>
              </a:rPr>
              <a:t>: </a:t>
            </a:r>
            <a:r>
              <a:rPr lang="en" sz="5600">
                <a:solidFill>
                  <a:srgbClr val="000000"/>
                </a:solidFill>
                <a:latin typeface="Times New Roman"/>
                <a:ea typeface="Times New Roman"/>
                <a:cs typeface="Times New Roman"/>
                <a:sym typeface="Times New Roman"/>
              </a:rPr>
              <a:t>1)The CERCL Act’s six-year limitations period for recovery of remedial costs ended so </a:t>
            </a:r>
            <a:r>
              <a:rPr lang="en" sz="5600">
                <a:solidFill>
                  <a:srgbClr val="000000"/>
                </a:solidFill>
                <a:latin typeface="Times New Roman"/>
                <a:ea typeface="Times New Roman"/>
                <a:cs typeface="Times New Roman"/>
                <a:sym typeface="Times New Roman"/>
              </a:rPr>
              <a:t>landowners</a:t>
            </a:r>
            <a:r>
              <a:rPr lang="en" sz="5600">
                <a:solidFill>
                  <a:srgbClr val="000000"/>
                </a:solidFill>
                <a:latin typeface="Times New Roman"/>
                <a:ea typeface="Times New Roman"/>
                <a:cs typeface="Times New Roman"/>
                <a:sym typeface="Times New Roman"/>
              </a:rPr>
              <a:t> are not responsible. 2) They comprise Innocent </a:t>
            </a:r>
            <a:r>
              <a:rPr lang="en" sz="5600">
                <a:solidFill>
                  <a:srgbClr val="000000"/>
                </a:solidFill>
                <a:latin typeface="Times New Roman"/>
                <a:ea typeface="Times New Roman"/>
                <a:cs typeface="Times New Roman"/>
                <a:sym typeface="Times New Roman"/>
              </a:rPr>
              <a:t>Landowners. </a:t>
            </a:r>
            <a:r>
              <a:rPr lang="en" sz="5600">
                <a:solidFill>
                  <a:srgbClr val="000000"/>
                </a:solidFill>
                <a:latin typeface="Times New Roman"/>
                <a:ea typeface="Times New Roman"/>
                <a:cs typeface="Times New Roman"/>
                <a:sym typeface="Times New Roman"/>
              </a:rPr>
              <a:t>.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5600">
                <a:solidFill>
                  <a:srgbClr val="000000"/>
                </a:solidFill>
                <a:latin typeface="Times New Roman"/>
                <a:ea typeface="Times New Roman"/>
                <a:cs typeface="Times New Roman"/>
                <a:sym typeface="Times New Roman"/>
              </a:rPr>
              <a:t>Holding: “</a:t>
            </a:r>
            <a:r>
              <a:rPr lang="en" sz="5600">
                <a:solidFill>
                  <a:srgbClr val="000000"/>
                </a:solidFill>
                <a:highlight>
                  <a:srgbClr val="F8F8F8"/>
                </a:highlight>
                <a:latin typeface="Times New Roman"/>
                <a:ea typeface="Times New Roman"/>
                <a:cs typeface="Times New Roman"/>
                <a:sym typeface="Times New Roman"/>
              </a:rPr>
              <a:t>the Montana Supreme Court erred in holding that the landowners in this case were not potentially responsible parties under CERCLA and thus did not need the Environmental Protection Agency’s approval to take remedial action” (Oyez).  </a:t>
            </a:r>
            <a:endParaRPr b="1"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400">
                <a:latin typeface="Times New Roman"/>
                <a:ea typeface="Times New Roman"/>
                <a:cs typeface="Times New Roman"/>
                <a:sym typeface="Times New Roman"/>
              </a:rPr>
              <a:t>Implications</a:t>
            </a:r>
            <a:endParaRPr sz="2400">
              <a:latin typeface="Times New Roman"/>
              <a:ea typeface="Times New Roman"/>
              <a:cs typeface="Times New Roman"/>
              <a:sym typeface="Times New Roman"/>
            </a:endParaRPr>
          </a:p>
        </p:txBody>
      </p:sp>
      <p:sp>
        <p:nvSpPr>
          <p:cNvPr id="153" name="Google Shape;153;p17"/>
          <p:cNvSpPr txBox="1"/>
          <p:nvPr>
            <p:ph idx="1" type="body"/>
          </p:nvPr>
        </p:nvSpPr>
        <p:spPr>
          <a:xfrm>
            <a:off x="819150" y="1728225"/>
            <a:ext cx="7505700" cy="27705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5600">
                <a:solidFill>
                  <a:srgbClr val="000000"/>
                </a:solidFill>
                <a:latin typeface="Times New Roman"/>
                <a:ea typeface="Times New Roman"/>
                <a:cs typeface="Times New Roman"/>
                <a:sym typeface="Times New Roman"/>
              </a:rPr>
              <a:t>1)  Settlements, however, are the heart of the Superfund statute. Section 122(a) of the Act commands EPA to proceed by settlement “[w]henever practicable and in the public interest . . . in order to expedite effective remedial actions and minimize litigation.” And EPA’s efforts to negotiate settlement agreements and issue orders for cleanups account for approximately 69% of all cleanup work currently underway. Pp. 13–21.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sz="5600">
                <a:solidFill>
                  <a:srgbClr val="000000"/>
                </a:solidFill>
                <a:latin typeface="Times New Roman"/>
                <a:ea typeface="Times New Roman"/>
                <a:cs typeface="Times New Roman"/>
                <a:sym typeface="Times New Roman"/>
              </a:rPr>
              <a:t>2) “</a:t>
            </a:r>
            <a:r>
              <a:rPr lang="en" sz="5600">
                <a:solidFill>
                  <a:srgbClr val="000000"/>
                </a:solidFill>
                <a:latin typeface="Times New Roman"/>
                <a:ea typeface="Times New Roman"/>
                <a:cs typeface="Times New Roman"/>
                <a:sym typeface="Times New Roman"/>
              </a:rPr>
              <a:t>Yet under the landowners’ interpretation, property owners would be free to dig up arsenic-infected soil and build trenches to redirect lead contaminated groundwater without even notifying EPA, so long as they have not been sued within six years of commencement of the cleanup. Congress did not provide such a fragile remedy for such a serious problem” (</a:t>
            </a:r>
            <a:r>
              <a:rPr lang="en" sz="5600">
                <a:solidFill>
                  <a:srgbClr val="000000"/>
                </a:solidFill>
                <a:highlight>
                  <a:srgbClr val="F8F8F8"/>
                </a:highlight>
                <a:latin typeface="Times New Roman"/>
                <a:ea typeface="Times New Roman"/>
                <a:cs typeface="Times New Roman"/>
                <a:sym typeface="Times New Roman"/>
              </a:rPr>
              <a:t>590 US _ (2020). </a:t>
            </a:r>
            <a:endParaRPr sz="56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 sz="2400">
                <a:solidFill>
                  <a:srgbClr val="212529"/>
                </a:solidFill>
                <a:highlight>
                  <a:srgbClr val="FFFFFF"/>
                </a:highlight>
                <a:latin typeface="Times New Roman"/>
                <a:ea typeface="Times New Roman"/>
                <a:cs typeface="Times New Roman"/>
                <a:sym typeface="Times New Roman"/>
              </a:rPr>
              <a:t> </a:t>
            </a:r>
            <a:r>
              <a:rPr i="1" lang="en" sz="2400">
                <a:solidFill>
                  <a:srgbClr val="212529"/>
                </a:solidFill>
                <a:highlight>
                  <a:srgbClr val="FAFAFA"/>
                </a:highlight>
                <a:latin typeface="Times New Roman"/>
                <a:ea typeface="Times New Roman"/>
                <a:cs typeface="Times New Roman"/>
                <a:sym typeface="Times New Roman"/>
              </a:rPr>
              <a:t>McGirt v. Oklahoma </a:t>
            </a:r>
            <a:r>
              <a:rPr i="1" lang="en" sz="2400">
                <a:solidFill>
                  <a:srgbClr val="212529"/>
                </a:solidFill>
                <a:highlight>
                  <a:srgbClr val="FFFFFF"/>
                </a:highlight>
                <a:latin typeface="Times New Roman"/>
                <a:ea typeface="Times New Roman"/>
                <a:cs typeface="Times New Roman"/>
                <a:sym typeface="Times New Roman"/>
              </a:rPr>
              <a:t>140 S. Ct. 2452 (2020) </a:t>
            </a:r>
            <a:r>
              <a:rPr lang="en" sz="2400">
                <a:solidFill>
                  <a:schemeClr val="dk2"/>
                </a:solidFill>
                <a:latin typeface="Times New Roman"/>
                <a:ea typeface="Times New Roman"/>
                <a:cs typeface="Times New Roman"/>
                <a:sym typeface="Times New Roman"/>
              </a:rPr>
              <a:t>Holding: </a:t>
            </a:r>
            <a:endParaRPr i="1" sz="2400">
              <a:latin typeface="Times New Roman"/>
              <a:ea typeface="Times New Roman"/>
              <a:cs typeface="Times New Roman"/>
              <a:sym typeface="Times New Roman"/>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222222"/>
              </a:buClr>
              <a:buSzPts val="1800"/>
              <a:buFont typeface="Times New Roman"/>
              <a:buChar char="●"/>
            </a:pPr>
            <a:r>
              <a:rPr lang="en" sz="1800">
                <a:solidFill>
                  <a:srgbClr val="222222"/>
                </a:solidFill>
                <a:latin typeface="Times New Roman"/>
                <a:ea typeface="Times New Roman"/>
                <a:cs typeface="Times New Roman"/>
                <a:sym typeface="Times New Roman"/>
              </a:rPr>
              <a:t> “An 1856 treaty promised that “no portion” of Creek lands “would ever be embraced or included within, or annexed to, any Territory or State” and that the Creek Nation would have the “unrestricted right of self-government,” with “full jurisdiction” over enrolled Tribe members and their property” (Oyez). </a:t>
            </a:r>
            <a:endParaRPr sz="18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 sz="2400">
                <a:solidFill>
                  <a:srgbClr val="212529"/>
                </a:solidFill>
                <a:highlight>
                  <a:srgbClr val="FAFAFA"/>
                </a:highlight>
                <a:latin typeface="Times New Roman"/>
                <a:ea typeface="Times New Roman"/>
                <a:cs typeface="Times New Roman"/>
                <a:sym typeface="Times New Roman"/>
              </a:rPr>
              <a:t>McGirt v. Oklahoma </a:t>
            </a:r>
            <a:r>
              <a:rPr i="1" lang="en" sz="2400">
                <a:solidFill>
                  <a:srgbClr val="212529"/>
                </a:solidFill>
                <a:highlight>
                  <a:schemeClr val="dk1"/>
                </a:highlight>
                <a:latin typeface="Times New Roman"/>
                <a:ea typeface="Times New Roman"/>
                <a:cs typeface="Times New Roman"/>
                <a:sym typeface="Times New Roman"/>
              </a:rPr>
              <a:t>140 S. Ct. 2452 (2020) </a:t>
            </a:r>
            <a:r>
              <a:rPr lang="en" sz="2400">
                <a:solidFill>
                  <a:srgbClr val="212529"/>
                </a:solidFill>
                <a:highlight>
                  <a:schemeClr val="dk1"/>
                </a:highlight>
                <a:latin typeface="Times New Roman"/>
                <a:ea typeface="Times New Roman"/>
                <a:cs typeface="Times New Roman"/>
                <a:sym typeface="Times New Roman"/>
              </a:rPr>
              <a:t>Environmental Implications: </a:t>
            </a:r>
            <a:endParaRPr sz="2400">
              <a:latin typeface="Times New Roman"/>
              <a:ea typeface="Times New Roman"/>
              <a:cs typeface="Times New Roman"/>
              <a:sym typeface="Times New Roman"/>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fontScale="32500"/>
          </a:bodyPr>
          <a:lstStyle/>
          <a:p>
            <a:pPr indent="-317341" lvl="0" marL="457200" rtl="0" algn="l">
              <a:spcBef>
                <a:spcPts val="0"/>
              </a:spcBef>
              <a:spcAft>
                <a:spcPts val="0"/>
              </a:spcAft>
              <a:buClr>
                <a:srgbClr val="000000"/>
              </a:buClr>
              <a:buSzPct val="100000"/>
              <a:buFont typeface="Times New Roman"/>
              <a:buChar char="●"/>
            </a:pPr>
            <a:r>
              <a:rPr lang="en" sz="4300">
                <a:solidFill>
                  <a:srgbClr val="000000"/>
                </a:solidFill>
                <a:latin typeface="Times New Roman"/>
                <a:ea typeface="Times New Roman"/>
                <a:cs typeface="Times New Roman"/>
                <a:sym typeface="Times New Roman"/>
              </a:rPr>
              <a:t>“The ability of states to regulate Native American water, fishing and hunting rights on tribal lands in the future appears questionable at best, given the broad language of the </a:t>
            </a:r>
            <a:r>
              <a:rPr i="1" lang="en" sz="4300">
                <a:solidFill>
                  <a:srgbClr val="000000"/>
                </a:solidFill>
                <a:latin typeface="Times New Roman"/>
                <a:ea typeface="Times New Roman"/>
                <a:cs typeface="Times New Roman"/>
                <a:sym typeface="Times New Roman"/>
              </a:rPr>
              <a:t>McGirt </a:t>
            </a:r>
            <a:r>
              <a:rPr lang="en" sz="4300">
                <a:solidFill>
                  <a:srgbClr val="000000"/>
                </a:solidFill>
                <a:latin typeface="Times New Roman"/>
                <a:ea typeface="Times New Roman"/>
                <a:cs typeface="Times New Roman"/>
                <a:sym typeface="Times New Roman"/>
              </a:rPr>
              <a:t>decision” (Frank 2020). </a:t>
            </a:r>
            <a:endParaRPr sz="43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 sz="4300">
                <a:solidFill>
                  <a:srgbClr val="000000"/>
                </a:solidFill>
                <a:latin typeface="Times New Roman"/>
                <a:ea typeface="Times New Roman"/>
                <a:cs typeface="Times New Roman"/>
                <a:sym typeface="Times New Roman"/>
              </a:rPr>
              <a:t>Specific attention to the Language: </a:t>
            </a:r>
            <a:endParaRPr b="1" sz="4300">
              <a:solidFill>
                <a:srgbClr val="000000"/>
              </a:solidFill>
              <a:latin typeface="Times New Roman"/>
              <a:ea typeface="Times New Roman"/>
              <a:cs typeface="Times New Roman"/>
              <a:sym typeface="Times New Roman"/>
            </a:endParaRPr>
          </a:p>
          <a:p>
            <a:pPr indent="-317341" lvl="0" marL="457200" rtl="0" algn="l">
              <a:spcBef>
                <a:spcPts val="1200"/>
              </a:spcBef>
              <a:spcAft>
                <a:spcPts val="0"/>
              </a:spcAft>
              <a:buClr>
                <a:srgbClr val="000000"/>
              </a:buClr>
              <a:buSzPct val="100000"/>
              <a:buFont typeface="Times New Roman"/>
              <a:buAutoNum type="arabicParenR"/>
            </a:pPr>
            <a:r>
              <a:rPr lang="en" sz="4300">
                <a:solidFill>
                  <a:srgbClr val="000000"/>
                </a:solidFill>
                <a:latin typeface="Times New Roman"/>
                <a:ea typeface="Times New Roman"/>
                <a:cs typeface="Times New Roman"/>
                <a:sym typeface="Times New Roman"/>
              </a:rPr>
              <a:t>“Full Jurisdiction” </a:t>
            </a:r>
            <a:endParaRPr sz="4300">
              <a:solidFill>
                <a:srgbClr val="000000"/>
              </a:solidFill>
              <a:latin typeface="Times New Roman"/>
              <a:ea typeface="Times New Roman"/>
              <a:cs typeface="Times New Roman"/>
              <a:sym typeface="Times New Roman"/>
            </a:endParaRPr>
          </a:p>
          <a:p>
            <a:pPr indent="-317341" lvl="0" marL="457200" rtl="0" algn="l">
              <a:spcBef>
                <a:spcPts val="0"/>
              </a:spcBef>
              <a:spcAft>
                <a:spcPts val="0"/>
              </a:spcAft>
              <a:buClr>
                <a:srgbClr val="000000"/>
              </a:buClr>
              <a:buSzPct val="100000"/>
              <a:buFont typeface="Times New Roman"/>
              <a:buAutoNum type="arabicParenR"/>
            </a:pPr>
            <a:r>
              <a:rPr lang="en" sz="4300">
                <a:solidFill>
                  <a:srgbClr val="000000"/>
                </a:solidFill>
                <a:latin typeface="Times New Roman"/>
                <a:ea typeface="Times New Roman"/>
                <a:cs typeface="Times New Roman"/>
                <a:sym typeface="Times New Roman"/>
              </a:rPr>
              <a:t>“Enrolled Tribal Members and Their Property” </a:t>
            </a:r>
            <a:endParaRPr sz="4300">
              <a:solidFill>
                <a:srgbClr val="000000"/>
              </a:solidFill>
              <a:latin typeface="Times New Roman"/>
              <a:ea typeface="Times New Roman"/>
              <a:cs typeface="Times New Roman"/>
              <a:sym typeface="Times New Roman"/>
            </a:endParaRPr>
          </a:p>
          <a:p>
            <a:pPr indent="-317341" lvl="0" marL="457200" rtl="0" algn="l">
              <a:spcBef>
                <a:spcPts val="0"/>
              </a:spcBef>
              <a:spcAft>
                <a:spcPts val="0"/>
              </a:spcAft>
              <a:buClr>
                <a:srgbClr val="000000"/>
              </a:buClr>
              <a:buSzPct val="100000"/>
              <a:buFont typeface="Times New Roman"/>
              <a:buAutoNum type="arabicParenR"/>
            </a:pPr>
            <a:r>
              <a:rPr lang="en" sz="4300">
                <a:solidFill>
                  <a:srgbClr val="000000"/>
                </a:solidFill>
                <a:latin typeface="Times New Roman"/>
                <a:ea typeface="Times New Roman"/>
                <a:cs typeface="Times New Roman"/>
                <a:sym typeface="Times New Roman"/>
              </a:rPr>
              <a:t>“Unrestricted right of self government” </a:t>
            </a:r>
            <a:endParaRPr sz="43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450">
              <a:solidFill>
                <a:srgbClr val="000000"/>
              </a:solidFill>
              <a:latin typeface="Times New Roman"/>
              <a:ea typeface="Times New Roman"/>
              <a:cs typeface="Times New Roman"/>
              <a:sym typeface="Times New Roman"/>
            </a:endParaRPr>
          </a:p>
        </p:txBody>
      </p:sp>
      <p:sp>
        <p:nvSpPr>
          <p:cNvPr id="166" name="Google Shape;166;p19"/>
          <p:cNvSpPr txBox="1"/>
          <p:nvPr/>
        </p:nvSpPr>
        <p:spPr>
          <a:xfrm>
            <a:off x="1741925" y="2054100"/>
            <a:ext cx="5071200" cy="40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Citations:</a:t>
            </a:r>
            <a:endParaRPr/>
          </a:p>
        </p:txBody>
      </p:sp>
      <p:sp>
        <p:nvSpPr>
          <p:cNvPr id="172" name="Google Shape;172;p20"/>
          <p:cNvSpPr txBox="1"/>
          <p:nvPr>
            <p:ph idx="1" type="body"/>
          </p:nvPr>
        </p:nvSpPr>
        <p:spPr>
          <a:xfrm>
            <a:off x="819150" y="1508750"/>
            <a:ext cx="7505700" cy="26883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4800">
                <a:solidFill>
                  <a:srgbClr val="000000"/>
                </a:solidFill>
                <a:latin typeface="Times New Roman"/>
                <a:ea typeface="Times New Roman"/>
                <a:cs typeface="Times New Roman"/>
                <a:sym typeface="Times New Roman"/>
              </a:rPr>
              <a:t>says, Barry Epstein. “The U.S. Supreme Court’s Most Important 2020 Environmental Law Decisions.” </a:t>
            </a:r>
            <a:r>
              <a:rPr i="1" lang="en" sz="4800">
                <a:solidFill>
                  <a:srgbClr val="000000"/>
                </a:solidFill>
                <a:latin typeface="Times New Roman"/>
                <a:ea typeface="Times New Roman"/>
                <a:cs typeface="Times New Roman"/>
                <a:sym typeface="Times New Roman"/>
              </a:rPr>
              <a:t>Legal Planet</a:t>
            </a:r>
            <a:r>
              <a:rPr lang="en" sz="4800">
                <a:solidFill>
                  <a:srgbClr val="000000"/>
                </a:solidFill>
                <a:latin typeface="Times New Roman"/>
                <a:ea typeface="Times New Roman"/>
                <a:cs typeface="Times New Roman"/>
                <a:sym typeface="Times New Roman"/>
              </a:rPr>
              <a:t>, 30 Dec. 2020, </a:t>
            </a:r>
            <a:r>
              <a:rPr lang="en" sz="4800" u="sng">
                <a:solidFill>
                  <a:srgbClr val="000000"/>
                </a:solidFill>
                <a:latin typeface="Times New Roman"/>
                <a:ea typeface="Times New Roman"/>
                <a:cs typeface="Times New Roman"/>
                <a:sym typeface="Times New Roman"/>
                <a:hlinkClick r:id="rId3">
                  <a:extLst>
                    <a:ext uri="{A12FA001-AC4F-418D-AE19-62706E023703}">
                      <ahyp:hlinkClr val="tx"/>
                    </a:ext>
                  </a:extLst>
                </a:hlinkClick>
              </a:rPr>
              <a:t>https://legal-planet.org/2020/12/29/the-u-s-supreme-courts-most-important-2020-environmental-law-decisions/</a:t>
            </a:r>
            <a:r>
              <a:rPr lang="en" sz="4800">
                <a:solidFill>
                  <a:srgbClr val="000000"/>
                </a:solidFill>
                <a:latin typeface="Times New Roman"/>
                <a:ea typeface="Times New Roman"/>
                <a:cs typeface="Times New Roman"/>
                <a:sym typeface="Times New Roman"/>
              </a:rPr>
              <a:t>.</a:t>
            </a:r>
            <a:endParaRPr sz="48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sz="4800">
                <a:solidFill>
                  <a:srgbClr val="000000"/>
                </a:solidFill>
                <a:latin typeface="Times New Roman"/>
                <a:ea typeface="Times New Roman"/>
                <a:cs typeface="Times New Roman"/>
                <a:sym typeface="Times New Roman"/>
              </a:rPr>
              <a:t>“{{meta.PageTitle}}.” </a:t>
            </a:r>
            <a:r>
              <a:rPr i="1" lang="en" sz="4800">
                <a:solidFill>
                  <a:srgbClr val="000000"/>
                </a:solidFill>
                <a:latin typeface="Times New Roman"/>
                <a:ea typeface="Times New Roman"/>
                <a:cs typeface="Times New Roman"/>
                <a:sym typeface="Times New Roman"/>
              </a:rPr>
              <a:t>{{meta.SiteName}}</a:t>
            </a:r>
            <a:r>
              <a:rPr lang="en" sz="4800">
                <a:solidFill>
                  <a:srgbClr val="000000"/>
                </a:solidFill>
                <a:latin typeface="Times New Roman"/>
                <a:ea typeface="Times New Roman"/>
                <a:cs typeface="Times New Roman"/>
                <a:sym typeface="Times New Roman"/>
              </a:rPr>
              <a:t>, https://www.oyez.org/cases/2019/18-9526. Accessed 21 Apr. 2021.</a:t>
            </a:r>
            <a:endParaRPr sz="48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sz="4800">
                <a:solidFill>
                  <a:srgbClr val="000000"/>
                </a:solidFill>
                <a:latin typeface="Times New Roman"/>
                <a:ea typeface="Times New Roman"/>
                <a:cs typeface="Times New Roman"/>
                <a:sym typeface="Times New Roman"/>
              </a:rPr>
              <a:t>“{{meta.PageTitle}}.” </a:t>
            </a:r>
            <a:r>
              <a:rPr i="1" lang="en" sz="4800">
                <a:solidFill>
                  <a:srgbClr val="000000"/>
                </a:solidFill>
                <a:latin typeface="Times New Roman"/>
                <a:ea typeface="Times New Roman"/>
                <a:cs typeface="Times New Roman"/>
                <a:sym typeface="Times New Roman"/>
              </a:rPr>
              <a:t>{{meta.SiteName}}</a:t>
            </a:r>
            <a:r>
              <a:rPr lang="en" sz="4800">
                <a:solidFill>
                  <a:srgbClr val="000000"/>
                </a:solidFill>
                <a:latin typeface="Times New Roman"/>
                <a:ea typeface="Times New Roman"/>
                <a:cs typeface="Times New Roman"/>
                <a:sym typeface="Times New Roman"/>
              </a:rPr>
              <a:t>, https://www.oyez.org/cases/2019/18-260. Accessed 21 Apr. 2021.</a:t>
            </a:r>
            <a:endParaRPr sz="48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sz="4800">
                <a:solidFill>
                  <a:srgbClr val="000000"/>
                </a:solidFill>
                <a:latin typeface="Times New Roman"/>
                <a:ea typeface="Times New Roman"/>
                <a:cs typeface="Times New Roman"/>
                <a:sym typeface="Times New Roman"/>
              </a:rPr>
              <a:t>“{{meta.PageTitle}}.” </a:t>
            </a:r>
            <a:r>
              <a:rPr i="1" lang="en" sz="4800">
                <a:solidFill>
                  <a:srgbClr val="000000"/>
                </a:solidFill>
                <a:latin typeface="Times New Roman"/>
                <a:ea typeface="Times New Roman"/>
                <a:cs typeface="Times New Roman"/>
                <a:sym typeface="Times New Roman"/>
              </a:rPr>
              <a:t>{{meta.SiteName}}</a:t>
            </a:r>
            <a:r>
              <a:rPr lang="en" sz="4800">
                <a:solidFill>
                  <a:srgbClr val="000000"/>
                </a:solidFill>
                <a:latin typeface="Times New Roman"/>
                <a:ea typeface="Times New Roman"/>
                <a:cs typeface="Times New Roman"/>
                <a:sym typeface="Times New Roman"/>
              </a:rPr>
              <a:t>, https://www.oyez.org/cases/2019/17-1498. Accessed 21 Apr. 2021.</a:t>
            </a:r>
            <a:endParaRPr sz="48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i="1" lang="en" sz="4800">
                <a:solidFill>
                  <a:srgbClr val="000000"/>
                </a:solidFill>
                <a:latin typeface="Times New Roman"/>
                <a:ea typeface="Times New Roman"/>
                <a:cs typeface="Times New Roman"/>
                <a:sym typeface="Times New Roman"/>
              </a:rPr>
              <a:t>County of Maui v. Hawaii Wildlife Fund, No. 18-260, 590 U.S.</a:t>
            </a:r>
            <a:endParaRPr i="1" sz="48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i="1" lang="en" sz="4800">
                <a:solidFill>
                  <a:srgbClr val="000000"/>
                </a:solidFill>
                <a:latin typeface="Times New Roman"/>
                <a:ea typeface="Times New Roman"/>
                <a:cs typeface="Times New Roman"/>
                <a:sym typeface="Times New Roman"/>
              </a:rPr>
              <a:t>McGirt v. Oklahoma, 591 U.S. </a:t>
            </a:r>
            <a:endParaRPr i="1" sz="4800">
              <a:solidFill>
                <a:srgbClr val="000000"/>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i="1" lang="en" sz="4800">
                <a:solidFill>
                  <a:srgbClr val="000000"/>
                </a:solidFill>
                <a:latin typeface="Times New Roman"/>
                <a:ea typeface="Times New Roman"/>
                <a:cs typeface="Times New Roman"/>
                <a:sym typeface="Times New Roman"/>
              </a:rPr>
              <a:t>County of Maui v. Hawaii Wildlife Fund, No. 18-260, 590 U.S</a:t>
            </a:r>
            <a:endParaRPr i="1" sz="48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2200">
              <a:solidFill>
                <a:srgbClr val="000000"/>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500">
              <a:solidFill>
                <a:srgbClr val="222222"/>
              </a:solidFill>
              <a:highlight>
                <a:srgbClr val="F0F5FF"/>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