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86" r:id="rId2"/>
    <p:sldId id="256" r:id="rId3"/>
    <p:sldId id="521" r:id="rId4"/>
    <p:sldId id="490" r:id="rId5"/>
    <p:sldId id="501" r:id="rId6"/>
    <p:sldId id="492" r:id="rId7"/>
    <p:sldId id="537" r:id="rId8"/>
    <p:sldId id="519" r:id="rId9"/>
    <p:sldId id="531" r:id="rId10"/>
    <p:sldId id="542" r:id="rId11"/>
    <p:sldId id="543" r:id="rId12"/>
    <p:sldId id="544" r:id="rId13"/>
    <p:sldId id="518" r:id="rId14"/>
    <p:sldId id="546" r:id="rId15"/>
    <p:sldId id="496" r:id="rId16"/>
    <p:sldId id="513" r:id="rId17"/>
    <p:sldId id="535" r:id="rId18"/>
    <p:sldId id="534" r:id="rId19"/>
    <p:sldId id="540" r:id="rId20"/>
    <p:sldId id="536" r:id="rId21"/>
    <p:sldId id="483" r:id="rId22"/>
    <p:sldId id="506" r:id="rId23"/>
    <p:sldId id="509" r:id="rId24"/>
    <p:sldId id="4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4"/>
    <p:restoredTop sz="94674"/>
  </p:normalViewPr>
  <p:slideViewPr>
    <p:cSldViewPr snapToGrid="0" snapToObjects="1">
      <p:cViewPr varScale="1">
        <p:scale>
          <a:sx n="117" d="100"/>
          <a:sy n="117" d="100"/>
        </p:scale>
        <p:origin x="200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B8F877-B89E-AA4F-915F-7B830034D855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8C9B48-2B20-644D-8F3B-9839090C90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9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E1D9F8EC-7A31-344F-9C7C-9C2AEFC2C9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4BE9BE8-896E-E74F-826A-54011C64EF5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8CBB779-9CC9-5043-A0F0-6A911A9740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4D1F0D8-C530-E344-A3B1-D4E170A1F7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7FE8A0B8-721B-BE48-99C2-A7F06DFE54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59EB927-335F-AE4E-8075-FD03719FB583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E62CD215-AD67-A148-A845-4305007FD7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AB2B073-34A3-614E-9CA6-3DC5DFFB6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9A50CE01-16E1-594C-899A-B370F6C73C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F5604D-2782-AB43-941F-DC155022F3A1}" type="slidenum">
              <a:rPr lang="nl-NL" altLang="en-US" sz="1200"/>
              <a:pPr/>
              <a:t>17</a:t>
            </a:fld>
            <a:endParaRPr lang="nl-NL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D3E72BF-6D65-BE41-B1AB-844C5A01B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6E7D899-DAA5-894D-A6A7-75D6F590E2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2D4F4AA9-F3F0-E74E-8F61-AB101C6E4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00C1E63-4FF4-2B4E-A1B8-CF7EB68F5538}" type="slidenum">
              <a:rPr lang="nl-NL" altLang="en-US" sz="1200"/>
              <a:pPr/>
              <a:t>20</a:t>
            </a:fld>
            <a:endParaRPr lang="nl-NL" altLang="en-US" sz="120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07C8F0A-8E15-E146-989C-8997C6EB0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5E75B4CB-E490-C544-91F2-D8DF4ECB67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72BF9064-CA58-5942-9136-9839832442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7142A0A2-309B-A940-8D31-C01E67E041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6FF562E4-C7D7-EE44-BE29-E706E0D5E2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E288DB9-BC59-E545-9CC2-B54C503F1428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1ACB0-B601-BF43-8C73-6AC2DB484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8CD81-EA0C-2246-BB64-126A42BAD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47336-D75F-DD49-801B-EB48AC3F8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B0EC0E-8100-3D4B-BBBF-9FD372CD9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31337-5C25-2F4D-8406-E62884790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1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F8D96-772F-8C4F-B945-98FF88BF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EC4C7-6495-7D4F-98CB-6B650CCA9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2CC27-4869-B94C-A4F7-98236A7B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37208-1BD3-5744-9991-F5ACB3FF3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067D-43E9-9C4C-A08E-90101AE56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09BE21-B7EE-C543-81D6-A22C9152A4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C600D-AC63-774F-A7DD-5D34285C0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FFB97-340B-764B-A013-14349D97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B42A2-BDEF-8C48-AFA0-CD0DCDF0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EE1C4E-5886-7C4F-8B03-DA012784B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284288"/>
            <a:ext cx="10896600" cy="444500"/>
          </a:xfrm>
        </p:spPr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1" y="1844675"/>
            <a:ext cx="5346700" cy="428148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844675"/>
            <a:ext cx="5346700" cy="4281488"/>
          </a:xfrm>
        </p:spPr>
        <p:txBody>
          <a:bodyPr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1B2609-A76C-6643-897F-721264AC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8117" y="6405563"/>
            <a:ext cx="5450416" cy="1444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Guus Velders, Aug. 29, 2012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8821E8-C169-574C-AB3A-60C6E1F7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8117" y="6588126"/>
            <a:ext cx="5450416" cy="1444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BD8C4-8533-C440-8529-4DEF1E65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701" y="6407151"/>
            <a:ext cx="480484" cy="142875"/>
          </a:xfrm>
        </p:spPr>
        <p:txBody>
          <a:bodyPr/>
          <a:lstStyle>
            <a:lvl1pPr>
              <a:defRPr smtClean="0"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fld id="{8A82EC49-DEBB-2542-B40F-2240389182C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353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53B33-CD8C-5B47-91B0-B6E2C3321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9BBC9-2215-774D-A8FF-C0B27DF9E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39C5-B576-7C47-B6C0-42B2D648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0E7DF-FFFE-0C45-A4BD-49D188020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30020-8F68-D941-8943-60782A79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8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7781C-0228-6544-B192-A2E9D0536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B4659-D4CC-5347-9FD0-B093F6464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2CDFB-13AC-B840-8075-4727DAF3A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5BE1B-6522-9242-9859-C03EA3FDA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40A20-0D72-4740-A501-6528E0883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35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521C-2F22-DB40-9FBD-22EABFA67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BDA3B-AF9E-934E-8E96-DBBC686E0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221A9-D167-8343-A7B1-329F38300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10217-2E17-ED44-9658-92C48AA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C350E8-E292-9C41-BAFA-3681A3F9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1CB36-5C35-8646-9097-8D235EE94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3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92F1-8EFB-B349-93A3-9E076A64C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67723-81C8-EE49-8F49-9E9DB4DB3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81579-46DD-4D42-93FA-F351A975C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22240C-D3A3-4549-828B-B408690042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D93D8B-657E-A146-A20C-BA864DCBBB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E1D3A-5C07-4B4D-B6BD-5A085761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5F01EA-BD36-0A48-A23F-83CB42A5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95F24E-154A-C045-A996-850F8B1F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41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6873C-2E5A-9648-B03E-9D0AB44E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88FF0-0A54-6944-80F8-C75BD76E9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5788A-55F3-7E48-B1F3-D97031F0F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28227-16A5-7849-B136-E372A751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8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17F42E-CE19-4949-891C-BE0D8796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70C579-C0DF-1B4A-B190-D43F7449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5AB16-7460-FC40-8C11-D49CA4796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2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12636-015B-3741-960C-0AD3463CF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ED536-98EC-B641-9C0F-AB2E9CB59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D54770-78FC-6E46-84CC-7AA62A0DE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33B58-1794-4E4F-9CC0-212E5A37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CFA74-4CEA-8644-85F5-2CB85659B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E34F23-D415-E147-8932-BA3BCFA0C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03DC6-BCDF-A643-9F5F-453922B6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891854-876C-A041-85A4-EE41FBE65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985A4-3932-464E-B233-1CED404ED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A9FC0-7F92-C94D-A3C3-A3BF62B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B3A88-A8EB-464B-95B5-50F63704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A6B07-85C1-BF40-8B83-3619BA9B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0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086EC7-C2A8-6D40-AD66-EA377FDE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1A2D-36B6-A04A-B0DA-8CCD7ADC5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FC841-6D5C-C44A-A5DE-035B2F1203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C301-76B0-F048-8F4D-AE0D7D727661}" type="datetimeFigureOut">
              <a:rPr lang="en-US" smtClean="0"/>
              <a:t>3/22/21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6405A-EDDB-FB4E-9DB1-02D1C8D424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11304-0E67-8A48-9F77-5F00F8B06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9DA9A-F98C-9945-8E15-2C4642876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D098701-8EA0-9E48-9314-C744E7EA3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3338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200" dirty="0">
                <a:latin typeface="Avenir Book" panose="02000503020000020003" pitchFamily="2" charset="0"/>
              </a:rPr>
              <a:t>Policy Implications of Climate : Critical Issues in Climate and the Environment,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33"/>
                </a:solidFill>
                <a:latin typeface="Avenir Book" panose="02000503020000020003" pitchFamily="2" charset="0"/>
              </a:rPr>
              <a:t>ATOC4800/ATOC5000/ENVS5830</a:t>
            </a:r>
            <a:r>
              <a:rPr lang="en-US" altLang="en-US" sz="1200" dirty="0">
                <a:latin typeface="Avenir Book" panose="02000503020000020003" pitchFamily="2" charset="0"/>
              </a:rPr>
              <a:t>: 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200" dirty="0">
                <a:latin typeface="Avenir Book" panose="02000503020000020003" pitchFamily="2" charset="0"/>
              </a:rPr>
              <a:t>Prof. </a:t>
            </a:r>
            <a:r>
              <a:rPr lang="en-US" altLang="en-US" sz="1200" dirty="0" err="1">
                <a:latin typeface="Avenir Book" panose="02000503020000020003" pitchFamily="2" charset="0"/>
              </a:rPr>
              <a:t>Weiqing</a:t>
            </a:r>
            <a:r>
              <a:rPr lang="en-US" altLang="en-US" sz="1200" dirty="0">
                <a:latin typeface="Avenir Book" panose="02000503020000020003" pitchFamily="2" charset="0"/>
              </a:rPr>
              <a:t> Han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venir Book" panose="02000503020000020003" pitchFamily="2" charset="0"/>
              </a:rPr>
              <a:t>University of Colorado Boulder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venir Book" panose="02000503020000020003" pitchFamily="2" charset="0"/>
              </a:rPr>
              <a:t>Boulder, 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>
                <a:latin typeface="Avenir Book" panose="02000503020000020003" pitchFamily="2" charset="0"/>
              </a:rPr>
              <a:t>23 March 2021</a:t>
            </a:r>
          </a:p>
        </p:txBody>
      </p:sp>
      <p:sp>
        <p:nvSpPr>
          <p:cNvPr id="16386" name="Text Box 4">
            <a:extLst>
              <a:ext uri="{FF2B5EF4-FFF2-40B4-BE49-F238E27FC236}">
                <a16:creationId xmlns:a16="http://schemas.microsoft.com/office/drawing/2014/main" id="{3EF445C3-06BB-064C-8FC1-7060F994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01" y="3327501"/>
            <a:ext cx="4651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latin typeface="Avenir Book" panose="02000503020000020003" pitchFamily="2" charset="0"/>
              </a:rPr>
              <a:t>by</a:t>
            </a:r>
            <a:endParaRPr lang="en-US" altLang="en-US" sz="2400">
              <a:latin typeface="Avenir Book" panose="02000503020000020003" pitchFamily="2" charset="0"/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438E996F-F07D-4541-A30A-49C76DFC2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02" y="3927242"/>
            <a:ext cx="59305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venir Book" panose="02000503020000020003" pitchFamily="2" charset="0"/>
              </a:rPr>
              <a:t>Dr. David W. Fahey, Director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venir Book" panose="02000503020000020003" pitchFamily="2" charset="0"/>
              </a:rPr>
              <a:t>NOAA Chemical Sciences Laboratory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venir Book" panose="02000503020000020003" pitchFamily="2" charset="0"/>
              </a:rPr>
              <a:t>Boulder, Colorado USA</a:t>
            </a:r>
          </a:p>
        </p:txBody>
      </p:sp>
      <p:sp>
        <p:nvSpPr>
          <p:cNvPr id="16388" name="Line 6">
            <a:extLst>
              <a:ext uri="{FF2B5EF4-FFF2-40B4-BE49-F238E27FC236}">
                <a16:creationId xmlns:a16="http://schemas.microsoft.com/office/drawing/2014/main" id="{B489A7A3-3B84-764F-8603-5E4962CAD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19" y="1528360"/>
            <a:ext cx="1128029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389" name="Picture 7">
            <a:extLst>
              <a:ext uri="{FF2B5EF4-FFF2-40B4-BE49-F238E27FC236}">
                <a16:creationId xmlns:a16="http://schemas.microsoft.com/office/drawing/2014/main" id="{274F7FB4-D7A6-D747-9214-3B461B108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87" y="5355776"/>
            <a:ext cx="11906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3">
            <a:extLst>
              <a:ext uri="{FF2B5EF4-FFF2-40B4-BE49-F238E27FC236}">
                <a16:creationId xmlns:a16="http://schemas.microsoft.com/office/drawing/2014/main" id="{932B70A9-FF7D-FD4C-9BCD-8E33E8D31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302" y="1560110"/>
            <a:ext cx="882178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Avenir Book" panose="02000503020000020003" pitchFamily="2" charset="0"/>
              </a:rPr>
              <a:t>The role of the Montreal Protocol in protecting present and future climate: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Avenir Book" panose="02000503020000020003" pitchFamily="2" charset="0"/>
              </a:rPr>
              <a:t>A scientific perspective</a:t>
            </a:r>
          </a:p>
        </p:txBody>
      </p:sp>
      <p:pic>
        <p:nvPicPr>
          <p:cNvPr id="16391" name="Picture 1" descr="CoverMP-Photo-book-2007.png">
            <a:extLst>
              <a:ext uri="{FF2B5EF4-FFF2-40B4-BE49-F238E27FC236}">
                <a16:creationId xmlns:a16="http://schemas.microsoft.com/office/drawing/2014/main" id="{D80D56FB-8406-024B-87D2-ADDF45BE2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30612" r="10695" b="27756"/>
          <a:stretch>
            <a:fillRect/>
          </a:stretch>
        </p:blipFill>
        <p:spPr bwMode="auto">
          <a:xfrm>
            <a:off x="9588500" y="1632970"/>
            <a:ext cx="1612900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Line 6">
            <a:extLst>
              <a:ext uri="{FF2B5EF4-FFF2-40B4-BE49-F238E27FC236}">
                <a16:creationId xmlns:a16="http://schemas.microsoft.com/office/drawing/2014/main" id="{E410DE07-C003-644D-A68F-E98A3A99BA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303" y="3226985"/>
            <a:ext cx="1129771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TextBox 2">
            <a:extLst>
              <a:ext uri="{FF2B5EF4-FFF2-40B4-BE49-F238E27FC236}">
                <a16:creationId xmlns:a16="http://schemas.microsoft.com/office/drawing/2014/main" id="{BEF6622C-8770-2E40-88EC-A8CFC22B6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630" y="3646937"/>
            <a:ext cx="384938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                        </a:t>
            </a:r>
            <a:r>
              <a:rPr lang="en-US" altLang="en-US" sz="2000" b="1" dirty="0">
                <a:solidFill>
                  <a:srgbClr val="0000FF"/>
                </a:solidFill>
                <a:latin typeface="Avenir Book" panose="02000503020000020003" pitchFamily="2" charset="0"/>
              </a:rPr>
              <a:t>Outline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 Ozone basics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 The Montreal Protocol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 • Ozone Depletion Assessment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 CFC-11 rogue emissions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 HFCs and Kigali Amendment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 Climate Change Building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Avenir Book" panose="02000503020000020003" pitchFamily="2" charset="0"/>
              </a:rPr>
              <a:t>• Summary remarks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76289-AC3F-4E46-9792-3B77E5E9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190" y="5427081"/>
            <a:ext cx="2690761" cy="10591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46B022-363E-4540-9EC1-5BA5051B45DB}"/>
              </a:ext>
            </a:extLst>
          </p:cNvPr>
          <p:cNvSpPr txBox="1"/>
          <p:nvPr/>
        </p:nvSpPr>
        <p:spPr>
          <a:xfrm>
            <a:off x="139338" y="6505303"/>
            <a:ext cx="70807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https://</a:t>
            </a:r>
            <a:r>
              <a:rPr lang="en-US" sz="1400" dirty="0" err="1">
                <a:latin typeface="Avenir Book" panose="02000503020000020003" pitchFamily="2" charset="0"/>
              </a:rPr>
              <a:t>ozone.unep.org</a:t>
            </a:r>
            <a:r>
              <a:rPr lang="en-US" sz="1400" dirty="0">
                <a:latin typeface="Avenir Book" panose="02000503020000020003" pitchFamily="2" charset="0"/>
              </a:rPr>
              <a:t>/sites/default/files/Handbooks/MP-Handbook-2020-English.pdf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DBDF6F-3D84-2A4F-90E3-DE888E49B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326753"/>
            <a:ext cx="4038600" cy="5803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F6F111-8813-1E4C-88DE-34F989B09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6017" y="846665"/>
            <a:ext cx="5665614" cy="45406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C72E4-211D-4C47-8651-B8B945E7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17" y="996528"/>
            <a:ext cx="5143500" cy="4114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D01ED-BB5A-D24E-B8A0-D933E09EE573}"/>
              </a:ext>
            </a:extLst>
          </p:cNvPr>
          <p:cNvSpPr txBox="1"/>
          <p:nvPr/>
        </p:nvSpPr>
        <p:spPr>
          <a:xfrm>
            <a:off x="3931333" y="143934"/>
            <a:ext cx="4765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Unreported emissions of CFC-11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8C9A3-8F2B-CD4A-84D5-EB1931CB9325}"/>
              </a:ext>
            </a:extLst>
          </p:cNvPr>
          <p:cNvSpPr txBox="1"/>
          <p:nvPr/>
        </p:nvSpPr>
        <p:spPr>
          <a:xfrm>
            <a:off x="781351" y="6448516"/>
            <a:ext cx="2452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venir Book" panose="02000503020000020003" pitchFamily="2" charset="0"/>
              </a:rPr>
              <a:t>Montzka</a:t>
            </a:r>
            <a:r>
              <a:rPr lang="en-US" sz="1400" dirty="0">
                <a:latin typeface="Avenir Book" panose="02000503020000020003" pitchFamily="2" charset="0"/>
              </a:rPr>
              <a:t> et al., </a:t>
            </a:r>
            <a:r>
              <a:rPr lang="en-US" sz="1400" i="1" dirty="0">
                <a:latin typeface="Avenir Book" panose="02000503020000020003" pitchFamily="2" charset="0"/>
              </a:rPr>
              <a:t>Nature</a:t>
            </a:r>
            <a:r>
              <a:rPr lang="en-US" sz="1400" dirty="0">
                <a:latin typeface="Avenir Book" panose="02000503020000020003" pitchFamily="2" charset="0"/>
              </a:rPr>
              <a:t>,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5F325-50A0-0A4C-B72D-A8702B3D70E0}"/>
              </a:ext>
            </a:extLst>
          </p:cNvPr>
          <p:cNvSpPr txBox="1"/>
          <p:nvPr/>
        </p:nvSpPr>
        <p:spPr>
          <a:xfrm>
            <a:off x="2074333" y="661999"/>
            <a:ext cx="3308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Global surface concentrations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5FB979-AAB8-8742-8729-8A51AECAC0CC}"/>
              </a:ext>
            </a:extLst>
          </p:cNvPr>
          <p:cNvSpPr txBox="1"/>
          <p:nvPr/>
        </p:nvSpPr>
        <p:spPr>
          <a:xfrm>
            <a:off x="7847814" y="661999"/>
            <a:ext cx="267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Annual global emissions</a:t>
            </a:r>
          </a:p>
        </p:txBody>
      </p:sp>
      <p:pic>
        <p:nvPicPr>
          <p:cNvPr id="12" name="Picture 5" descr="iStock_000014758534Medium.jpg">
            <a:extLst>
              <a:ext uri="{FF2B5EF4-FFF2-40B4-BE49-F238E27FC236}">
                <a16:creationId xmlns:a16="http://schemas.microsoft.com/office/drawing/2014/main" id="{4A1EACC3-1EBE-4B4D-B294-0D8782127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248" y="1863725"/>
            <a:ext cx="733425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9648C2-36A7-9946-9FB2-185DCD1A329D}"/>
              </a:ext>
            </a:extLst>
          </p:cNvPr>
          <p:cNvSpPr txBox="1"/>
          <p:nvPr/>
        </p:nvSpPr>
        <p:spPr>
          <a:xfrm>
            <a:off x="7689477" y="4214799"/>
            <a:ext cx="2014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Expected emissions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CAEFC07-6958-0D48-8810-86BFBD246E37}"/>
              </a:ext>
            </a:extLst>
          </p:cNvPr>
          <p:cNvCxnSpPr/>
          <p:nvPr/>
        </p:nvCxnSpPr>
        <p:spPr>
          <a:xfrm flipV="1">
            <a:off x="9025467" y="3959998"/>
            <a:ext cx="4572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7F5871-7206-1B4B-9DCF-D67402043262}"/>
              </a:ext>
            </a:extLst>
          </p:cNvPr>
          <p:cNvSpPr txBox="1"/>
          <p:nvPr/>
        </p:nvSpPr>
        <p:spPr>
          <a:xfrm>
            <a:off x="1856014" y="4264798"/>
            <a:ext cx="2492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Expected concentrations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57FBA9-054E-1E43-AD1A-13621DBAC5E7}"/>
              </a:ext>
            </a:extLst>
          </p:cNvPr>
          <p:cNvCxnSpPr/>
          <p:nvPr/>
        </p:nvCxnSpPr>
        <p:spPr>
          <a:xfrm flipV="1">
            <a:off x="3463065" y="3954733"/>
            <a:ext cx="4572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FEDFA71-49D0-5542-8D6C-51E8170B6001}"/>
              </a:ext>
            </a:extLst>
          </p:cNvPr>
          <p:cNvSpPr txBox="1"/>
          <p:nvPr/>
        </p:nvSpPr>
        <p:spPr>
          <a:xfrm>
            <a:off x="1367144" y="5193840"/>
            <a:ext cx="10043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• The slowing of the decline in CFC-11 emissions are due to new emissions from unreported production of CFC-11</a:t>
            </a:r>
          </a:p>
          <a:p>
            <a:r>
              <a:rPr lang="en-US" dirty="0">
                <a:latin typeface="Avenir Book" panose="02000503020000020003" pitchFamily="2" charset="0"/>
              </a:rPr>
              <a:t>• The annual emissions have peaked and are substantially reduced in 2019.</a:t>
            </a:r>
          </a:p>
          <a:p>
            <a:r>
              <a:rPr lang="en-US" dirty="0">
                <a:latin typeface="Avenir Book" panose="02000503020000020003" pitchFamily="2" charset="0"/>
              </a:rPr>
              <a:t>• Detection of new emissions demonstrates the value of vigilant monitoring of the atmosphere.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A390FD-EB0C-4945-94C7-47D37C366CEE}"/>
              </a:ext>
            </a:extLst>
          </p:cNvPr>
          <p:cNvSpPr txBox="1"/>
          <p:nvPr/>
        </p:nvSpPr>
        <p:spPr>
          <a:xfrm>
            <a:off x="1367144" y="3297557"/>
            <a:ext cx="167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Avenir Book" panose="02000503020000020003" pitchFamily="2" charset="0"/>
              </a:rPr>
              <a:t>Northern Hemisphere</a:t>
            </a:r>
          </a:p>
          <a:p>
            <a:r>
              <a:rPr lang="en-US" sz="1200" dirty="0">
                <a:solidFill>
                  <a:srgbClr val="0070C0"/>
                </a:solidFill>
                <a:latin typeface="Avenir Book" panose="02000503020000020003" pitchFamily="2" charset="0"/>
              </a:rPr>
              <a:t>Southern Hemisphere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77B7001A-0A34-5A4F-956C-ADB67A34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6" y="6195673"/>
            <a:ext cx="555435" cy="56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A40BE-B864-834A-83AB-97790B0B9B14}"/>
              </a:ext>
            </a:extLst>
          </p:cNvPr>
          <p:cNvSpPr txBox="1"/>
          <p:nvPr/>
        </p:nvSpPr>
        <p:spPr>
          <a:xfrm>
            <a:off x="7128866" y="6475983"/>
            <a:ext cx="4116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Note CFC-11 global phaseout in 2010</a:t>
            </a:r>
          </a:p>
        </p:txBody>
      </p:sp>
    </p:spTree>
    <p:extLst>
      <p:ext uri="{BB962C8B-B14F-4D97-AF65-F5344CB8AC3E}">
        <p14:creationId xmlns:p14="http://schemas.microsoft.com/office/powerpoint/2010/main" val="254878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5D01ED-BB5A-D24E-B8A0-D933E09EE573}"/>
              </a:ext>
            </a:extLst>
          </p:cNvPr>
          <p:cNvSpPr txBox="1"/>
          <p:nvPr/>
        </p:nvSpPr>
        <p:spPr>
          <a:xfrm>
            <a:off x="3228600" y="143934"/>
            <a:ext cx="5968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Unreported </a:t>
            </a:r>
            <a:r>
              <a:rPr lang="en-US" sz="2400" dirty="0">
                <a:solidFill>
                  <a:srgbClr val="C00000"/>
                </a:solidFill>
                <a:latin typeface="Avenir Book" panose="02000503020000020003" pitchFamily="2" charset="0"/>
              </a:rPr>
              <a:t>regional </a:t>
            </a:r>
            <a:r>
              <a:rPr lang="en-US" sz="2400" dirty="0">
                <a:latin typeface="Avenir Book" panose="02000503020000020003" pitchFamily="2" charset="0"/>
              </a:rPr>
              <a:t>emissions of CFC-11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8C9A3-8F2B-CD4A-84D5-EB1931CB9325}"/>
              </a:ext>
            </a:extLst>
          </p:cNvPr>
          <p:cNvSpPr txBox="1"/>
          <p:nvPr/>
        </p:nvSpPr>
        <p:spPr>
          <a:xfrm>
            <a:off x="203200" y="6486026"/>
            <a:ext cx="2113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Park et al., </a:t>
            </a:r>
            <a:r>
              <a:rPr lang="en-US" sz="1400" i="1" dirty="0">
                <a:latin typeface="Avenir Book" panose="02000503020000020003" pitchFamily="2" charset="0"/>
              </a:rPr>
              <a:t>Nature</a:t>
            </a:r>
            <a:r>
              <a:rPr lang="en-US" sz="1400" dirty="0">
                <a:latin typeface="Avenir Book" panose="02000503020000020003" pitchFamily="2" charset="0"/>
              </a:rPr>
              <a:t>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FF5FD7-A78D-4245-860A-C03A4F7FE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543"/>
          <a:stretch/>
        </p:blipFill>
        <p:spPr>
          <a:xfrm>
            <a:off x="203200" y="1447309"/>
            <a:ext cx="3816573" cy="33593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C27FBF-8459-F14B-BD3A-622C500A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40" b="34197"/>
          <a:stretch/>
        </p:blipFill>
        <p:spPr>
          <a:xfrm>
            <a:off x="4187713" y="1416318"/>
            <a:ext cx="3816573" cy="3309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9348-5DC3-654E-BC65-AC4686DF6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926"/>
          <a:stretch/>
        </p:blipFill>
        <p:spPr>
          <a:xfrm>
            <a:off x="8004286" y="1416318"/>
            <a:ext cx="3816573" cy="3421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9DC4C-16C2-8C4A-860D-48B34CC5CAF2}"/>
              </a:ext>
            </a:extLst>
          </p:cNvPr>
          <p:cNvSpPr txBox="1"/>
          <p:nvPr/>
        </p:nvSpPr>
        <p:spPr>
          <a:xfrm>
            <a:off x="1735667" y="111233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2008 - 2012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755177-2C54-C249-8457-B9781F5103D6}"/>
              </a:ext>
            </a:extLst>
          </p:cNvPr>
          <p:cNvSpPr txBox="1"/>
          <p:nvPr/>
        </p:nvSpPr>
        <p:spPr>
          <a:xfrm>
            <a:off x="5562457" y="1112335"/>
            <a:ext cx="129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2014 - 2017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B80F1-53F8-7E4A-8728-9E2B472057F2}"/>
              </a:ext>
            </a:extLst>
          </p:cNvPr>
          <p:cNvSpPr txBox="1"/>
          <p:nvPr/>
        </p:nvSpPr>
        <p:spPr>
          <a:xfrm>
            <a:off x="9881183" y="11123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25EC8-675A-2144-8469-18BCC38A9DB3}"/>
              </a:ext>
            </a:extLst>
          </p:cNvPr>
          <p:cNvSpPr txBox="1"/>
          <p:nvPr/>
        </p:nvSpPr>
        <p:spPr>
          <a:xfrm>
            <a:off x="2111486" y="5402387"/>
            <a:ext cx="8263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• A large fraction of emissions originate in eastern China based on surface measurements made downwind in Korea.</a:t>
            </a:r>
          </a:p>
          <a:p>
            <a:r>
              <a:rPr lang="en-US" dirty="0">
                <a:latin typeface="Avenir Book" panose="02000503020000020003" pitchFamily="2" charset="0"/>
              </a:rPr>
              <a:t>• The annual emissions have peaked and are substantially reduced in 2019.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1A47C-58A5-584D-B5BE-DDBE6D3DC91A}"/>
              </a:ext>
            </a:extLst>
          </p:cNvPr>
          <p:cNvSpPr txBox="1"/>
          <p:nvPr/>
        </p:nvSpPr>
        <p:spPr>
          <a:xfrm>
            <a:off x="3526976" y="887955"/>
            <a:ext cx="7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Korea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1A690DE-DB49-A14F-B848-8D1B12DCE0BD}"/>
              </a:ext>
            </a:extLst>
          </p:cNvPr>
          <p:cNvCxnSpPr>
            <a:cxnSpLocks/>
          </p:cNvCxnSpPr>
          <p:nvPr/>
        </p:nvCxnSpPr>
        <p:spPr>
          <a:xfrm flipH="1">
            <a:off x="2900780" y="1257287"/>
            <a:ext cx="844284" cy="9278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423A795-2EB4-4849-BE39-29A00DC22446}"/>
              </a:ext>
            </a:extLst>
          </p:cNvPr>
          <p:cNvSpPr txBox="1"/>
          <p:nvPr/>
        </p:nvSpPr>
        <p:spPr>
          <a:xfrm>
            <a:off x="4959151" y="480679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CFC-11 annual emissions</a:t>
            </a:r>
          </a:p>
        </p:txBody>
      </p:sp>
    </p:spTree>
    <p:extLst>
      <p:ext uri="{BB962C8B-B14F-4D97-AF65-F5344CB8AC3E}">
        <p14:creationId xmlns:p14="http://schemas.microsoft.com/office/powerpoint/2010/main" val="2057432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8783FCA9-7C25-2E4D-89C2-F40BA7EDD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894" y="97036"/>
            <a:ext cx="5877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The dual benefit of the Montreal Protocol</a:t>
            </a:r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65D60003-E7BB-934E-895E-B379B08FD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861" y="3245340"/>
            <a:ext cx="8231187" cy="15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• By reducing the use and emissions of ozone depleting substances, the Montreal Protocol has provided to date the </a:t>
            </a: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dual benefit of protecting ozone and climate.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700" dirty="0">
              <a:solidFill>
                <a:srgbClr val="C00000"/>
              </a:solidFill>
              <a:latin typeface="Avenir Book" panose="02000503020000020003" pitchFamily="2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Avenir Book" panose="02000503020000020003" pitchFamily="2" charset="0"/>
              </a:rPr>
              <a:t>• All synthetic substances are evaluated for their ODP and GWP if they are to be emitted in substantial quantities to the atmosphere.</a:t>
            </a:r>
          </a:p>
        </p:txBody>
      </p:sp>
      <p:sp>
        <p:nvSpPr>
          <p:cNvPr id="28675" name="Rectangle 38">
            <a:extLst>
              <a:ext uri="{FF2B5EF4-FFF2-40B4-BE49-F238E27FC236}">
                <a16:creationId xmlns:a16="http://schemas.microsoft.com/office/drawing/2014/main" id="{74A68F37-C4B7-CA44-8DA2-E6BDE4C61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1552" y="5706803"/>
            <a:ext cx="38077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Avenir Book" panose="02000503020000020003" pitchFamily="2" charset="0"/>
              </a:rPr>
              <a:t>ODP = ozone depletion potential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GWP = global warming potential</a:t>
            </a:r>
            <a:endParaRPr lang="en-US" altLang="en-US" sz="2000" dirty="0">
              <a:solidFill>
                <a:srgbClr val="FF0000"/>
              </a:solidFill>
              <a:latin typeface="Avenir Book" panose="02000503020000020003" pitchFamily="2" charset="0"/>
            </a:endParaRPr>
          </a:p>
        </p:txBody>
      </p:sp>
      <p:sp>
        <p:nvSpPr>
          <p:cNvPr id="28676" name="TextBox 3">
            <a:extLst>
              <a:ext uri="{FF2B5EF4-FFF2-40B4-BE49-F238E27FC236}">
                <a16:creationId xmlns:a16="http://schemas.microsoft.com/office/drawing/2014/main" id="{6D154B7A-CA5C-624F-8A2E-373AA4573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6476" y="5382952"/>
            <a:ext cx="3621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venir Book" panose="02000503020000020003" pitchFamily="2" charset="0"/>
              </a:rPr>
              <a:t>Metrics for ODSs and substitutes:</a:t>
            </a:r>
            <a:endParaRPr lang="en-US" altLang="en-US" sz="2000" dirty="0">
              <a:latin typeface="Avenir Book" panose="02000503020000020003" pitchFamily="2" charset="0"/>
            </a:endParaRPr>
          </a:p>
        </p:txBody>
      </p:sp>
      <p:grpSp>
        <p:nvGrpSpPr>
          <p:cNvPr id="28677" name="Group 1">
            <a:extLst>
              <a:ext uri="{FF2B5EF4-FFF2-40B4-BE49-F238E27FC236}">
                <a16:creationId xmlns:a16="http://schemas.microsoft.com/office/drawing/2014/main" id="{BEAE83B1-B649-8149-B864-6E5DA4F2C8FF}"/>
              </a:ext>
            </a:extLst>
          </p:cNvPr>
          <p:cNvGrpSpPr>
            <a:grpSpLocks/>
          </p:cNvGrpSpPr>
          <p:nvPr/>
        </p:nvGrpSpPr>
        <p:grpSpPr bwMode="auto">
          <a:xfrm>
            <a:off x="2286875" y="709777"/>
            <a:ext cx="7667158" cy="2144395"/>
            <a:chOff x="1524000" y="2481493"/>
            <a:chExt cx="6970142" cy="1949450"/>
          </a:xfrm>
        </p:grpSpPr>
        <p:grpSp>
          <p:nvGrpSpPr>
            <p:cNvPr id="28678" name="Group 8">
              <a:extLst>
                <a:ext uri="{FF2B5EF4-FFF2-40B4-BE49-F238E27FC236}">
                  <a16:creationId xmlns:a16="http://schemas.microsoft.com/office/drawing/2014/main" id="{4E8965FA-6C10-9347-B2C4-80A725E3AC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972031"/>
              <a:ext cx="6076950" cy="912812"/>
              <a:chOff x="1568450" y="1998534"/>
              <a:chExt cx="6076950" cy="912813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961B73F-D1E7-404E-A7AC-6B6E5FF4C3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68450" y="2004883"/>
                <a:ext cx="1614488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88" name="TextBox 10">
                <a:extLst>
                  <a:ext uri="{FF2B5EF4-FFF2-40B4-BE49-F238E27FC236}">
                    <a16:creationId xmlns:a16="http://schemas.microsoft.com/office/drawing/2014/main" id="{2F8F3BD7-DC09-2D44-B301-DB1F63A4D7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4350" y="2098547"/>
                <a:ext cx="1182688" cy="706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  CFCs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&amp; halons</a:t>
                </a: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3F874E-FA07-BA4A-A327-37FAD47DA2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78250" y="1998533"/>
                <a:ext cx="1612900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90" name="TextBox 15">
                <a:extLst>
                  <a:ext uri="{FF2B5EF4-FFF2-40B4-BE49-F238E27FC236}">
                    <a16:creationId xmlns:a16="http://schemas.microsoft.com/office/drawing/2014/main" id="{E04CF9CE-69FA-8A4D-87EA-A29044687E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1938" y="2266950"/>
                <a:ext cx="10255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HCFCs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2A7F40A-A312-BC4D-B59D-9256DC0E697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168650" y="2497009"/>
                <a:ext cx="628650" cy="4763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C6602305-C121-AA49-8D2A-CB30A28493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30913" y="1998533"/>
                <a:ext cx="1614487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693" name="TextBox 29">
                <a:extLst>
                  <a:ext uri="{FF2B5EF4-FFF2-40B4-BE49-F238E27FC236}">
                    <a16:creationId xmlns:a16="http://schemas.microsoft.com/office/drawing/2014/main" id="{EC9C0055-4DD0-DD42-9EA8-169708ED6E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6338" y="2239930"/>
                <a:ext cx="98266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  HFCs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7EAB03F4-AEE0-E84D-B025-1C6F318DF02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402263" y="2446208"/>
                <a:ext cx="628650" cy="317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679" name="Group 7">
              <a:extLst>
                <a:ext uri="{FF2B5EF4-FFF2-40B4-BE49-F238E27FC236}">
                  <a16:creationId xmlns:a16="http://schemas.microsoft.com/office/drawing/2014/main" id="{22D7F237-01CA-7249-B247-7FD3B79C03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063" y="2481493"/>
              <a:ext cx="5856287" cy="400050"/>
              <a:chOff x="1687513" y="1507996"/>
              <a:chExt cx="5856287" cy="400050"/>
            </a:xfrm>
          </p:grpSpPr>
          <p:sp>
            <p:nvSpPr>
              <p:cNvPr id="28684" name="TextBox 27">
                <a:extLst>
                  <a:ext uri="{FF2B5EF4-FFF2-40B4-BE49-F238E27FC236}">
                    <a16:creationId xmlns:a16="http://schemas.microsoft.com/office/drawing/2014/main" id="{0DB79C89-0C2C-2E4C-96AF-67DA1E26A5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7513" y="1507996"/>
                <a:ext cx="13350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High ODP</a:t>
                </a:r>
              </a:p>
            </p:txBody>
          </p:sp>
          <p:sp>
            <p:nvSpPr>
              <p:cNvPr id="28685" name="TextBox 28">
                <a:extLst>
                  <a:ext uri="{FF2B5EF4-FFF2-40B4-BE49-F238E27FC236}">
                    <a16:creationId xmlns:a16="http://schemas.microsoft.com/office/drawing/2014/main" id="{67D7576D-BA07-0449-9725-BB1C268159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2713" y="1507996"/>
                <a:ext cx="127793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Low ODP</a:t>
                </a:r>
              </a:p>
            </p:txBody>
          </p:sp>
          <p:sp>
            <p:nvSpPr>
              <p:cNvPr id="28686" name="TextBox 29">
                <a:extLst>
                  <a:ext uri="{FF2B5EF4-FFF2-40B4-BE49-F238E27FC236}">
                    <a16:creationId xmlns:a16="http://schemas.microsoft.com/office/drawing/2014/main" id="{FDFC6CF5-16C9-474C-A869-E732CA8CFA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8713" y="1507996"/>
                <a:ext cx="13350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Zero ODP</a:t>
                </a:r>
              </a:p>
            </p:txBody>
          </p:sp>
        </p:grpSp>
        <p:sp>
          <p:nvSpPr>
            <p:cNvPr id="28680" name="TextBox 30">
              <a:extLst>
                <a:ext uri="{FF2B5EF4-FFF2-40B4-BE49-F238E27FC236}">
                  <a16:creationId xmlns:a16="http://schemas.microsoft.com/office/drawing/2014/main" id="{4AA3D245-2062-E04A-AED9-F3F7C13AB3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875" y="4030893"/>
              <a:ext cx="1390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High GWP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4084805-C817-3742-96F1-70602F3C0DA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24000" y="4230918"/>
              <a:ext cx="110172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A73B3CF-801B-9C48-808D-CC5B3BE259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73525" y="4229330"/>
              <a:ext cx="1176338" cy="1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3" name="Rectangle 7">
              <a:extLst>
                <a:ext uri="{FF2B5EF4-FFF2-40B4-BE49-F238E27FC236}">
                  <a16:creationId xmlns:a16="http://schemas.microsoft.com/office/drawing/2014/main" id="{2F3D0AF4-FAD0-F94F-8CDD-3298D4F82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015835"/>
              <a:ext cx="3029967" cy="3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</a:rPr>
                <a:t>Range of high to low GWPs</a:t>
              </a:r>
              <a:endParaRPr lang="en-US" altLang="en-US" sz="2400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D681A92-486D-BE4F-A668-6D9BA35C2240}"/>
              </a:ext>
            </a:extLst>
          </p:cNvPr>
          <p:cNvSpPr/>
          <p:nvPr/>
        </p:nvSpPr>
        <p:spPr>
          <a:xfrm>
            <a:off x="7529002" y="5231876"/>
            <a:ext cx="3830340" cy="131975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8783FCA9-7C25-2E4D-89C2-F40BA7EDD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894" y="97036"/>
            <a:ext cx="58771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The dual benefit of the Montreal Protocol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A473EEE0-045C-DD41-AB1C-3F8935BB9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755" y="4106255"/>
            <a:ext cx="36666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venir Book" panose="02000503020000020003" pitchFamily="2" charset="0"/>
              </a:rPr>
              <a:t>  Ultimately, the climate impact of future HFC use depends on choosing</a:t>
            </a:r>
            <a:r>
              <a:rPr lang="en-US" altLang="en-US" sz="1800" dirty="0">
                <a:solidFill>
                  <a:srgbClr val="FF0B13"/>
                </a:solidFill>
                <a:latin typeface="Avenir Book" panose="02000503020000020003" pitchFamily="2" charset="0"/>
              </a:rPr>
              <a:t> </a:t>
            </a:r>
            <a:r>
              <a:rPr lang="en-US" altLang="en-US" sz="1800" dirty="0">
                <a:latin typeface="Avenir Book" panose="02000503020000020003" pitchFamily="2" charset="0"/>
              </a:rPr>
              <a:t>HFC substitutes that have low-GWPs.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9E7B0D8B-AD92-E44C-B785-AB5795861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7755" y="3310307"/>
            <a:ext cx="3666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15888" indent="-1158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 Large expected growth of HFC use in the developing world</a:t>
            </a:r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F3041346-8E97-8441-9CAD-D2F81F87CB55}"/>
              </a:ext>
            </a:extLst>
          </p:cNvPr>
          <p:cNvGrpSpPr>
            <a:grpSpLocks/>
          </p:cNvGrpSpPr>
          <p:nvPr/>
        </p:nvGrpSpPr>
        <p:grpSpPr bwMode="auto">
          <a:xfrm>
            <a:off x="1612968" y="3150048"/>
            <a:ext cx="5091545" cy="3384262"/>
            <a:chOff x="709871" y="1905000"/>
            <a:chExt cx="5600484" cy="3722687"/>
          </a:xfrm>
        </p:grpSpPr>
        <p:pic>
          <p:nvPicPr>
            <p:cNvPr id="30" name="Picture 5" descr="Screen shot 2012-07-20 at 1.05.53 PM.png">
              <a:extLst>
                <a:ext uri="{FF2B5EF4-FFF2-40B4-BE49-F238E27FC236}">
                  <a16:creationId xmlns:a16="http://schemas.microsoft.com/office/drawing/2014/main" id="{2941E68F-B3AD-FA47-B990-D521B560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776" y="2113345"/>
              <a:ext cx="1681346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7" descr="Screen shot 2012-07-20 at 1.07.12 PM.png">
              <a:extLst>
                <a:ext uri="{FF2B5EF4-FFF2-40B4-BE49-F238E27FC236}">
                  <a16:creationId xmlns:a16="http://schemas.microsoft.com/office/drawing/2014/main" id="{0BA92E78-2DE3-0D48-8668-D0AA2C82E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526" y="2157374"/>
              <a:ext cx="1486858" cy="109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" descr="Screen shot 2012-07-20 at 1.07.35 PM.png">
              <a:extLst>
                <a:ext uri="{FF2B5EF4-FFF2-40B4-BE49-F238E27FC236}">
                  <a16:creationId xmlns:a16="http://schemas.microsoft.com/office/drawing/2014/main" id="{CBB6ACAB-F2BD-8747-84A4-E6C3144B2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66"/>
            <a:stretch>
              <a:fillRect/>
            </a:stretch>
          </p:blipFill>
          <p:spPr bwMode="auto">
            <a:xfrm>
              <a:off x="709871" y="3925074"/>
              <a:ext cx="1548621" cy="132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0">
              <a:extLst>
                <a:ext uri="{FF2B5EF4-FFF2-40B4-BE49-F238E27FC236}">
                  <a16:creationId xmlns:a16="http://schemas.microsoft.com/office/drawing/2014/main" id="{90282172-703A-9244-BEA2-1C39FDF52A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0230" y="3291285"/>
              <a:ext cx="158408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Residential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Air conditioning</a:t>
              </a:r>
            </a:p>
          </p:txBody>
        </p:sp>
        <p:sp>
          <p:nvSpPr>
            <p:cNvPr id="34" name="TextBox 11">
              <a:extLst>
                <a:ext uri="{FF2B5EF4-FFF2-40B4-BE49-F238E27FC236}">
                  <a16:creationId xmlns:a16="http://schemas.microsoft.com/office/drawing/2014/main" id="{9245C10D-A980-304E-A6B5-7F769F59BE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0600" y="3339654"/>
              <a:ext cx="13580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Refrigeration</a:t>
              </a:r>
            </a:p>
          </p:txBody>
        </p:sp>
        <p:sp>
          <p:nvSpPr>
            <p:cNvPr id="35" name="TextBox 12">
              <a:extLst>
                <a:ext uri="{FF2B5EF4-FFF2-40B4-BE49-F238E27FC236}">
                  <a16:creationId xmlns:a16="http://schemas.microsoft.com/office/drawing/2014/main" id="{B1A51084-6C40-3A46-9987-93687A494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77694" y="3376995"/>
              <a:ext cx="1231091" cy="643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Insulating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/>
                <a:t>  foams</a:t>
              </a:r>
            </a:p>
          </p:txBody>
        </p:sp>
        <p:pic>
          <p:nvPicPr>
            <p:cNvPr id="37" name="Picture 13" descr="Insulatingfoam.png">
              <a:extLst>
                <a:ext uri="{FF2B5EF4-FFF2-40B4-BE49-F238E27FC236}">
                  <a16:creationId xmlns:a16="http://schemas.microsoft.com/office/drawing/2014/main" id="{BAF7922C-44FB-F44A-8A5A-9D5475BCF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" t="-4333" r="-1134" b="-18970"/>
            <a:stretch>
              <a:fillRect/>
            </a:stretch>
          </p:blipFill>
          <p:spPr bwMode="auto">
            <a:xfrm>
              <a:off x="4728419" y="2113346"/>
              <a:ext cx="1485207" cy="141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4857AAEC-FC01-7842-ACE5-284DBB5B8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435" y="3925074"/>
              <a:ext cx="1666179" cy="1070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30">
              <a:extLst>
                <a:ext uri="{FF2B5EF4-FFF2-40B4-BE49-F238E27FC236}">
                  <a16:creationId xmlns:a16="http://schemas.microsoft.com/office/drawing/2014/main" id="{F5F003DA-93C2-E84B-BCF7-045930BF09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8650" y="5016079"/>
              <a:ext cx="181291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Mobile air conditioning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23242F4-5AEC-7C42-979F-B5CB3B91C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871" y="1905000"/>
              <a:ext cx="5600484" cy="3722687"/>
            </a:xfrm>
            <a:prstGeom prst="rect">
              <a:avLst/>
            </a:prstGeom>
            <a:noFill/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Group 1">
            <a:extLst>
              <a:ext uri="{FF2B5EF4-FFF2-40B4-BE49-F238E27FC236}">
                <a16:creationId xmlns:a16="http://schemas.microsoft.com/office/drawing/2014/main" id="{07E91F5F-E3A0-3F4D-93A1-1D5E26AFEDD0}"/>
              </a:ext>
            </a:extLst>
          </p:cNvPr>
          <p:cNvGrpSpPr>
            <a:grpSpLocks/>
          </p:cNvGrpSpPr>
          <p:nvPr/>
        </p:nvGrpSpPr>
        <p:grpSpPr bwMode="auto">
          <a:xfrm>
            <a:off x="2286875" y="709777"/>
            <a:ext cx="7667158" cy="2144395"/>
            <a:chOff x="1524000" y="2481493"/>
            <a:chExt cx="6970142" cy="1949450"/>
          </a:xfrm>
        </p:grpSpPr>
        <p:grpSp>
          <p:nvGrpSpPr>
            <p:cNvPr id="61" name="Group 8">
              <a:extLst>
                <a:ext uri="{FF2B5EF4-FFF2-40B4-BE49-F238E27FC236}">
                  <a16:creationId xmlns:a16="http://schemas.microsoft.com/office/drawing/2014/main" id="{E7D54C48-6DC3-EA4B-9903-E64BF63211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4000" y="2972031"/>
              <a:ext cx="6076950" cy="912812"/>
              <a:chOff x="1568450" y="1998534"/>
              <a:chExt cx="6076950" cy="912813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001B77BC-E28F-9C40-BD10-168AF28902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68450" y="2004883"/>
                <a:ext cx="1614488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1" name="TextBox 10">
                <a:extLst>
                  <a:ext uri="{FF2B5EF4-FFF2-40B4-BE49-F238E27FC236}">
                    <a16:creationId xmlns:a16="http://schemas.microsoft.com/office/drawing/2014/main" id="{D95FFC5A-F3CD-014C-9687-8EB377C3D2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4350" y="2098547"/>
                <a:ext cx="1182688" cy="7064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  CFCs 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&amp; halons</a:t>
                </a: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F66292CA-4F90-D540-AE9C-4D834E825A1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78250" y="1998533"/>
                <a:ext cx="1612900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3" name="TextBox 15">
                <a:extLst>
                  <a:ext uri="{FF2B5EF4-FFF2-40B4-BE49-F238E27FC236}">
                    <a16:creationId xmlns:a16="http://schemas.microsoft.com/office/drawing/2014/main" id="{4CADC555-2B79-C540-BFBB-2728A1C18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71938" y="2266950"/>
                <a:ext cx="10255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/>
                  <a:t>HCFCs</a:t>
                </a: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3D5B01EC-F598-784F-BF98-B3AA28E1BDD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3168650" y="2497009"/>
                <a:ext cx="628650" cy="4763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1924714-9FAF-7242-BF65-276F6A9C79F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030913" y="1998533"/>
                <a:ext cx="1614487" cy="906464"/>
              </a:xfrm>
              <a:prstGeom prst="ellipse">
                <a:avLst/>
              </a:prstGeom>
              <a:gradFill rotWithShape="1">
                <a:gsLst>
                  <a:gs pos="0">
                    <a:srgbClr val="9BC1FF"/>
                  </a:gs>
                  <a:gs pos="100000">
                    <a:srgbClr val="3F80CD"/>
                  </a:gs>
                </a:gsLst>
                <a:lin ang="5400000"/>
              </a:gradFill>
              <a:ln w="9525">
                <a:solidFill>
                  <a:srgbClr val="4A7EBB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2400">
                  <a:solidFill>
                    <a:srgbClr val="FFFFFF"/>
                  </a:solidFill>
                </a:endParaRPr>
              </a:p>
            </p:txBody>
          </p:sp>
          <p:sp>
            <p:nvSpPr>
              <p:cNvPr id="76" name="TextBox 29">
                <a:extLst>
                  <a:ext uri="{FF2B5EF4-FFF2-40B4-BE49-F238E27FC236}">
                    <a16:creationId xmlns:a16="http://schemas.microsoft.com/office/drawing/2014/main" id="{49C15CC9-BB54-3741-B37D-DC7765ED76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6338" y="2239930"/>
                <a:ext cx="982662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/>
                  <a:t>  HFCs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C16A66DF-E28E-CF4D-84B5-E3090AC019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402263" y="2446208"/>
                <a:ext cx="628650" cy="317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2" name="Group 7">
              <a:extLst>
                <a:ext uri="{FF2B5EF4-FFF2-40B4-BE49-F238E27FC236}">
                  <a16:creationId xmlns:a16="http://schemas.microsoft.com/office/drawing/2014/main" id="{390C7EA0-24B8-274B-A9C7-5C2F0075B9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43063" y="2481493"/>
              <a:ext cx="5856287" cy="400050"/>
              <a:chOff x="1687513" y="1507996"/>
              <a:chExt cx="5856287" cy="400050"/>
            </a:xfrm>
          </p:grpSpPr>
          <p:sp>
            <p:nvSpPr>
              <p:cNvPr id="67" name="TextBox 27">
                <a:extLst>
                  <a:ext uri="{FF2B5EF4-FFF2-40B4-BE49-F238E27FC236}">
                    <a16:creationId xmlns:a16="http://schemas.microsoft.com/office/drawing/2014/main" id="{35BA5020-DCC6-444D-B1C1-C9DAEE7F3E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87513" y="1507996"/>
                <a:ext cx="13350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High ODP</a:t>
                </a:r>
              </a:p>
            </p:txBody>
          </p:sp>
          <p:sp>
            <p:nvSpPr>
              <p:cNvPr id="68" name="TextBox 28">
                <a:extLst>
                  <a:ext uri="{FF2B5EF4-FFF2-40B4-BE49-F238E27FC236}">
                    <a16:creationId xmlns:a16="http://schemas.microsoft.com/office/drawing/2014/main" id="{6C2996C4-8326-DA45-8003-D021523114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22713" y="1507996"/>
                <a:ext cx="127793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Low ODP</a:t>
                </a:r>
              </a:p>
            </p:txBody>
          </p:sp>
          <p:sp>
            <p:nvSpPr>
              <p:cNvPr id="69" name="TextBox 29">
                <a:extLst>
                  <a:ext uri="{FF2B5EF4-FFF2-40B4-BE49-F238E27FC236}">
                    <a16:creationId xmlns:a16="http://schemas.microsoft.com/office/drawing/2014/main" id="{E1E5E513-6B4A-684F-9300-0373E92031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08713" y="1507996"/>
                <a:ext cx="13350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0000FF"/>
                    </a:solidFill>
                  </a:rPr>
                  <a:t>Zero ODP</a:t>
                </a:r>
              </a:p>
            </p:txBody>
          </p:sp>
        </p:grpSp>
        <p:sp>
          <p:nvSpPr>
            <p:cNvPr id="63" name="TextBox 30">
              <a:extLst>
                <a:ext uri="{FF2B5EF4-FFF2-40B4-BE49-F238E27FC236}">
                  <a16:creationId xmlns:a16="http://schemas.microsoft.com/office/drawing/2014/main" id="{7E5F5F01-B857-3A42-85EF-BA7720DD8F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2875" y="4030893"/>
              <a:ext cx="13906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FF0000"/>
                  </a:solidFill>
                </a:rPr>
                <a:t>High GWP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C1F8DC20-4C11-064F-9CF0-6F2C712A43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524000" y="4230918"/>
              <a:ext cx="1101725" cy="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2775A5F4-DA3A-1F45-9FC1-791E81766D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73525" y="4229330"/>
              <a:ext cx="1176338" cy="1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Rectangle 7">
              <a:extLst>
                <a:ext uri="{FF2B5EF4-FFF2-40B4-BE49-F238E27FC236}">
                  <a16:creationId xmlns:a16="http://schemas.microsoft.com/office/drawing/2014/main" id="{07AAAB60-7167-E545-8A35-57EDC98643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64175" y="4015835"/>
              <a:ext cx="3029967" cy="363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dirty="0">
                  <a:solidFill>
                    <a:srgbClr val="FF0000"/>
                  </a:solidFill>
                </a:rPr>
                <a:t>Range of high to low GWPs</a:t>
              </a:r>
              <a:endParaRPr lang="en-US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728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>
            <a:extLst>
              <a:ext uri="{FF2B5EF4-FFF2-40B4-BE49-F238E27FC236}">
                <a16:creationId xmlns:a16="http://schemas.microsoft.com/office/drawing/2014/main" id="{2ECE3527-0751-AD4C-8323-2732254E0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9370" y="159649"/>
            <a:ext cx="9067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The Kigali Amendment to the Montreal Protocol: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Avoiding the large projected growth in HFC use</a:t>
            </a:r>
          </a:p>
        </p:txBody>
      </p:sp>
      <p:sp>
        <p:nvSpPr>
          <p:cNvPr id="31746" name="Rectangle 4">
            <a:extLst>
              <a:ext uri="{FF2B5EF4-FFF2-40B4-BE49-F238E27FC236}">
                <a16:creationId xmlns:a16="http://schemas.microsoft.com/office/drawing/2014/main" id="{75E36B9E-8481-F946-85E1-D89972D57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885" y="6126736"/>
            <a:ext cx="39243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UNEP/WMO, Ozone Assessment, 2018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Avenir Book" panose="02000503020000020003" pitchFamily="2" charset="0"/>
              </a:rPr>
              <a:t>Velders</a:t>
            </a:r>
            <a:r>
              <a:rPr lang="en-US" alt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 et al., </a:t>
            </a:r>
            <a:r>
              <a:rPr lang="en-US" altLang="en-US" sz="1400" i="1" dirty="0">
                <a:solidFill>
                  <a:srgbClr val="000000"/>
                </a:solidFill>
                <a:latin typeface="Avenir Book" panose="02000503020000020003" pitchFamily="2" charset="0"/>
              </a:rPr>
              <a:t>PNAS, 2009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solidFill>
                  <a:srgbClr val="000000"/>
                </a:solidFill>
                <a:latin typeface="Avenir Book" panose="02000503020000020003" pitchFamily="2" charset="0"/>
              </a:rPr>
              <a:t>Velders</a:t>
            </a:r>
            <a:r>
              <a:rPr lang="en-US" alt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 et al., </a:t>
            </a:r>
            <a:r>
              <a:rPr lang="en-US" altLang="en-US" sz="1400" i="1" dirty="0">
                <a:solidFill>
                  <a:srgbClr val="000000"/>
                </a:solidFill>
                <a:latin typeface="Avenir Book" panose="02000503020000020003" pitchFamily="2" charset="0"/>
              </a:rPr>
              <a:t>Atmos. Environ. 2015</a:t>
            </a:r>
            <a:endParaRPr lang="en-US" altLang="en-US" sz="14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sp>
        <p:nvSpPr>
          <p:cNvPr id="24579" name="Rectangle 6">
            <a:extLst>
              <a:ext uri="{FF2B5EF4-FFF2-40B4-BE49-F238E27FC236}">
                <a16:creationId xmlns:a16="http://schemas.microsoft.com/office/drawing/2014/main" id="{5FA62CB3-7A50-8F49-8C8F-015DD0CAB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3981" y="1633511"/>
            <a:ext cx="4259524" cy="3044661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 lIns="0" tIns="144000" rIns="0" bIns="0">
            <a:spAutoFit/>
          </a:bodyPr>
          <a:lstStyle/>
          <a:p>
            <a:pPr marL="342900" indent="-342900">
              <a:spcBef>
                <a:spcPct val="20000"/>
              </a:spcBef>
              <a:buFont typeface="Wingdings" charset="0"/>
              <a:buChar char="Ø"/>
              <a:defRPr/>
            </a:pP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HFCs will be the 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primary choice 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for future applications of refrigeration, air conditioning, and foams.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700" dirty="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Font typeface="Wingdings" charset="0"/>
              <a:buChar char="Ø"/>
              <a:defRPr/>
            </a:pPr>
            <a:r>
              <a:rPr lang="en-US" i="1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Pre-Kigali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scenarios based on 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GDP and population growth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projections.</a:t>
            </a:r>
          </a:p>
          <a:p>
            <a:pPr eaLnBrk="1" hangingPunct="1">
              <a:spcBef>
                <a:spcPct val="20000"/>
              </a:spcBef>
              <a:defRPr/>
            </a:pPr>
            <a:endParaRPr lang="en-US" sz="900" dirty="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spcBef>
                <a:spcPct val="20000"/>
              </a:spcBef>
              <a:buFont typeface="Wingdings" charset="0"/>
              <a:buChar char="Ø"/>
              <a:defRPr/>
            </a:pPr>
            <a:r>
              <a:rPr lang="en-US" i="1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Pre-Kigali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scenario assumes HCFC phaseout schedule and </a:t>
            </a:r>
            <a:r>
              <a:rPr lang="en-US" i="1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business-as-usual </a:t>
            </a:r>
            <a:r>
              <a:rPr lang="en-US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replacement schedule</a:t>
            </a:r>
            <a:r>
              <a:rPr lang="en-US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from developed nations.</a:t>
            </a:r>
          </a:p>
        </p:txBody>
      </p:sp>
      <p:sp>
        <p:nvSpPr>
          <p:cNvPr id="31748" name="TextBox 5">
            <a:extLst>
              <a:ext uri="{FF2B5EF4-FFF2-40B4-BE49-F238E27FC236}">
                <a16:creationId xmlns:a16="http://schemas.microsoft.com/office/drawing/2014/main" id="{97CEB7F7-7514-0F4F-A432-DFB2FB0F3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122" y="1265211"/>
            <a:ext cx="276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Global HFC consumption</a:t>
            </a:r>
          </a:p>
        </p:txBody>
      </p:sp>
      <p:pic>
        <p:nvPicPr>
          <p:cNvPr id="31749" name="Picture 5" descr="iStock_000014758534Medium.jpg">
            <a:extLst>
              <a:ext uri="{FF2B5EF4-FFF2-40B4-BE49-F238E27FC236}">
                <a16:creationId xmlns:a16="http://schemas.microsoft.com/office/drawing/2014/main" id="{3C8B1D2B-FB16-7343-B8D1-FE0CE83F9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2799557"/>
            <a:ext cx="733425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F13E7-34B9-994E-A0C6-7F6C0B0E37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77"/>
          <a:stretch/>
        </p:blipFill>
        <p:spPr>
          <a:xfrm>
            <a:off x="407023" y="1633511"/>
            <a:ext cx="7022690" cy="3466803"/>
          </a:xfrm>
          <a:prstGeom prst="rect">
            <a:avLst/>
          </a:prstGeom>
        </p:spPr>
      </p:pic>
      <p:pic>
        <p:nvPicPr>
          <p:cNvPr id="9" name="Picture 5" descr="iStock_000014758534Medium.jpg">
            <a:extLst>
              <a:ext uri="{FF2B5EF4-FFF2-40B4-BE49-F238E27FC236}">
                <a16:creationId xmlns:a16="http://schemas.microsoft.com/office/drawing/2014/main" id="{56AC4D34-6FDD-AF45-8F1B-43E5AC88E9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51" y="2316212"/>
            <a:ext cx="733425" cy="590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4">
            <a:extLst>
              <a:ext uri="{FF2B5EF4-FFF2-40B4-BE49-F238E27FC236}">
                <a16:creationId xmlns:a16="http://schemas.microsoft.com/office/drawing/2014/main" id="{9F347935-FDAB-7348-B5C8-309B6581F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4050" y="609601"/>
            <a:ext cx="6254226" cy="190821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Ø"/>
              <a:defRPr/>
            </a:pPr>
            <a:r>
              <a:rPr lang="en-US" sz="1800" dirty="0">
                <a:latin typeface="Avenir Book" panose="02000503020000020003" pitchFamily="2" charset="0"/>
              </a:rPr>
              <a:t>  Meeting of Chinese President Xi </a:t>
            </a:r>
            <a:r>
              <a:rPr lang="en-US" sz="1800" dirty="0" err="1">
                <a:latin typeface="Avenir Book" panose="02000503020000020003" pitchFamily="2" charset="0"/>
              </a:rPr>
              <a:t>Jinping</a:t>
            </a:r>
            <a:r>
              <a:rPr lang="en-US" sz="1800" dirty="0">
                <a:latin typeface="Avenir Book" panose="02000503020000020003" pitchFamily="2" charset="0"/>
              </a:rPr>
              <a:t> and US President Barack Obama at Rancho Mirage, California on 8 June 2013.</a:t>
            </a:r>
          </a:p>
          <a:p>
            <a:pPr marL="0" indent="0" eaLnBrk="1" hangingPunct="1">
              <a:defRPr/>
            </a:pPr>
            <a:endParaRPr lang="en-US" sz="1000" dirty="0">
              <a:latin typeface="Avenir Book" panose="02000503020000020003" pitchFamily="2" charset="0"/>
            </a:endParaRPr>
          </a:p>
          <a:p>
            <a:pPr eaLnBrk="1" hangingPunct="1">
              <a:buFont typeface="Wingdings" charset="0"/>
              <a:buChar char="Ø"/>
              <a:defRPr/>
            </a:pPr>
            <a:r>
              <a:rPr lang="en-US" sz="1800" dirty="0">
                <a:latin typeface="Avenir Book" panose="02000503020000020003" pitchFamily="2" charset="0"/>
              </a:rPr>
              <a:t>  Will work together and with other countries </a:t>
            </a:r>
            <a:r>
              <a:rPr 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to use the expertise and institutions of the Montreal Protocol to phasedown the production and consumption of HFCs</a:t>
            </a:r>
            <a:r>
              <a:rPr lang="en-US" sz="1800" dirty="0"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33794" name="Picture 7" descr="Screen Shot 2013-09-13 at 3.13.29 PM.png">
            <a:extLst>
              <a:ext uri="{FF2B5EF4-FFF2-40B4-BE49-F238E27FC236}">
                <a16:creationId xmlns:a16="http://schemas.microsoft.com/office/drawing/2014/main" id="{6DCD4996-07C4-C242-A97A-0EA387472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71801"/>
            <a:ext cx="27749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8">
            <a:extLst>
              <a:ext uri="{FF2B5EF4-FFF2-40B4-BE49-F238E27FC236}">
                <a16:creationId xmlns:a16="http://schemas.microsoft.com/office/drawing/2014/main" id="{D09818A9-BCF6-F545-86A9-3E19CBF7A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724401"/>
            <a:ext cx="2109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G20 Summit, St. Petersburg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/>
              <a:t>     September 2013</a:t>
            </a:r>
          </a:p>
        </p:txBody>
      </p:sp>
      <p:pic>
        <p:nvPicPr>
          <p:cNvPr id="33796" name="Picture 10" descr="Screen Shot 2013-09-13 at 3.22.49 PM.png">
            <a:extLst>
              <a:ext uri="{FF2B5EF4-FFF2-40B4-BE49-F238E27FC236}">
                <a16:creationId xmlns:a16="http://schemas.microsoft.com/office/drawing/2014/main" id="{5BEE61CA-6912-6F4E-9B1E-550C3C018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8"/>
          <a:stretch>
            <a:fillRect/>
          </a:stretch>
        </p:blipFill>
        <p:spPr bwMode="auto">
          <a:xfrm>
            <a:off x="1704975" y="685800"/>
            <a:ext cx="27193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Rectangle 3">
            <a:extLst>
              <a:ext uri="{FF2B5EF4-FFF2-40B4-BE49-F238E27FC236}">
                <a16:creationId xmlns:a16="http://schemas.microsoft.com/office/drawing/2014/main" id="{3FB32FA7-3B38-E349-B0A0-F4D758D12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9844" y="104026"/>
            <a:ext cx="7054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  Initiatives for global phase down of HFCs in 2013</a:t>
            </a:r>
            <a:endParaRPr lang="en-US" altLang="en-US" sz="18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66F58E-C823-9345-9709-26A9235D7A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39900" y="2819400"/>
            <a:ext cx="8694738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Rectangle 1">
            <a:extLst>
              <a:ext uri="{FF2B5EF4-FFF2-40B4-BE49-F238E27FC236}">
                <a16:creationId xmlns:a16="http://schemas.microsoft.com/office/drawing/2014/main" id="{F67EFBD0-3DF9-8F4B-9217-A1903846B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03" y="3093952"/>
            <a:ext cx="70014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b="1" dirty="0">
                <a:solidFill>
                  <a:srgbClr val="000000"/>
                </a:solidFill>
                <a:latin typeface="Avenir Book" panose="02000503020000020003" pitchFamily="2" charset="0"/>
              </a:rPr>
              <a:t>6 September 2013: 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G-20 leaders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expanded the support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 for using the expertise and institutions of the Montreal Protocol </a:t>
            </a:r>
            <a:r>
              <a:rPr lang="en-US" altLang="en-US" sz="1800" dirty="0">
                <a:latin typeface="Avenir Book" panose="02000503020000020003" pitchFamily="2" charset="0"/>
              </a:rPr>
              <a:t>to phase down the production and consumption of HFCs,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while retaining HFCs within the scope of the UNFCCC and its Kyoto Protocol for accounting and reporting of emissions.</a:t>
            </a:r>
          </a:p>
        </p:txBody>
      </p:sp>
      <p:sp>
        <p:nvSpPr>
          <p:cNvPr id="33800" name="Rectangle 2">
            <a:extLst>
              <a:ext uri="{FF2B5EF4-FFF2-40B4-BE49-F238E27FC236}">
                <a16:creationId xmlns:a16="http://schemas.microsoft.com/office/drawing/2014/main" id="{2711B652-D745-2A44-A6E5-853D4E33E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03" y="4785474"/>
            <a:ext cx="740789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This was agreed by the following countries:  Argentina, Australia, Brazil, </a:t>
            </a:r>
            <a:r>
              <a:rPr lang="en-US" altLang="en-US" sz="1800" dirty="0">
                <a:solidFill>
                  <a:srgbClr val="0000FF"/>
                </a:solidFill>
                <a:latin typeface="Avenir Book" panose="02000503020000020003" pitchFamily="2" charset="0"/>
              </a:rPr>
              <a:t>Canada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China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France, Germany,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India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Indonesia, Italy, Japan, Korea, </a:t>
            </a:r>
            <a:r>
              <a:rPr lang="en-US" altLang="en-US" sz="1800" dirty="0">
                <a:solidFill>
                  <a:srgbClr val="0000FF"/>
                </a:solidFill>
                <a:latin typeface="Avenir Book" panose="02000503020000020003" pitchFamily="2" charset="0"/>
              </a:rPr>
              <a:t>Mexico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Russia, Saudi Arabia, South Africa, Turkey, the United Kingdom, the </a:t>
            </a:r>
            <a:r>
              <a:rPr lang="en-US" altLang="en-US" sz="1800" dirty="0">
                <a:solidFill>
                  <a:srgbClr val="0000FF"/>
                </a:solidFill>
                <a:latin typeface="Avenir Book" panose="02000503020000020003" pitchFamily="2" charset="0"/>
              </a:rPr>
              <a:t>United States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and the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European Union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, as well as Ethiopia, Spain, Senegal, Brunei, Kazakhstan, and Singapore.</a:t>
            </a:r>
          </a:p>
        </p:txBody>
      </p:sp>
      <p:sp>
        <p:nvSpPr>
          <p:cNvPr id="33801" name="Rectangle 3">
            <a:extLst>
              <a:ext uri="{FF2B5EF4-FFF2-40B4-BE49-F238E27FC236}">
                <a16:creationId xmlns:a16="http://schemas.microsoft.com/office/drawing/2014/main" id="{8E17F1B2-282D-8D4D-8D50-CFAF1C92A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44" y="6519946"/>
            <a:ext cx="24510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http://</a:t>
            </a:r>
            <a:r>
              <a:rPr lang="en-US" altLang="en-US" sz="1400" dirty="0" err="1">
                <a:solidFill>
                  <a:srgbClr val="000000"/>
                </a:solidFill>
                <a:latin typeface="Avenir Book" panose="02000503020000020003" pitchFamily="2" charset="0"/>
              </a:rPr>
              <a:t>www.whitehouse.gov</a:t>
            </a:r>
            <a:r>
              <a:rPr lang="en-US" alt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/</a:t>
            </a:r>
          </a:p>
        </p:txBody>
      </p:sp>
      <p:pic>
        <p:nvPicPr>
          <p:cNvPr id="33802" name="Picture 5" descr="iStock_000003892822Small.jpg">
            <a:extLst>
              <a:ext uri="{FF2B5EF4-FFF2-40B4-BE49-F238E27FC236}">
                <a16:creationId xmlns:a16="http://schemas.microsoft.com/office/drawing/2014/main" id="{20C99922-70A1-854F-B2FB-CF6F6CEE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t="16389" r="8386" b="10786"/>
          <a:stretch>
            <a:fillRect/>
          </a:stretch>
        </p:blipFill>
        <p:spPr bwMode="auto">
          <a:xfrm>
            <a:off x="8294689" y="5248275"/>
            <a:ext cx="13684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6D565B2E-1B9B-3043-B7E3-DDE35144A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00" y="1658410"/>
            <a:ext cx="881507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3">
            <a:extLst>
              <a:ext uri="{FF2B5EF4-FFF2-40B4-BE49-F238E27FC236}">
                <a16:creationId xmlns:a16="http://schemas.microsoft.com/office/drawing/2014/main" id="{BB4F06FD-A410-C74B-8387-C7C017079E4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35788" y="1361547"/>
            <a:ext cx="5815013" cy="2968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nl-NL" sz="1600" dirty="0">
                <a:latin typeface="Avenir Book" panose="02000503020000020003" pitchFamily="2" charset="0"/>
                <a:ea typeface="ＭＳ Ｐゴシック" panose="020B0600070205080204" pitchFamily="34" charset="-128"/>
              </a:rPr>
              <a:t>Agreed upon baselines and phasedown schedules</a:t>
            </a:r>
            <a:endParaRPr lang="en-US" altLang="nl-NL" sz="600" dirty="0">
              <a:latin typeface="Avenir Book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AD87A37-DCE9-F04F-B66E-18EF810E2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41275"/>
            <a:ext cx="7054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venir Book" panose="02000503020000020003" pitchFamily="2" charset="0"/>
              </a:rPr>
              <a:t>Montreal Protocol Kigali Amendment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Avenir Book" panose="02000503020000020003" pitchFamily="2" charset="0"/>
              </a:rPr>
              <a:t>to control HFC production and consumption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venir Book" panose="02000503020000020003" pitchFamily="2" charset="0"/>
              </a:rPr>
              <a:t>Kigali, Rwanda, 15 October 2016</a:t>
            </a:r>
            <a:endParaRPr lang="en-US" altLang="en-US" sz="18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>
            <a:extLst>
              <a:ext uri="{FF2B5EF4-FFF2-40B4-BE49-F238E27FC236}">
                <a16:creationId xmlns:a16="http://schemas.microsoft.com/office/drawing/2014/main" id="{EDCDB72D-ED44-0C42-BB65-313931A72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7277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3">
            <a:extLst>
              <a:ext uri="{FF2B5EF4-FFF2-40B4-BE49-F238E27FC236}">
                <a16:creationId xmlns:a16="http://schemas.microsoft.com/office/drawing/2014/main" id="{515B4FDA-6EC8-4C43-9996-71DC4C64B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204" y="924612"/>
            <a:ext cx="42291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C32F20EC-A867-2643-96EA-BE4E686F9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9850"/>
            <a:ext cx="705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>
                <a:latin typeface="Avenir Book" panose="02000503020000020003" pitchFamily="2" charset="0"/>
              </a:rPr>
              <a:t>Montreal Protocol HFC amendment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dirty="0">
                <a:latin typeface="Avenir Book" panose="02000503020000020003" pitchFamily="2" charset="0"/>
              </a:rPr>
              <a:t>Kigali, Rwanda, 15 October 2016</a:t>
            </a:r>
            <a:endParaRPr lang="en-US" altLang="en-US" sz="1800" dirty="0">
              <a:solidFill>
                <a:srgbClr val="000000"/>
              </a:solidFill>
              <a:latin typeface="Avenir Book" panose="02000503020000020003" pitchFamily="2" charset="0"/>
            </a:endParaRPr>
          </a:p>
        </p:txBody>
      </p:sp>
      <p:sp>
        <p:nvSpPr>
          <p:cNvPr id="36868" name="TextBox 1">
            <a:extLst>
              <a:ext uri="{FF2B5EF4-FFF2-40B4-BE49-F238E27FC236}">
                <a16:creationId xmlns:a16="http://schemas.microsoft.com/office/drawing/2014/main" id="{BC9A6232-7A96-4043-96D8-36E1EC726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475288"/>
            <a:ext cx="449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venir Book" panose="02000503020000020003" pitchFamily="2" charset="0"/>
              </a:rPr>
              <a:t>Dr. Tina </a:t>
            </a:r>
            <a:r>
              <a:rPr lang="en-US" altLang="en-US" sz="1600" dirty="0" err="1">
                <a:latin typeface="Avenir Book" panose="02000503020000020003" pitchFamily="2" charset="0"/>
              </a:rPr>
              <a:t>Birmpili</a:t>
            </a:r>
            <a:r>
              <a:rPr lang="en-US" altLang="en-US" sz="1600" dirty="0">
                <a:latin typeface="Avenir Book" panose="02000503020000020003" pitchFamily="2" charset="0"/>
              </a:rPr>
              <a:t>, Executive Secretary of the Montreal Protocol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521D0A-2CA4-9F48-AC3D-7B69BF92623C}"/>
              </a:ext>
            </a:extLst>
          </p:cNvPr>
          <p:cNvSpPr txBox="1"/>
          <p:nvPr/>
        </p:nvSpPr>
        <p:spPr>
          <a:xfrm>
            <a:off x="1379637" y="136525"/>
            <a:ext cx="912961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x-none" dirty="0">
                <a:effectLst>
                  <a:outerShdw blurRad="38100" dist="38100" dir="2700000" algn="tl">
                    <a:srgbClr val="C0C0C0"/>
                  </a:outerShdw>
                </a:effectLst>
                <a:latin typeface="Avenir Book" panose="02000503020000020003" pitchFamily="2" charset="0"/>
              </a:rPr>
              <a:t>Annual Montreal Protocol Meeting, October 2016, Kigali, Rwanda</a:t>
            </a:r>
          </a:p>
          <a:p>
            <a:pPr eaLnBrk="1" hangingPunct="1">
              <a:defRPr/>
            </a:pPr>
            <a:r>
              <a:rPr lang="en-US" altLang="x-none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venir Book" panose="02000503020000020003" pitchFamily="2" charset="0"/>
              </a:rPr>
              <a:t>                        Address by US Secretary of State John Kerry</a:t>
            </a:r>
          </a:p>
        </p:txBody>
      </p:sp>
      <p:sp>
        <p:nvSpPr>
          <p:cNvPr id="37890" name="Slide Number Placeholder 1">
            <a:extLst>
              <a:ext uri="{FF2B5EF4-FFF2-40B4-BE49-F238E27FC236}">
                <a16:creationId xmlns:a16="http://schemas.microsoft.com/office/drawing/2014/main" id="{77B41943-A876-134D-9800-6C9B944E73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A3DD31-3FA2-E04E-9A74-202895859775}" type="slidenum">
              <a:rPr lang="en-US" altLang="en-US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73FA0A7A-CDF2-B44D-923A-E8D65A22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700" y="907257"/>
            <a:ext cx="8521989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avid Skaggs Research Center">
            <a:extLst>
              <a:ext uri="{FF2B5EF4-FFF2-40B4-BE49-F238E27FC236}">
                <a16:creationId xmlns:a16="http://schemas.microsoft.com/office/drawing/2014/main" id="{E48937F4-3A64-8541-8615-EDE6E8BAB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" y="32431"/>
            <a:ext cx="12130612" cy="5458775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F4C177-34DF-9B49-9AB1-9F38D793F10A}"/>
              </a:ext>
            </a:extLst>
          </p:cNvPr>
          <p:cNvSpPr txBox="1"/>
          <p:nvPr/>
        </p:nvSpPr>
        <p:spPr>
          <a:xfrm>
            <a:off x="3548700" y="357052"/>
            <a:ext cx="5094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Book" panose="02000503020000020003" pitchFamily="2" charset="0"/>
              </a:rPr>
              <a:t>David Skaggs Research Center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A124EA-66AA-CD4D-8ADE-233BD9810EAA}"/>
              </a:ext>
            </a:extLst>
          </p:cNvPr>
          <p:cNvSpPr txBox="1"/>
          <p:nvPr/>
        </p:nvSpPr>
        <p:spPr>
          <a:xfrm>
            <a:off x="4840636" y="5845598"/>
            <a:ext cx="691045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NOAA Chemical Sciences Laboratory: https://</a:t>
            </a:r>
            <a:r>
              <a:rPr lang="en-US" dirty="0" err="1">
                <a:latin typeface="Avenir Book" panose="02000503020000020003" pitchFamily="2" charset="0"/>
              </a:rPr>
              <a:t>csl.noaa.gov</a:t>
            </a:r>
            <a:r>
              <a:rPr lang="en-US" dirty="0">
                <a:latin typeface="Avenir Book" panose="02000503020000020003" pitchFamily="2" charset="0"/>
              </a:rPr>
              <a:t>/</a:t>
            </a:r>
          </a:p>
          <a:p>
            <a:endParaRPr lang="en-US" sz="300" dirty="0">
              <a:latin typeface="Avenir Book" panose="02000503020000020003" pitchFamily="2" charset="0"/>
            </a:endParaRPr>
          </a:p>
          <a:p>
            <a:r>
              <a:rPr lang="en-US" dirty="0">
                <a:latin typeface="Avenir Book" panose="02000503020000020003" pitchFamily="2" charset="0"/>
              </a:rPr>
              <a:t>2021 Laboratory Review:  https://</a:t>
            </a:r>
            <a:r>
              <a:rPr lang="en-US" dirty="0" err="1">
                <a:latin typeface="Avenir Book" panose="02000503020000020003" pitchFamily="2" charset="0"/>
              </a:rPr>
              <a:t>csl.noaa.gov</a:t>
            </a:r>
            <a:r>
              <a:rPr lang="en-US" dirty="0">
                <a:latin typeface="Avenir Book" panose="02000503020000020003" pitchFamily="2" charset="0"/>
              </a:rPr>
              <a:t>/reviews/2021/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91A1ABB-6504-B74E-B4FB-F36ECCB69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8" y="5808451"/>
            <a:ext cx="813213" cy="8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C7B21D-10CF-D848-9B13-F8DD388FA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81" y="5857153"/>
            <a:ext cx="1837825" cy="7233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72FDEB-F20F-1E41-AD1F-A46EFA7044CF}"/>
              </a:ext>
            </a:extLst>
          </p:cNvPr>
          <p:cNvSpPr/>
          <p:nvPr/>
        </p:nvSpPr>
        <p:spPr>
          <a:xfrm>
            <a:off x="219956" y="4577303"/>
            <a:ext cx="6737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venir Book" panose="02000503020000020003" pitchFamily="2" charset="0"/>
              </a:rPr>
              <a:t>CSL Mission:</a:t>
            </a:r>
          </a:p>
          <a:p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</a:rPr>
              <a:t>To advance scientific understanding of the chemical and physical processes that affect Earth’s atmospheric composition. </a:t>
            </a:r>
          </a:p>
        </p:txBody>
      </p:sp>
    </p:spTree>
    <p:extLst>
      <p:ext uri="{BB962C8B-B14F-4D97-AF65-F5344CB8AC3E}">
        <p14:creationId xmlns:p14="http://schemas.microsoft.com/office/powerpoint/2010/main" val="2284675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">
            <a:extLst>
              <a:ext uri="{FF2B5EF4-FFF2-40B4-BE49-F238E27FC236}">
                <a16:creationId xmlns:a16="http://schemas.microsoft.com/office/drawing/2014/main" id="{1A6612F5-6DC8-DE4E-8FBA-BDD655538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478"/>
            <a:ext cx="807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/>
              <a:t>Impact of the Kigali Amendment to reduce HFC 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192629-6C63-C448-B41A-B6FB80EB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851265"/>
            <a:ext cx="10693400" cy="4356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A7A6A9A-1C3B-B845-804F-89FACDF50EBB}"/>
              </a:ext>
            </a:extLst>
          </p:cNvPr>
          <p:cNvSpPr/>
          <p:nvPr/>
        </p:nvSpPr>
        <p:spPr>
          <a:xfrm>
            <a:off x="123799" y="6550223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rgbClr val="000000"/>
                </a:solidFill>
                <a:latin typeface="Avenir Book" panose="02000503020000020003" pitchFamily="2" charset="0"/>
              </a:rPr>
              <a:t>UNEP/WMO, 2018 Ozone Assessment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754EA-27A5-7D4B-9470-391341D7FE17}"/>
              </a:ext>
            </a:extLst>
          </p:cNvPr>
          <p:cNvSpPr txBox="1"/>
          <p:nvPr/>
        </p:nvSpPr>
        <p:spPr>
          <a:xfrm>
            <a:off x="596900" y="5360404"/>
            <a:ext cx="10709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• Global temperature projections for 2100 reduced by up to 0.4°C</a:t>
            </a:r>
          </a:p>
          <a:p>
            <a:r>
              <a:rPr lang="en-US" dirty="0">
                <a:latin typeface="Avenir Book" panose="02000503020000020003" pitchFamily="2" charset="0"/>
              </a:rPr>
              <a:t>• </a:t>
            </a:r>
            <a:r>
              <a:rPr lang="en-US" kern="0" dirty="0">
                <a:latin typeface="Avenir Book" panose="02000503020000020003" pitchFamily="2" charset="0"/>
              </a:rPr>
              <a:t>Kigali Amendment is the f</a:t>
            </a:r>
            <a:r>
              <a:rPr lang="en-US" altLang="nl-NL" kern="0" dirty="0">
                <a:latin typeface="Avenir Book" panose="02000503020000020003" pitchFamily="2" charset="0"/>
              </a:rPr>
              <a:t>irst </a:t>
            </a:r>
            <a:r>
              <a:rPr lang="en-US" altLang="nl-NL" kern="0" dirty="0">
                <a:solidFill>
                  <a:srgbClr val="FF0000"/>
                </a:solidFill>
                <a:latin typeface="Avenir Book" panose="02000503020000020003" pitchFamily="2" charset="0"/>
              </a:rPr>
              <a:t>multilateral, fully funded, legally binding </a:t>
            </a:r>
            <a:r>
              <a:rPr lang="en-US" altLang="nl-NL" kern="0" dirty="0">
                <a:latin typeface="Avenir Book" panose="02000503020000020003" pitchFamily="2" charset="0"/>
              </a:rPr>
              <a:t>action to avoid climate change</a:t>
            </a:r>
            <a:endParaRPr lang="en-US" sz="9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 descr="RedClimateChangeBuilding758678085_MQdSk-O.jpg">
            <a:extLst>
              <a:ext uri="{FF2B5EF4-FFF2-40B4-BE49-F238E27FC236}">
                <a16:creationId xmlns:a16="http://schemas.microsoft.com/office/drawing/2014/main" id="{3AFB9D0C-A964-E34A-8C84-1D7C4EC5F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4"/>
            <a:ext cx="914400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Box 4">
            <a:extLst>
              <a:ext uri="{FF2B5EF4-FFF2-40B4-BE49-F238E27FC236}">
                <a16:creationId xmlns:a16="http://schemas.microsoft.com/office/drawing/2014/main" id="{8FB41D68-0101-DA45-9928-BC0592BF6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10" y="6506681"/>
            <a:ext cx="2357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http://</a:t>
            </a:r>
            <a:r>
              <a:rPr lang="en-US" altLang="en-US" sz="1400" dirty="0" err="1">
                <a:latin typeface="Avenir Book" panose="02000503020000020003" pitchFamily="2" charset="0"/>
              </a:rPr>
              <a:t>www.diplomacy.edu</a:t>
            </a:r>
            <a:r>
              <a:rPr lang="en-US" altLang="en-US" sz="1400" dirty="0">
                <a:latin typeface="Avenir Book" panose="02000503020000020003" pitchFamily="2" charset="0"/>
              </a:rPr>
              <a:t>/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 descr="RedClimateChangeBuilding758678085_MQdSk-O.jpg">
            <a:extLst>
              <a:ext uri="{FF2B5EF4-FFF2-40B4-BE49-F238E27FC236}">
                <a16:creationId xmlns:a16="http://schemas.microsoft.com/office/drawing/2014/main" id="{737A13DC-CD14-4342-820C-EEF71B6D0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4"/>
            <a:ext cx="9144000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A844AB9-7CDE-6D4A-B776-5ADF1092E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371600"/>
            <a:ext cx="1219200" cy="990600"/>
          </a:xfrm>
          <a:prstGeom prst="ellipse">
            <a:avLst/>
          </a:prstGeom>
          <a:noFill/>
          <a:ln w="57150">
            <a:solidFill>
              <a:srgbClr val="0000FF"/>
            </a:solidFill>
            <a:prstDash val="sysDash"/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FFFFFF"/>
              </a:solidFill>
            </a:endParaRPr>
          </a:p>
        </p:txBody>
      </p:sp>
      <p:grpSp>
        <p:nvGrpSpPr>
          <p:cNvPr id="43012" name="Group 6">
            <a:extLst>
              <a:ext uri="{FF2B5EF4-FFF2-40B4-BE49-F238E27FC236}">
                <a16:creationId xmlns:a16="http://schemas.microsoft.com/office/drawing/2014/main" id="{433138A2-8DA2-B34B-8840-99A940DA278F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2971800"/>
            <a:ext cx="3124200" cy="2667000"/>
            <a:chOff x="4953000" y="1066800"/>
            <a:chExt cx="3124200" cy="2667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5FF2AAF-7BD5-2A41-ABFB-33C57F798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1066800"/>
              <a:ext cx="3124200" cy="2667000"/>
            </a:xfrm>
            <a:prstGeom prst="rect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pic>
          <p:nvPicPr>
            <p:cNvPr id="43016" name="Picture 3" descr="RedClimateChangeBuilding758678085_MQdSk-O.jpg">
              <a:extLst>
                <a:ext uri="{FF2B5EF4-FFF2-40B4-BE49-F238E27FC236}">
                  <a16:creationId xmlns:a16="http://schemas.microsoft.com/office/drawing/2014/main" id="{09B62CED-B903-9546-AAD7-96E49675A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41" t="22820" r="31229" b="67615"/>
            <a:stretch>
              <a:fillRect/>
            </a:stretch>
          </p:blipFill>
          <p:spPr bwMode="auto">
            <a:xfrm>
              <a:off x="5543176" y="1553882"/>
              <a:ext cx="1957295" cy="15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F247468-26F8-3040-8FA3-B666886C5797}"/>
              </a:ext>
            </a:extLst>
          </p:cNvPr>
          <p:cNvCxnSpPr>
            <a:cxnSpLocks noChangeShapeType="1"/>
            <a:stCxn id="2" idx="1"/>
          </p:cNvCxnSpPr>
          <p:nvPr/>
        </p:nvCxnSpPr>
        <p:spPr bwMode="auto">
          <a:xfrm flipH="1">
            <a:off x="3429000" y="1516064"/>
            <a:ext cx="3606800" cy="1455737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D53DC7-2FDC-AF4A-8437-4DD2932B264C}"/>
              </a:ext>
            </a:extLst>
          </p:cNvPr>
          <p:cNvCxnSpPr>
            <a:cxnSpLocks noChangeShapeType="1"/>
            <a:stCxn id="2" idx="5"/>
          </p:cNvCxnSpPr>
          <p:nvPr/>
        </p:nvCxnSpPr>
        <p:spPr bwMode="auto">
          <a:xfrm flipH="1">
            <a:off x="6553200" y="2217738"/>
            <a:ext cx="1346200" cy="34210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2D90565D-2F70-C340-AFCB-668A557D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310" y="6506681"/>
            <a:ext cx="2357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http://</a:t>
            </a:r>
            <a:r>
              <a:rPr lang="en-US" altLang="en-US" sz="1400" dirty="0" err="1">
                <a:latin typeface="Avenir Book" panose="02000503020000020003" pitchFamily="2" charset="0"/>
              </a:rPr>
              <a:t>www.diplomacy.edu</a:t>
            </a:r>
            <a:r>
              <a:rPr lang="en-US" altLang="en-US" sz="1400" dirty="0">
                <a:latin typeface="Avenir Book" panose="02000503020000020003" pitchFamily="2" charset="0"/>
              </a:rPr>
              <a:t>/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6">
            <a:extLst>
              <a:ext uri="{FF2B5EF4-FFF2-40B4-BE49-F238E27FC236}">
                <a16:creationId xmlns:a16="http://schemas.microsoft.com/office/drawing/2014/main" id="{A3CED887-4CEC-2649-9C10-80EFA77E6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300" y="61990"/>
            <a:ext cx="2710999" cy="40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Summary Remarks</a:t>
            </a:r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DEBDDC9C-6C2D-CF46-B1CC-C151F089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4175"/>
            <a:ext cx="8534400" cy="588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altLang="x-none" sz="9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 The Montreal Protocol is the most successful environmental treaty in history.  It has the </a:t>
            </a:r>
            <a:r>
              <a:rPr lang="en-US" altLang="x-none" sz="1800" dirty="0">
                <a:solidFill>
                  <a:srgbClr val="FF0B13"/>
                </a:solidFill>
                <a:latin typeface="Avenir Book" panose="02000503020000020003" pitchFamily="2" charset="0"/>
              </a:rPr>
              <a:t>dual benefit</a:t>
            </a:r>
            <a:r>
              <a:rPr lang="en-US" altLang="x-none" sz="1800" dirty="0">
                <a:latin typeface="Avenir Book" panose="02000503020000020003" pitchFamily="2" charset="0"/>
              </a:rPr>
              <a:t>: protecting ozone and climate. </a:t>
            </a:r>
            <a:r>
              <a:rPr lang="en-US" altLang="x-none" sz="1800" i="1" dirty="0">
                <a:solidFill>
                  <a:srgbClr val="000000"/>
                </a:solidFill>
                <a:latin typeface="Avenir Book" panose="02000503020000020003" pitchFamily="2" charset="0"/>
              </a:rPr>
              <a:t>Strategy: Start and strengthen</a:t>
            </a:r>
            <a:r>
              <a:rPr lang="en-US" altLang="x-none" sz="1800" dirty="0">
                <a:solidFill>
                  <a:srgbClr val="000000"/>
                </a:solidFill>
                <a:latin typeface="Avenir Book" panose="02000503020000020003" pitchFamily="2" charset="0"/>
              </a:rPr>
              <a:t>.</a:t>
            </a:r>
            <a:endParaRPr lang="en-US" altLang="x-none" sz="18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altLang="x-none" sz="105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 Chlorine and bromine compounds (ODSs) are largely phased out and most are in decline in the atmosphere.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endParaRPr lang="en-US" altLang="x-none" sz="18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solidFill>
                  <a:srgbClr val="000000"/>
                </a:solidFill>
                <a:latin typeface="Avenir Book" panose="02000503020000020003" pitchFamily="2" charset="0"/>
                <a:sym typeface="Wingdings" charset="2"/>
              </a:rPr>
              <a:t> CFC-11 emissions have increased due to unreported production and have recently declined back towards expected levels.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None/>
              <a:defRPr/>
            </a:pPr>
            <a:endParaRPr lang="en-US" altLang="x-none" sz="20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Projected HFC use in the developing world as a result of Montreal Protocol regulations would lead to substantial climate forcing contributions by 2050.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endParaRPr lang="en-US" altLang="x-none" sz="18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The Kigali HFC amendment avoids HFC growth and limits temperature increases to &lt;0.06 </a:t>
            </a:r>
            <a:r>
              <a:rPr lang="en-US" sz="1800" baseline="30000" dirty="0" err="1">
                <a:latin typeface="Avenir Book" panose="02000503020000020003" pitchFamily="2" charset="0"/>
              </a:rPr>
              <a:t>o</a:t>
            </a:r>
            <a:r>
              <a:rPr lang="en-US" altLang="x-none" sz="1800" dirty="0" err="1">
                <a:latin typeface="Avenir Book" panose="02000503020000020003" pitchFamily="2" charset="0"/>
              </a:rPr>
              <a:t>C</a:t>
            </a:r>
            <a:r>
              <a:rPr lang="en-US" altLang="x-none" sz="1800" dirty="0">
                <a:latin typeface="Avenir Book" panose="02000503020000020003" pitchFamily="2" charset="0"/>
              </a:rPr>
              <a:t> in 2100 representing the </a:t>
            </a:r>
            <a:r>
              <a:rPr lang="en-US" altLang="x-none" sz="1800" kern="0" dirty="0">
                <a:latin typeface="Avenir Book" panose="02000503020000020003" pitchFamily="2" charset="0"/>
              </a:rPr>
              <a:t>f</a:t>
            </a:r>
            <a:r>
              <a:rPr lang="en-US" altLang="nl-NL" sz="1800" kern="0" dirty="0">
                <a:latin typeface="Avenir Book" panose="02000503020000020003" pitchFamily="2" charset="0"/>
              </a:rPr>
              <a:t>irst </a:t>
            </a:r>
            <a:r>
              <a:rPr lang="en-US" altLang="nl-NL" sz="1800" kern="0" dirty="0">
                <a:solidFill>
                  <a:srgbClr val="FF0000"/>
                </a:solidFill>
                <a:latin typeface="Avenir Book" panose="02000503020000020003" pitchFamily="2" charset="0"/>
              </a:rPr>
              <a:t>multilateral, fully funded, legally binding </a:t>
            </a:r>
            <a:r>
              <a:rPr lang="en-US" altLang="nl-NL" sz="1800" kern="0" dirty="0">
                <a:latin typeface="Avenir Book" panose="02000503020000020003" pitchFamily="2" charset="0"/>
              </a:rPr>
              <a:t>action to avoid climate change.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endParaRPr lang="en-US" sz="9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US" altLang="x-none" sz="9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</a:t>
            </a:r>
            <a:r>
              <a:rPr lang="en-US" altLang="x-none" sz="1800" dirty="0">
                <a:solidFill>
                  <a:srgbClr val="0000FF"/>
                </a:solidFill>
                <a:latin typeface="Avenir Book" panose="02000503020000020003" pitchFamily="2" charset="0"/>
              </a:rPr>
              <a:t>Grand challenge:</a:t>
            </a:r>
            <a:r>
              <a:rPr lang="en-US" altLang="x-none" sz="1800" dirty="0">
                <a:latin typeface="Avenir Book" panose="02000503020000020003" pitchFamily="2" charset="0"/>
              </a:rPr>
              <a:t> The Montreal Protocol and Kyoto Protocol parties continue working together to minimize the climate impact in meeting the global application demand for synthetic gases in the developing world.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endParaRPr lang="en-US" altLang="x-none" sz="1800" dirty="0">
              <a:latin typeface="Avenir Book" panose="02000503020000020003" pitchFamily="2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charset="2"/>
              <a:buChar char="Ø"/>
              <a:defRPr/>
            </a:pPr>
            <a:r>
              <a:rPr lang="en-US" altLang="x-none" sz="1800" dirty="0">
                <a:latin typeface="Avenir Book" panose="02000503020000020003" pitchFamily="2" charset="0"/>
              </a:rPr>
              <a:t> </a:t>
            </a:r>
            <a:r>
              <a:rPr lang="en-US" altLang="x-none" sz="1800" dirty="0">
                <a:solidFill>
                  <a:srgbClr val="0000FF"/>
                </a:solidFill>
                <a:latin typeface="Avenir Book" panose="02000503020000020003" pitchFamily="2" charset="0"/>
              </a:rPr>
              <a:t>Ongoing challenge:</a:t>
            </a:r>
            <a:r>
              <a:rPr lang="en-US" altLang="x-none" sz="1800" dirty="0">
                <a:latin typeface="Avenir Book" panose="02000503020000020003" pitchFamily="2" charset="0"/>
              </a:rPr>
              <a:t> Identifying scientific contributions that provide the needed foundation for the </a:t>
            </a:r>
            <a:r>
              <a:rPr lang="en-US" altLang="x-none" sz="1800" dirty="0">
                <a:solidFill>
                  <a:srgbClr val="FF0000"/>
                </a:solidFill>
                <a:latin typeface="Avenir Book" panose="02000503020000020003" pitchFamily="2" charset="0"/>
              </a:rPr>
              <a:t>climate change building</a:t>
            </a:r>
            <a:r>
              <a:rPr lang="en-US" altLang="x-none" sz="1800" dirty="0">
                <a:latin typeface="Avenir Book" panose="02000503020000020003" pitchFamily="2" charset="0"/>
              </a:rPr>
              <a:t>.</a:t>
            </a:r>
            <a:endParaRPr lang="en-US" altLang="x-none" sz="1100" dirty="0">
              <a:latin typeface="Avenir Book" panose="02000503020000020003" pitchFamily="2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36BBCD-0C8A-CD4A-A45F-B246D2281C99}"/>
              </a:ext>
            </a:extLst>
          </p:cNvPr>
          <p:cNvCxnSpPr>
            <a:cxnSpLocks/>
          </p:cNvCxnSpPr>
          <p:nvPr/>
        </p:nvCxnSpPr>
        <p:spPr>
          <a:xfrm>
            <a:off x="1359032" y="4543721"/>
            <a:ext cx="92382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04C926A-D593-2748-B88F-53A2D13268BF}"/>
              </a:ext>
            </a:extLst>
          </p:cNvPr>
          <p:cNvCxnSpPr>
            <a:cxnSpLocks/>
          </p:cNvCxnSpPr>
          <p:nvPr/>
        </p:nvCxnSpPr>
        <p:spPr>
          <a:xfrm>
            <a:off x="1359032" y="6266076"/>
            <a:ext cx="92382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3C00CC83-391F-7241-8D1E-83D7B0FE4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6477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B2848C0B-8A99-BB4D-9E29-68BE98814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77000"/>
            <a:ext cx="9144000" cy="381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46448F64-1CE3-4642-A95C-67B7AD128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53200"/>
            <a:ext cx="8991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algn="ctr" eaLnBrk="1" hangingPunct="1">
              <a:buFontTx/>
              <a:buNone/>
            </a:pPr>
            <a:endParaRPr lang="en-US" altLang="en-US" sz="1000">
              <a:solidFill>
                <a:srgbClr val="9999FF"/>
              </a:solidFill>
              <a:latin typeface="Arial Black" panose="020B0604020202020204" pitchFamily="34" charset="0"/>
            </a:endParaRPr>
          </a:p>
        </p:txBody>
      </p:sp>
      <p:sp>
        <p:nvSpPr>
          <p:cNvPr id="46084" name="Rectangle 6">
            <a:extLst>
              <a:ext uri="{FF2B5EF4-FFF2-40B4-BE49-F238E27FC236}">
                <a16:creationId xmlns:a16="http://schemas.microsoft.com/office/drawing/2014/main" id="{692F090E-C4A1-7446-8A90-23EBEF872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041401"/>
            <a:ext cx="3810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Science has the first word on everything, but the last word on nothing."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chemeClr val="bg1"/>
                </a:solidFill>
              </a:rPr>
              <a:t>                Victor Hugo</a:t>
            </a: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46085" name="Rectangle 7">
            <a:extLst>
              <a:ext uri="{FF2B5EF4-FFF2-40B4-BE49-F238E27FC236}">
                <a16:creationId xmlns:a16="http://schemas.microsoft.com/office/drawing/2014/main" id="{7A1B1F5B-4839-2F4B-89DD-84B9CAF45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826000"/>
            <a:ext cx="419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Thank you for your attention.</a:t>
            </a:r>
          </a:p>
        </p:txBody>
      </p:sp>
      <p:pic>
        <p:nvPicPr>
          <p:cNvPr id="46086" name="Picture 3" descr="OzoneHoleChildrenPainting.jpg">
            <a:extLst>
              <a:ext uri="{FF2B5EF4-FFF2-40B4-BE49-F238E27FC236}">
                <a16:creationId xmlns:a16="http://schemas.microsoft.com/office/drawing/2014/main" id="{F21E959A-9308-914D-9159-69749BE49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22469" r="30876" b="12222"/>
          <a:stretch>
            <a:fillRect/>
          </a:stretch>
        </p:blipFill>
        <p:spPr bwMode="auto">
          <a:xfrm>
            <a:off x="5943600" y="123826"/>
            <a:ext cx="44894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5BB61-EC5D-AB4E-A041-2F583FC44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62"/>
          <a:stretch/>
        </p:blipFill>
        <p:spPr>
          <a:xfrm>
            <a:off x="1118301" y="731043"/>
            <a:ext cx="5686852" cy="4829870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:a16="http://schemas.microsoft.com/office/drawing/2014/main" id="{45194E79-01B1-0D46-A0CA-05267E53C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800" y="5675312"/>
            <a:ext cx="526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venir Book" panose="02000503020000020003" pitchFamily="2" charset="0"/>
              </a:rPr>
              <a:t>The stratospheric ozone is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good ozone</a:t>
            </a:r>
            <a:r>
              <a:rPr lang="en-US" altLang="en-US" sz="1800" dirty="0">
                <a:latin typeface="Avenir Book" panose="02000503020000020003" pitchFamily="2" charset="0"/>
              </a:rPr>
              <a:t> and excess ozone in the troposphere is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bad ozone</a:t>
            </a:r>
            <a:r>
              <a:rPr lang="en-US" altLang="en-US" sz="1800" dirty="0"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9459" name="Rectangle 14">
            <a:extLst>
              <a:ext uri="{FF2B5EF4-FFF2-40B4-BE49-F238E27FC236}">
                <a16:creationId xmlns:a16="http://schemas.microsoft.com/office/drawing/2014/main" id="{BFA1FAEC-348F-0243-8E0C-EE5C2FB91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5720" y="45104"/>
            <a:ext cx="29145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venir Book" panose="02000503020000020003" pitchFamily="2" charset="0"/>
              </a:rPr>
              <a:t>The Ozone Layer</a:t>
            </a:r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01A2FDD1-68DC-B94E-978F-AF5C8E9D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313" y="1705937"/>
            <a:ext cx="13308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Good ozone</a:t>
            </a:r>
          </a:p>
        </p:txBody>
      </p:sp>
      <p:sp>
        <p:nvSpPr>
          <p:cNvPr id="19461" name="TextBox 6">
            <a:extLst>
              <a:ext uri="{FF2B5EF4-FFF2-40B4-BE49-F238E27FC236}">
                <a16:creationId xmlns:a16="http://schemas.microsoft.com/office/drawing/2014/main" id="{C9CB052B-A29E-464A-8827-A9C5CF5F5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25" y="4670324"/>
            <a:ext cx="1165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FF0000"/>
                </a:solidFill>
                <a:latin typeface="Avenir Book" panose="02000503020000020003" pitchFamily="2" charset="0"/>
              </a:rPr>
              <a:t>Bad ozone</a:t>
            </a:r>
          </a:p>
        </p:txBody>
      </p:sp>
      <p:sp>
        <p:nvSpPr>
          <p:cNvPr id="19462" name="TextBox 1">
            <a:extLst>
              <a:ext uri="{FF2B5EF4-FFF2-40B4-BE49-F238E27FC236}">
                <a16:creationId xmlns:a16="http://schemas.microsoft.com/office/drawing/2014/main" id="{C7ABE90D-9B2F-6E40-ACD8-01BD3569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328" y="6550223"/>
            <a:ext cx="326884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UNEP/WMO Ozone Assessment, 2018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9A686C37-CB3E-2C45-A673-94B07CBC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400" y="731043"/>
            <a:ext cx="37338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venir Book" panose="02000503020000020003" pitchFamily="2" charset="0"/>
              </a:rPr>
              <a:t>• The ozone layer resides in the stratosphere and surrounds the entire Earth.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venir Book" panose="02000503020000020003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venir Book" panose="02000503020000020003" pitchFamily="2" charset="0"/>
              </a:rPr>
              <a:t>• UV-B radiation (280- to 315-nanometer (nm) wavelength) from the Sun is strongly absorbed in this layer.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venir Book" panose="02000503020000020003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venir Book" panose="02000503020000020003" pitchFamily="2" charset="0"/>
              </a:rPr>
              <a:t>• UV-A (315- to 400-nm wavelength), visible light, and other solar radiation are not strongly absorbed by the ozone layer.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 dirty="0">
              <a:latin typeface="Avenir Book" panose="02000503020000020003" pitchFamily="2" charset="0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BB9D062C-02BD-1E4F-94F9-30539FBAD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300" y="3859212"/>
            <a:ext cx="37338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Avenir Book" panose="02000503020000020003" pitchFamily="2" charset="0"/>
              </a:rPr>
              <a:t>• Human exposure to UV-B radiation increases the risks of skin cancer, cataracts, and a suppressed immune system. UV-B radiation exposure can also damage terrestrial plant life, single-cell organisms, and aquatic ecosystems.</a:t>
            </a:r>
            <a:endParaRPr lang="en-US" altLang="en-US" sz="2400" dirty="0">
              <a:latin typeface="Avenir Book" panose="02000503020000020003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48BA45CD-34F7-B44D-A11F-1A8D24A5B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855663"/>
            <a:ext cx="6781800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The Parties to this Protocol,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800" i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Avenir Book" panose="02000503020000020003" pitchFamily="2" charset="0"/>
              </a:rPr>
              <a:t>Being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Parties to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Vienna Convention for the Protection of the Ozone Layer,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Avenir Book" panose="02000503020000020003" pitchFamily="2" charset="0"/>
              </a:rPr>
              <a:t>Mindful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of their obligation under that Convention to take </a:t>
            </a:r>
            <a:r>
              <a:rPr lang="en-US" altLang="en-US" sz="1800" dirty="0">
                <a:latin typeface="Avenir Book" panose="02000503020000020003" pitchFamily="2" charset="0"/>
              </a:rPr>
              <a:t>appropriate measures to protect human health and the environment against adverse effects resulting or likely to result from </a:t>
            </a: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human activities </a:t>
            </a:r>
            <a:r>
              <a:rPr lang="en-US" altLang="en-US" sz="1800" dirty="0">
                <a:latin typeface="Avenir Book" panose="02000503020000020003" pitchFamily="2" charset="0"/>
              </a:rPr>
              <a:t>which modify or are likely to modify the ozone layer,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en-US" sz="1100" i="1" dirty="0">
                <a:latin typeface="Avenir Book" panose="02000503020000020003" pitchFamily="2" charset="0"/>
              </a:rPr>
            </a:br>
            <a:r>
              <a:rPr lang="en-US" altLang="en-US" sz="1800" i="1" dirty="0">
                <a:latin typeface="Avenir Book" panose="02000503020000020003" pitchFamily="2" charset="0"/>
              </a:rPr>
              <a:t>Recognizing </a:t>
            </a:r>
            <a:r>
              <a:rPr lang="en-US" altLang="en-US" sz="1800" dirty="0">
                <a:latin typeface="Avenir Book" panose="02000503020000020003" pitchFamily="2" charset="0"/>
              </a:rPr>
              <a:t>that world-wide emissions of </a:t>
            </a: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certain substances </a:t>
            </a:r>
            <a:r>
              <a:rPr lang="en-US" altLang="en-US" sz="1800" dirty="0">
                <a:latin typeface="Avenir Book" panose="02000503020000020003" pitchFamily="2" charset="0"/>
              </a:rPr>
              <a:t>can significantly deplete and otherwise modify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the ozone layer in a manner that is likely to result in adverse effects on human health and the environment,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000" i="1" dirty="0">
              <a:solidFill>
                <a:srgbClr val="000000"/>
              </a:solidFill>
              <a:latin typeface="Avenir Book" panose="02000503020000020003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0000"/>
                </a:solidFill>
                <a:latin typeface="Avenir Book" panose="02000503020000020003" pitchFamily="2" charset="0"/>
              </a:rPr>
              <a:t>Conscious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of the potential </a:t>
            </a: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climatic effects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of emissions of these substances, ……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7F478F12-AEEF-394B-9786-44F2E9FB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0" y="25401"/>
            <a:ext cx="6781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The Montreal Protocol on Substances that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Deplete the Ozone Layer – 16 September 1987</a:t>
            </a:r>
          </a:p>
        </p:txBody>
      </p:sp>
      <p:sp>
        <p:nvSpPr>
          <p:cNvPr id="21507" name="TextBox 3">
            <a:extLst>
              <a:ext uri="{FF2B5EF4-FFF2-40B4-BE49-F238E27FC236}">
                <a16:creationId xmlns:a16="http://schemas.microsoft.com/office/drawing/2014/main" id="{6DA31D13-62ED-3C4F-B5F4-11066C186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30" y="6524624"/>
            <a:ext cx="468884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 err="1">
                <a:latin typeface="Avenir Book" panose="02000503020000020003" pitchFamily="2" charset="0"/>
              </a:rPr>
              <a:t>www.unep.org</a:t>
            </a:r>
            <a:r>
              <a:rPr lang="en-US" altLang="en-US" sz="1400" dirty="0">
                <a:latin typeface="Avenir Book" panose="02000503020000020003" pitchFamily="2" charset="0"/>
              </a:rPr>
              <a:t>/OZONE/pdfs/Montreal-Protocol2000.pdf</a:t>
            </a:r>
          </a:p>
        </p:txBody>
      </p:sp>
      <p:sp>
        <p:nvSpPr>
          <p:cNvPr id="21508" name="TextBox 6">
            <a:extLst>
              <a:ext uri="{FF2B5EF4-FFF2-40B4-BE49-F238E27FC236}">
                <a16:creationId xmlns:a16="http://schemas.microsoft.com/office/drawing/2014/main" id="{4FA9F0D9-1E32-774A-A215-27C3C0CBD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09" y="5562601"/>
            <a:ext cx="6953491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Avenir Book" panose="02000503020000020003" pitchFamily="2" charset="0"/>
              </a:rPr>
              <a:t>Universal ratification </a:t>
            </a:r>
            <a:r>
              <a:rPr lang="en-US" altLang="en-US" sz="1800" dirty="0">
                <a:latin typeface="Avenir Book" panose="02000503020000020003" pitchFamily="2" charset="0"/>
              </a:rPr>
              <a:t>in September 2009 by 197 members of the United Nations.</a:t>
            </a:r>
          </a:p>
        </p:txBody>
      </p:sp>
      <p:sp>
        <p:nvSpPr>
          <p:cNvPr id="21509" name="TextBox 1">
            <a:extLst>
              <a:ext uri="{FF2B5EF4-FFF2-40B4-BE49-F238E27FC236}">
                <a16:creationId xmlns:a16="http://schemas.microsoft.com/office/drawing/2014/main" id="{D92296CF-8665-0C47-BD64-E7F12BBB4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394" y="6093048"/>
            <a:ext cx="6208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C00000"/>
                </a:solidFill>
                <a:latin typeface="Avenir Book" panose="02000503020000020003" pitchFamily="2" charset="0"/>
                <a:sym typeface="Wingdings" pitchFamily="2" charset="2"/>
              </a:rPr>
              <a:t> </a:t>
            </a:r>
            <a:r>
              <a:rPr lang="en-US" altLang="en-US" sz="1800" i="1" dirty="0">
                <a:solidFill>
                  <a:srgbClr val="C00000"/>
                </a:solidFill>
                <a:latin typeface="Avenir Book" panose="02000503020000020003" pitchFamily="2" charset="0"/>
              </a:rPr>
              <a:t>The world’s most successful environmental treaty</a:t>
            </a:r>
            <a:endParaRPr lang="en-US" altLang="en-US" sz="2400" i="1" dirty="0">
              <a:solidFill>
                <a:srgbClr val="C00000"/>
              </a:solidFill>
              <a:latin typeface="Avenir Book" panose="02000503020000020003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1252C3-6CEE-7A43-B546-DE39699F62E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1800" y="5493600"/>
            <a:ext cx="112422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C8AFDF3-3342-D848-9B5B-ABC9A9DED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4647" y="1475047"/>
            <a:ext cx="2823081" cy="37614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E9498766-0589-FB47-92ED-6EAD2957D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0931" y="164827"/>
            <a:ext cx="4710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Aspects of the Montreal Protocol</a:t>
            </a:r>
          </a:p>
        </p:txBody>
      </p:sp>
      <p:sp>
        <p:nvSpPr>
          <p:cNvPr id="18440" name="Rectangle 3">
            <a:extLst>
              <a:ext uri="{FF2B5EF4-FFF2-40B4-BE49-F238E27FC236}">
                <a16:creationId xmlns:a16="http://schemas.microsoft.com/office/drawing/2014/main" id="{91A3A44A-1223-D547-ACDE-A76814EAF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2260" y="906675"/>
            <a:ext cx="8273592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The Montreal Protocol has imposed legally binding controls on the global consumption and production of 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ozone depleting substances (ODSs)</a:t>
            </a: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and introduced short-term and long-term substitute gases.</a:t>
            </a:r>
          </a:p>
          <a:p>
            <a:pPr eaLnBrk="1" hangingPunct="1"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		- </a:t>
            </a: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chlorofluorocarbons (CFCs)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		- halons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		</a:t>
            </a: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-</a:t>
            </a: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hydrochloroflurocarbons</a:t>
            </a:r>
            <a:r>
              <a:rPr lang="en-US" sz="2000" dirty="0">
                <a:solidFill>
                  <a:srgbClr val="00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(HCFCs)</a:t>
            </a:r>
          </a:p>
          <a:p>
            <a:pPr eaLnBrk="1" hangingPunct="1">
              <a:defRPr/>
            </a:pPr>
            <a:endParaRPr lang="en-US" sz="2000" dirty="0">
              <a:solidFill>
                <a:srgbClr val="000000"/>
              </a:solidFill>
              <a:latin typeface="Avenir Book" panose="02000503020000020003" pitchFamily="2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ODSs are used to meet 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application demand</a:t>
            </a: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for refrigeration, air conditioning, insulating foams, fire suppression, and many other society needs.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en-US" sz="2000" dirty="0">
              <a:latin typeface="Avenir Book" panose="02000503020000020003" pitchFamily="2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Wingdings" charset="2"/>
              <a:buChar char="Ø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The Montreal Protocol addresses the 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governance, technical, economic and scientific</a:t>
            </a: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 aspects of its regulations and distinguishes between the developed and developing world.  </a:t>
            </a:r>
          </a:p>
          <a:p>
            <a:pPr marL="342900" indent="-342900">
              <a:buFont typeface="Wingdings" charset="2"/>
              <a:buChar char="Ø"/>
              <a:defRPr/>
            </a:pPr>
            <a:endParaRPr lang="en-US" sz="2000" dirty="0">
              <a:latin typeface="Avenir Book" panose="02000503020000020003" pitchFamily="2" charset="0"/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2000" dirty="0"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The Montreal Protocol has imposed legally binding controls on the global consumption and production of </a:t>
            </a:r>
            <a:r>
              <a:rPr lang="en-US" sz="2000" dirty="0">
                <a:solidFill>
                  <a:srgbClr val="FF0000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hydrofluorocarbons (HFCs)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2FD79-4784-F541-A7F9-F3026F925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1" t="11712"/>
          <a:stretch/>
        </p:blipFill>
        <p:spPr>
          <a:xfrm>
            <a:off x="4558815" y="727599"/>
            <a:ext cx="6435417" cy="5976314"/>
          </a:xfrm>
          <a:prstGeom prst="rect">
            <a:avLst/>
          </a:prstGeom>
        </p:spPr>
      </p:pic>
      <p:sp>
        <p:nvSpPr>
          <p:cNvPr id="24578" name="TextBox 3">
            <a:extLst>
              <a:ext uri="{FF2B5EF4-FFF2-40B4-BE49-F238E27FC236}">
                <a16:creationId xmlns:a16="http://schemas.microsoft.com/office/drawing/2014/main" id="{C2C39658-1B88-C842-AAFE-91B15331C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8676" y="31751"/>
            <a:ext cx="547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Avenir Book" panose="02000503020000020003" pitchFamily="2" charset="0"/>
              </a:rPr>
              <a:t>The Montreal Protocol &amp; Amendments</a:t>
            </a:r>
          </a:p>
        </p:txBody>
      </p:sp>
      <p:sp>
        <p:nvSpPr>
          <p:cNvPr id="24579" name="TextBox 4">
            <a:extLst>
              <a:ext uri="{FF2B5EF4-FFF2-40B4-BE49-F238E27FC236}">
                <a16:creationId xmlns:a16="http://schemas.microsoft.com/office/drawing/2014/main" id="{B4D554E2-D1F3-9F46-BFEE-8DFCA0F3B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0" y="6550025"/>
            <a:ext cx="3318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UNEP/WMO, Ozone Assessment, 2018</a:t>
            </a:r>
          </a:p>
        </p:txBody>
      </p:sp>
      <p:sp>
        <p:nvSpPr>
          <p:cNvPr id="24580" name="TextBox 4">
            <a:extLst>
              <a:ext uri="{FF2B5EF4-FFF2-40B4-BE49-F238E27FC236}">
                <a16:creationId xmlns:a16="http://schemas.microsoft.com/office/drawing/2014/main" id="{A2A8CF63-07DC-7C40-B7E5-A31E305AD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2" y="2562226"/>
            <a:ext cx="339013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venir Book" panose="02000503020000020003" pitchFamily="2" charset="0"/>
              </a:rPr>
              <a:t>  The Montreal Protocol has been very successful in reducing chlorine and bromine in the atmosphere.</a:t>
            </a:r>
          </a:p>
        </p:txBody>
      </p:sp>
      <p:sp>
        <p:nvSpPr>
          <p:cNvPr id="24581" name="TextBox 2">
            <a:extLst>
              <a:ext uri="{FF2B5EF4-FFF2-40B4-BE49-F238E27FC236}">
                <a16:creationId xmlns:a16="http://schemas.microsoft.com/office/drawing/2014/main" id="{EC7F9611-515F-5E46-96E8-04AFAEB3E1D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428875" y="3297238"/>
            <a:ext cx="408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Atmospheric chlorine and bromine</a:t>
            </a:r>
          </a:p>
        </p:txBody>
      </p:sp>
      <p:sp>
        <p:nvSpPr>
          <p:cNvPr id="24582" name="Rectangle 1">
            <a:extLst>
              <a:ext uri="{FF2B5EF4-FFF2-40B4-BE49-F238E27FC236}">
                <a16:creationId xmlns:a16="http://schemas.microsoft.com/office/drawing/2014/main" id="{6FDE99F1-0098-EA46-8A62-139ED1301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678" y="2063841"/>
            <a:ext cx="1681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00"/>
                </a:solidFill>
              </a:rPr>
              <a:t>(World avoided)</a:t>
            </a:r>
            <a:endParaRPr lang="en-US" altLang="en-US" sz="1800" i="1" dirty="0">
              <a:solidFill>
                <a:srgbClr val="000000"/>
              </a:solidFill>
            </a:endParaRPr>
          </a:p>
        </p:txBody>
      </p:sp>
      <p:sp>
        <p:nvSpPr>
          <p:cNvPr id="24583" name="TextBox 4">
            <a:extLst>
              <a:ext uri="{FF2B5EF4-FFF2-40B4-BE49-F238E27FC236}">
                <a16:creationId xmlns:a16="http://schemas.microsoft.com/office/drawing/2014/main" id="{F07FDAF7-FC75-E641-A76F-11BF7D9CB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1" y="1152525"/>
            <a:ext cx="34045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latin typeface="Avenir Book" panose="02000503020000020003" pitchFamily="2" charset="0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Avenir Book" panose="02000503020000020003" pitchFamily="2" charset="0"/>
              </a:rPr>
              <a:t>Chlorine and bromine</a:t>
            </a:r>
            <a:r>
              <a:rPr lang="en-US" altLang="en-US" sz="1800" dirty="0">
                <a:latin typeface="Avenir Book" panose="02000503020000020003" pitchFamily="2" charset="0"/>
              </a:rPr>
              <a:t> from ozone depleting substances (ODSs) destroys ozone.</a:t>
            </a:r>
          </a:p>
        </p:txBody>
      </p:sp>
      <p:sp>
        <p:nvSpPr>
          <p:cNvPr id="24584" name="Rectangle 1">
            <a:extLst>
              <a:ext uri="{FF2B5EF4-FFF2-40B4-BE49-F238E27FC236}">
                <a16:creationId xmlns:a16="http://schemas.microsoft.com/office/drawing/2014/main" id="{D37EEAA4-19E6-F148-B144-02A8CE2EF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7768" y="5541963"/>
            <a:ext cx="2879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00"/>
                </a:solidFill>
                <a:latin typeface="Avenir Book" panose="02000503020000020003" pitchFamily="2" charset="0"/>
              </a:rPr>
              <a:t>City names are locations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00"/>
                </a:solidFill>
                <a:latin typeface="Avenir Book" panose="02000503020000020003" pitchFamily="2" charset="0"/>
              </a:rPr>
              <a:t>of the meetings of the parties</a:t>
            </a:r>
            <a:endParaRPr lang="en-US" altLang="en-US" sz="1800" i="1" dirty="0">
              <a:latin typeface="Avenir Book" panose="02000503020000020003" pitchFamily="2" charset="0"/>
            </a:endParaRPr>
          </a:p>
        </p:txBody>
      </p:sp>
      <p:sp>
        <p:nvSpPr>
          <p:cNvPr id="24585" name="TextBox 1">
            <a:extLst>
              <a:ext uri="{FF2B5EF4-FFF2-40B4-BE49-F238E27FC236}">
                <a16:creationId xmlns:a16="http://schemas.microsoft.com/office/drawing/2014/main" id="{61DE9BF2-0A1E-8A4E-96D1-5ECC4E0A4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741" y="3972106"/>
            <a:ext cx="38207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  Strategy: Start and strengthen.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032C81-8F5C-FE42-9861-7AF288D10DB4}"/>
              </a:ext>
            </a:extLst>
          </p:cNvPr>
          <p:cNvSpPr txBox="1"/>
          <p:nvPr/>
        </p:nvSpPr>
        <p:spPr>
          <a:xfrm>
            <a:off x="9009955" y="332345"/>
            <a:ext cx="257314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venir Book" panose="02000503020000020003" pitchFamily="2" charset="0"/>
              </a:rPr>
              <a:t>The Ozone Hole Movie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4F1211-7173-B549-82CA-D448D73732E1}"/>
              </a:ext>
            </a:extLst>
          </p:cNvPr>
          <p:cNvCxnSpPr>
            <a:cxnSpLocks/>
          </p:cNvCxnSpPr>
          <p:nvPr/>
        </p:nvCxnSpPr>
        <p:spPr>
          <a:xfrm flipH="1">
            <a:off x="9009955" y="701677"/>
            <a:ext cx="935323" cy="8254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>
            <a:extLst>
              <a:ext uri="{FF2B5EF4-FFF2-40B4-BE49-F238E27FC236}">
                <a16:creationId xmlns:a16="http://schemas.microsoft.com/office/drawing/2014/main" id="{53B2DFE1-EA68-434E-AE71-F4A27E8F2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800" y="508919"/>
            <a:ext cx="3617139" cy="468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5">
            <a:extLst>
              <a:ext uri="{FF2B5EF4-FFF2-40B4-BE49-F238E27FC236}">
                <a16:creationId xmlns:a16="http://schemas.microsoft.com/office/drawing/2014/main" id="{1A85CCCB-07A7-174F-9B25-968CEC5D3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500" y="5407801"/>
            <a:ext cx="7490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venir Book" panose="02000503020000020003" pitchFamily="2" charset="0"/>
              </a:rPr>
              <a:t>• The 2018 Ozone Depletion Assessment was released to the 197 Montreal Protocol parties and the public in February 2018 (590 </a:t>
            </a:r>
            <a:r>
              <a:rPr lang="en-US" altLang="en-US" sz="1800" dirty="0" err="1">
                <a:latin typeface="Avenir Book" panose="02000503020000020003" pitchFamily="2" charset="0"/>
              </a:rPr>
              <a:t>pgs</a:t>
            </a:r>
            <a:r>
              <a:rPr lang="en-US" altLang="en-US" sz="1800" dirty="0">
                <a:latin typeface="Avenir Book" panose="02000503020000020003" pitchFamily="2" charset="0"/>
              </a:rPr>
              <a:t>)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63013A-541C-3D4C-B960-2A4D5DD54D25}"/>
              </a:ext>
            </a:extLst>
          </p:cNvPr>
          <p:cNvSpPr/>
          <p:nvPr/>
        </p:nvSpPr>
        <p:spPr>
          <a:xfrm>
            <a:off x="59679" y="6484334"/>
            <a:ext cx="3903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https://</a:t>
            </a:r>
            <a:r>
              <a:rPr lang="en-US" sz="1400" dirty="0" err="1">
                <a:latin typeface="Avenir Book" panose="02000503020000020003" pitchFamily="2" charset="0"/>
              </a:rPr>
              <a:t>csl.noaa.gov</a:t>
            </a:r>
            <a:r>
              <a:rPr lang="en-US" sz="1400" dirty="0">
                <a:latin typeface="Avenir Book" panose="02000503020000020003" pitchFamily="2" charset="0"/>
              </a:rPr>
              <a:t>/assessments/ozone/2018/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D5DDFB-53F2-A942-88D5-424745CD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51" y="586663"/>
            <a:ext cx="3591148" cy="460603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4">
            <a:extLst>
              <a:ext uri="{FF2B5EF4-FFF2-40B4-BE49-F238E27FC236}">
                <a16:creationId xmlns:a16="http://schemas.microsoft.com/office/drawing/2014/main" id="{1AA116E8-7145-4E4C-A75C-9E16B0164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1"/>
            <a:ext cx="8623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Ozone-depleting substances (ODSs) entering the stratosphere in 1993 and 2016: an inventory</a:t>
            </a:r>
          </a:p>
        </p:txBody>
      </p:sp>
      <p:sp>
        <p:nvSpPr>
          <p:cNvPr id="23554" name="Rectangle 18">
            <a:extLst>
              <a:ext uri="{FF2B5EF4-FFF2-40B4-BE49-F238E27FC236}">
                <a16:creationId xmlns:a16="http://schemas.microsoft.com/office/drawing/2014/main" id="{574D3C4B-89EA-F343-8899-E0C3D8AA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800601"/>
            <a:ext cx="8534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Human uses of synthetic chemicals have significantly increased their abundance in the stratosphere.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Most synthetic gases have no significant loss processes in the troposphere, </a:t>
            </a:r>
            <a:r>
              <a:rPr lang="en-US" altLang="en-US" sz="1800" i="1" dirty="0">
                <a:solidFill>
                  <a:srgbClr val="000000"/>
                </a:solidFill>
                <a:latin typeface="Avenir Book" panose="02000503020000020003" pitchFamily="2" charset="0"/>
              </a:rPr>
              <a:t>i.e., </a:t>
            </a: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very unreactive. 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Chlorine ~3290 ppt; Bromine ~19.6 ppt; Bromine ~60x more effective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5CB9BA1-2B1C-8F4C-B223-9BE78C97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54" y="6550025"/>
            <a:ext cx="3318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UNEP/WMO, Ozone Assessment,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524239-032E-1245-B81B-3DEB5B6A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65"/>
          <a:stretch/>
        </p:blipFill>
        <p:spPr>
          <a:xfrm>
            <a:off x="1702073" y="797853"/>
            <a:ext cx="8577986" cy="386701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4">
            <a:extLst>
              <a:ext uri="{FF2B5EF4-FFF2-40B4-BE49-F238E27FC236}">
                <a16:creationId xmlns:a16="http://schemas.microsoft.com/office/drawing/2014/main" id="{A0AB5F47-A3C2-EC4A-9512-787A4F3FF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1"/>
            <a:ext cx="8623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venir Book" panose="02000503020000020003" pitchFamily="2" charset="0"/>
              </a:rPr>
              <a:t>Timelines of ozone-depleting substances (ODSs)</a:t>
            </a:r>
          </a:p>
        </p:txBody>
      </p:sp>
      <p:sp>
        <p:nvSpPr>
          <p:cNvPr id="27651" name="Rectangle 18">
            <a:extLst>
              <a:ext uri="{FF2B5EF4-FFF2-40B4-BE49-F238E27FC236}">
                <a16:creationId xmlns:a16="http://schemas.microsoft.com/office/drawing/2014/main" id="{FE1866D9-163F-2C40-99DE-548EF69FE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4109" y="5590856"/>
            <a:ext cx="853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Peak halogens (chlorine + bromine) occurred in the late 1990s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00"/>
                </a:solidFill>
                <a:latin typeface="Avenir Book" panose="02000503020000020003" pitchFamily="2" charset="0"/>
              </a:rPr>
              <a:t>Atmospheric abundances of most synthetic gases are in slow decline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40E17-FC4D-BF43-A678-85868EBE5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5"/>
          <a:stretch/>
        </p:blipFill>
        <p:spPr>
          <a:xfrm>
            <a:off x="2878404" y="621031"/>
            <a:ext cx="6108700" cy="4925334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93A04C7-1FD9-C249-89C7-438B2FF56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00" y="6550025"/>
            <a:ext cx="3318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latin typeface="Avenir Book" panose="02000503020000020003" pitchFamily="2" charset="0"/>
              </a:rPr>
              <a:t>UNEP/WMO, Ozone Assessment, 2018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</TotalTime>
  <Words>1710</Words>
  <Application>Microsoft Macintosh PowerPoint</Application>
  <PresentationFormat>Widescreen</PresentationFormat>
  <Paragraphs>199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Avenir Book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DFahey</dc:creator>
  <cp:lastModifiedBy>DFahey</cp:lastModifiedBy>
  <cp:revision>72</cp:revision>
  <dcterms:created xsi:type="dcterms:W3CDTF">2021-03-21T21:22:42Z</dcterms:created>
  <dcterms:modified xsi:type="dcterms:W3CDTF">2021-03-22T18:19:29Z</dcterms:modified>
</cp:coreProperties>
</file>