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88" r:id="rId2"/>
    <p:sldId id="295" r:id="rId3"/>
    <p:sldId id="297" r:id="rId4"/>
    <p:sldId id="296" r:id="rId5"/>
    <p:sldId id="289" r:id="rId6"/>
    <p:sldId id="293" r:id="rId7"/>
    <p:sldId id="258" r:id="rId8"/>
    <p:sldId id="257" r:id="rId9"/>
    <p:sldId id="299" r:id="rId10"/>
    <p:sldId id="300" r:id="rId11"/>
    <p:sldId id="301" r:id="rId12"/>
    <p:sldId id="290" r:id="rId13"/>
    <p:sldId id="302" r:id="rId14"/>
    <p:sldId id="282" r:id="rId15"/>
    <p:sldId id="284" r:id="rId16"/>
    <p:sldId id="281" r:id="rId17"/>
    <p:sldId id="259" r:id="rId18"/>
    <p:sldId id="260" r:id="rId19"/>
    <p:sldId id="270" r:id="rId20"/>
    <p:sldId id="262" r:id="rId21"/>
    <p:sldId id="263" r:id="rId22"/>
    <p:sldId id="264" r:id="rId23"/>
    <p:sldId id="267" r:id="rId24"/>
    <p:sldId id="303" r:id="rId25"/>
    <p:sldId id="256" r:id="rId26"/>
    <p:sldId id="298" r:id="rId27"/>
    <p:sldId id="304" r:id="rId28"/>
    <p:sldId id="294" r:id="rId29"/>
    <p:sldId id="279" r:id="rId30"/>
    <p:sldId id="285" r:id="rId31"/>
    <p:sldId id="272" r:id="rId32"/>
    <p:sldId id="268" r:id="rId33"/>
    <p:sldId id="269" r:id="rId34"/>
    <p:sldId id="271" r:id="rId35"/>
    <p:sldId id="283" r:id="rId36"/>
    <p:sldId id="276" r:id="rId37"/>
    <p:sldId id="291" r:id="rId38"/>
    <p:sldId id="286"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8521"/>
    <p:restoredTop sz="86580"/>
  </p:normalViewPr>
  <p:slideViewPr>
    <p:cSldViewPr snapToGrid="0" snapToObjects="1">
      <p:cViewPr varScale="1">
        <p:scale>
          <a:sx n="92" d="100"/>
          <a:sy n="92" d="100"/>
        </p:scale>
        <p:origin x="456" y="184"/>
      </p:cViewPr>
      <p:guideLst>
        <p:guide orient="horz" pos="2160"/>
        <p:guide pos="2880"/>
      </p:guideLst>
    </p:cSldViewPr>
  </p:slideViewPr>
  <p:outlineViewPr>
    <p:cViewPr>
      <p:scale>
        <a:sx n="33" d="100"/>
        <a:sy n="33" d="100"/>
      </p:scale>
      <p:origin x="0" y="-7616"/>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B2402D-D05C-574C-8DAF-D1120B6BD6DD}" type="datetimeFigureOut">
              <a:rPr lang="en-US" smtClean="0"/>
              <a:t>2/10/21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2D388B-C66A-F14A-AC8C-25DF5EDCEC48}" type="slidenum">
              <a:rPr lang="en-US" smtClean="0"/>
              <a:t>‹#›</a:t>
            </a:fld>
            <a:endParaRPr lang="en-US"/>
          </a:p>
        </p:txBody>
      </p:sp>
    </p:spTree>
    <p:extLst>
      <p:ext uri="{BB962C8B-B14F-4D97-AF65-F5344CB8AC3E}">
        <p14:creationId xmlns:p14="http://schemas.microsoft.com/office/powerpoint/2010/main" val="11829759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Key historical MHWs. (a) SST anomalies on the day of peak MHW </a:t>
            </a:r>
            <a:r>
              <a:rPr lang="en-US" sz="1200" kern="1200" dirty="0" err="1">
                <a:solidFill>
                  <a:schemeClr val="tx1"/>
                </a:solidFill>
                <a:effectLst/>
                <a:latin typeface="+mn-lt"/>
                <a:ea typeface="+mn-ea"/>
                <a:cs typeface="+mn-cs"/>
              </a:rPr>
              <a:t>intensity.MHW</a:t>
            </a:r>
            <a:r>
              <a:rPr lang="en-US" sz="1200" kern="1200" dirty="0">
                <a:solidFill>
                  <a:schemeClr val="tx1"/>
                </a:solidFill>
                <a:effectLst/>
                <a:latin typeface="+mn-lt"/>
                <a:ea typeface="+mn-ea"/>
                <a:cs typeface="+mn-cs"/>
              </a:rPr>
              <a:t> intensity was defined based on the time series of</a:t>
            </a:r>
          </a:p>
          <a:p>
            <a:r>
              <a:rPr lang="en-US" sz="1200" kern="1200" dirty="0">
                <a:solidFill>
                  <a:schemeClr val="tx1"/>
                </a:solidFill>
                <a:effectLst/>
                <a:latin typeface="+mn-lt"/>
                <a:ea typeface="+mn-ea"/>
                <a:cs typeface="+mn-cs"/>
              </a:rPr>
              <a:t>SST averaged over the regions indicated by the black boxes. Light gray indicates areas of sea ice influence. (b) MHW properties for key</a:t>
            </a:r>
          </a:p>
          <a:p>
            <a:r>
              <a:rPr lang="en-US" sz="1200" kern="1200" dirty="0">
                <a:solidFill>
                  <a:schemeClr val="tx1"/>
                </a:solidFill>
                <a:effectLst/>
                <a:latin typeface="+mn-lt"/>
                <a:ea typeface="+mn-ea"/>
                <a:cs typeface="+mn-cs"/>
              </a:rPr>
              <a:t>historical events. The MHW intensity (y axis),MHW duration (x axis), and category (color; see Hobday et al. 2018a) were determined</a:t>
            </a:r>
          </a:p>
          <a:p>
            <a:r>
              <a:rPr lang="en-US" sz="1200" kern="1200" dirty="0">
                <a:solidFill>
                  <a:schemeClr val="tx1"/>
                </a:solidFill>
                <a:effectLst/>
                <a:latin typeface="+mn-lt"/>
                <a:ea typeface="+mn-ea"/>
                <a:cs typeface="+mn-cs"/>
              </a:rPr>
              <a:t>from the spatially averaged time series, as in panel a. </a:t>
            </a:r>
            <a:r>
              <a:rPr lang="en-US" sz="1200" kern="1200" dirty="0" err="1">
                <a:solidFill>
                  <a:schemeClr val="tx1"/>
                </a:solidFill>
                <a:effectLst/>
                <a:latin typeface="+mn-lt"/>
                <a:ea typeface="+mn-ea"/>
                <a:cs typeface="+mn-cs"/>
              </a:rPr>
              <a:t>TheMHWarea</a:t>
            </a:r>
            <a:r>
              <a:rPr lang="en-US" sz="1200" kern="1200" dirty="0">
                <a:solidFill>
                  <a:schemeClr val="tx1"/>
                </a:solidFill>
                <a:effectLst/>
                <a:latin typeface="+mn-lt"/>
                <a:ea typeface="+mn-ea"/>
                <a:cs typeface="+mn-cs"/>
              </a:rPr>
              <a:t> (circle size) is the total contiguous area reaching at least category 2</a:t>
            </a:r>
          </a:p>
          <a:p>
            <a:r>
              <a:rPr lang="en-US" sz="1200" kern="1200" dirty="0">
                <a:solidFill>
                  <a:schemeClr val="tx1"/>
                </a:solidFill>
                <a:effectLst/>
                <a:latin typeface="+mn-lt"/>
                <a:ea typeface="+mn-ea"/>
                <a:cs typeface="+mn-cs"/>
              </a:rPr>
              <a:t>(strong). All events shown in panel b are referenced in Section 2. Abbreviations: AL, Gulf of Alaska and Bering Sea; </a:t>
            </a:r>
            <a:r>
              <a:rPr lang="en-US" sz="1200" kern="1200" dirty="0" err="1">
                <a:solidFill>
                  <a:schemeClr val="tx1"/>
                </a:solidFill>
                <a:effectLst/>
                <a:latin typeface="+mn-lt"/>
                <a:ea typeface="+mn-ea"/>
                <a:cs typeface="+mn-cs"/>
              </a:rPr>
              <a:t>Beng</a:t>
            </a:r>
            <a:r>
              <a:rPr lang="en-US" sz="1200" kern="1200" dirty="0">
                <a:solidFill>
                  <a:schemeClr val="tx1"/>
                </a:solidFill>
                <a:effectLst/>
                <a:latin typeface="+mn-lt"/>
                <a:ea typeface="+mn-ea"/>
                <a:cs typeface="+mn-cs"/>
              </a:rPr>
              <a:t>., Benguela;</a:t>
            </a:r>
          </a:p>
          <a:p>
            <a:r>
              <a:rPr lang="en-US" sz="1200" kern="1200" dirty="0">
                <a:solidFill>
                  <a:schemeClr val="tx1"/>
                </a:solidFill>
                <a:effectLst/>
                <a:latin typeface="+mn-lt"/>
                <a:ea typeface="+mn-ea"/>
                <a:cs typeface="+mn-cs"/>
              </a:rPr>
              <a:t>ECS, East China Sea; Med., Mediterranean; NA, northern Australia; MHW, marine heatwave; NEP, northeast Pacific; NWA,</a:t>
            </a:r>
          </a:p>
          <a:p>
            <a:r>
              <a:rPr lang="en-US" sz="1200" kern="1200" dirty="0">
                <a:solidFill>
                  <a:schemeClr val="tx1"/>
                </a:solidFill>
                <a:effectLst/>
                <a:latin typeface="+mn-lt"/>
                <a:ea typeface="+mn-ea"/>
                <a:cs typeface="+mn-cs"/>
              </a:rPr>
              <a:t>northwest Atlantic; SST, sea surface temperature; Tas., Tasman </a:t>
            </a:r>
            <a:r>
              <a:rPr lang="en-US" sz="1200" kern="1200" dirty="0" err="1">
                <a:solidFill>
                  <a:schemeClr val="tx1"/>
                </a:solidFill>
                <a:effectLst/>
                <a:latin typeface="+mn-lt"/>
                <a:ea typeface="+mn-ea"/>
                <a:cs typeface="+mn-cs"/>
              </a:rPr>
              <a:t>Sea;WA,Western</a:t>
            </a:r>
            <a:r>
              <a:rPr lang="en-US" sz="1200" kern="1200" dirty="0">
                <a:solidFill>
                  <a:schemeClr val="tx1"/>
                </a:solidFill>
                <a:effectLst/>
                <a:latin typeface="+mn-lt"/>
                <a:ea typeface="+mn-ea"/>
                <a:cs typeface="+mn-cs"/>
              </a:rPr>
              <a:t> Australia; WSA, western South Atlantic. Panel a</a:t>
            </a:r>
          </a:p>
          <a:p>
            <a:r>
              <a:rPr lang="en-US" sz="1200" kern="1200" dirty="0">
                <a:solidFill>
                  <a:schemeClr val="tx1"/>
                </a:solidFill>
                <a:effectLst/>
                <a:latin typeface="+mn-lt"/>
                <a:ea typeface="+mn-ea"/>
                <a:cs typeface="+mn-cs"/>
              </a:rPr>
              <a:t>inspired by a schematic from </a:t>
            </a:r>
            <a:r>
              <a:rPr lang="en-US" sz="1200" kern="1200" dirty="0" err="1">
                <a:solidFill>
                  <a:schemeClr val="tx1"/>
                </a:solidFill>
                <a:effectLst/>
                <a:latin typeface="+mn-lt"/>
                <a:ea typeface="+mn-ea"/>
                <a:cs typeface="+mn-cs"/>
              </a:rPr>
              <a:t>Frölicher</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Laufkötter</a:t>
            </a:r>
            <a:r>
              <a:rPr lang="en-US" sz="1200" kern="1200" dirty="0">
                <a:solidFill>
                  <a:schemeClr val="tx1"/>
                </a:solidFill>
                <a:effectLst/>
                <a:latin typeface="+mn-lt"/>
                <a:ea typeface="+mn-ea"/>
                <a:cs typeface="+mn-cs"/>
              </a:rPr>
              <a:t> (2018).</a:t>
            </a:r>
          </a:p>
          <a:p>
            <a:endParaRPr lang="en-US" dirty="0"/>
          </a:p>
        </p:txBody>
      </p:sp>
      <p:sp>
        <p:nvSpPr>
          <p:cNvPr id="4" name="Slide Number Placeholder 3"/>
          <p:cNvSpPr>
            <a:spLocks noGrp="1"/>
          </p:cNvSpPr>
          <p:nvPr>
            <p:ph type="sldNum" sz="quarter" idx="5"/>
          </p:nvPr>
        </p:nvSpPr>
        <p:spPr/>
        <p:txBody>
          <a:bodyPr/>
          <a:lstStyle/>
          <a:p>
            <a:fld id="{D32D388B-C66A-F14A-AC8C-25DF5EDCEC48}" type="slidenum">
              <a:rPr lang="en-US" smtClean="0"/>
              <a:t>9</a:t>
            </a:fld>
            <a:endParaRPr lang="en-US"/>
          </a:p>
        </p:txBody>
      </p:sp>
    </p:spTree>
    <p:extLst>
      <p:ext uri="{BB962C8B-B14F-4D97-AF65-F5344CB8AC3E}">
        <p14:creationId xmlns:p14="http://schemas.microsoft.com/office/powerpoint/2010/main" val="2813460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Probability distributions given by histograms of CMIP5 monthly SST anomalies averaged over the LMEs in the Artic and surrounding seas for the historical (black line, 1976-2005) and future (red lines, 2070-2099) periods. The SST distributions are presented without trends. The future distribution is shown with the mean change (red solid line) and without the mean change (red dashed lines) to make it easier to compare the shapes of the future and historical distributions. Changes in de-trended variance are significant (at 95% confidence) for the Newfoundland-Labrador Shelf.</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32D388B-C66A-F14A-AC8C-25DF5EDCEC48}" type="slidenum">
              <a:rPr lang="en-US" smtClean="0"/>
              <a:t>35</a:t>
            </a:fld>
            <a:endParaRPr lang="en-US"/>
          </a:p>
        </p:txBody>
      </p:sp>
    </p:spTree>
    <p:extLst>
      <p:ext uri="{BB962C8B-B14F-4D97-AF65-F5344CB8AC3E}">
        <p14:creationId xmlns:p14="http://schemas.microsoft.com/office/powerpoint/2010/main" val="1995873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2D388B-C66A-F14A-AC8C-25DF5EDCEC48}" type="slidenum">
              <a:rPr lang="en-US" smtClean="0"/>
              <a:t>37</a:t>
            </a:fld>
            <a:endParaRPr lang="en-US"/>
          </a:p>
        </p:txBody>
      </p:sp>
    </p:spTree>
    <p:extLst>
      <p:ext uri="{BB962C8B-B14F-4D97-AF65-F5344CB8AC3E}">
        <p14:creationId xmlns:p14="http://schemas.microsoft.com/office/powerpoint/2010/main" val="1734213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2D388B-C66A-F14A-AC8C-25DF5EDCEC48}" type="slidenum">
              <a:rPr lang="en-US" smtClean="0"/>
              <a:t>38</a:t>
            </a:fld>
            <a:endParaRPr lang="en-US"/>
          </a:p>
        </p:txBody>
      </p:sp>
    </p:spTree>
    <p:extLst>
      <p:ext uri="{BB962C8B-B14F-4D97-AF65-F5344CB8AC3E}">
        <p14:creationId xmlns:p14="http://schemas.microsoft.com/office/powerpoint/2010/main" val="567221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2D388B-C66A-F14A-AC8C-25DF5EDCEC48}" type="slidenum">
              <a:rPr lang="en-US" smtClean="0"/>
              <a:t>10</a:t>
            </a:fld>
            <a:endParaRPr lang="en-US"/>
          </a:p>
        </p:txBody>
      </p:sp>
    </p:spTree>
    <p:extLst>
      <p:ext uri="{BB962C8B-B14F-4D97-AF65-F5344CB8AC3E}">
        <p14:creationId xmlns:p14="http://schemas.microsoft.com/office/powerpoint/2010/main" val="4097217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Idealized examples of MHW events where the budget is dominated by (b–d) horizontal advection and (e–g) air–sea heat flux. For</a:t>
            </a:r>
          </a:p>
          <a:p>
            <a:r>
              <a:rPr lang="en-US" sz="1200" kern="1200" dirty="0">
                <a:solidFill>
                  <a:schemeClr val="tx1"/>
                </a:solidFill>
                <a:effectLst/>
                <a:latin typeface="+mn-lt"/>
                <a:ea typeface="+mn-ea"/>
                <a:cs typeface="+mn-cs"/>
              </a:rPr>
              <a:t>the advection event, we have (b) a background state consisting of a poleward ocean current u (arrows) across a temperature gradient T</a:t>
            </a:r>
          </a:p>
          <a:p>
            <a:r>
              <a:rPr lang="en-US" sz="1200" kern="1200" dirty="0">
                <a:solidFill>
                  <a:schemeClr val="tx1"/>
                </a:solidFill>
                <a:effectLst/>
                <a:latin typeface="+mn-lt"/>
                <a:ea typeface="+mn-ea"/>
                <a:cs typeface="+mn-cs"/>
              </a:rPr>
              <a:t>(colors; e.g., a western boundary current), which is (c) perturbed by an anomalous flow to the northeast, resulting in (d) anomalously high</a:t>
            </a:r>
          </a:p>
          <a:p>
            <a:r>
              <a:rPr lang="en-US" sz="1200" kern="1200" dirty="0">
                <a:solidFill>
                  <a:schemeClr val="tx1"/>
                </a:solidFill>
                <a:effectLst/>
                <a:latin typeface="+mn-lt"/>
                <a:ea typeface="+mn-ea"/>
                <a:cs typeface="+mn-cs"/>
              </a:rPr>
              <a:t>SSTs. For the air–sea heat flux event, we have (e) a background state consisting of stratification with a constant mixed-layer depth (h),</a:t>
            </a:r>
          </a:p>
          <a:p>
            <a:r>
              <a:rPr lang="en-US" sz="1200" kern="1200" dirty="0">
                <a:solidFill>
                  <a:schemeClr val="tx1"/>
                </a:solidFill>
                <a:effectLst/>
                <a:latin typeface="+mn-lt"/>
                <a:ea typeface="+mn-ea"/>
                <a:cs typeface="+mn-cs"/>
              </a:rPr>
              <a:t>wind forcing, and air–sea heat flux (Q). This state is ( f ) perturbed by an atmospheric event that acts to weaken the surface winds,</a:t>
            </a:r>
          </a:p>
          <a:p>
            <a:r>
              <a:rPr lang="en-US" sz="1200" kern="1200" dirty="0">
                <a:solidFill>
                  <a:schemeClr val="tx1"/>
                </a:solidFill>
                <a:effectLst/>
                <a:latin typeface="+mn-lt"/>
                <a:ea typeface="+mn-ea"/>
                <a:cs typeface="+mn-cs"/>
              </a:rPr>
              <a:t>increase the air–sea heat flux, and shoal the mixed-layer depth, resulting in (g) anomalously high temperatures in the mixed layer (and</a:t>
            </a:r>
          </a:p>
          <a:p>
            <a:r>
              <a:rPr lang="en-US" sz="1200" kern="1200" dirty="0">
                <a:solidFill>
                  <a:schemeClr val="tx1"/>
                </a:solidFill>
                <a:effectLst/>
                <a:latin typeface="+mn-lt"/>
                <a:ea typeface="+mn-ea"/>
                <a:cs typeface="+mn-cs"/>
              </a:rPr>
              <a:t>anomalously low temperatures immediately below the mixed layer</a:t>
            </a:r>
          </a:p>
          <a:p>
            <a:endParaRPr lang="en-US" dirty="0"/>
          </a:p>
        </p:txBody>
      </p:sp>
      <p:sp>
        <p:nvSpPr>
          <p:cNvPr id="4" name="Slide Number Placeholder 3"/>
          <p:cNvSpPr>
            <a:spLocks noGrp="1"/>
          </p:cNvSpPr>
          <p:nvPr>
            <p:ph type="sldNum" sz="quarter" idx="5"/>
          </p:nvPr>
        </p:nvSpPr>
        <p:spPr/>
        <p:txBody>
          <a:bodyPr/>
          <a:lstStyle/>
          <a:p>
            <a:fld id="{D32D388B-C66A-F14A-AC8C-25DF5EDCEC48}" type="slidenum">
              <a:rPr lang="en-US" smtClean="0"/>
              <a:t>11</a:t>
            </a:fld>
            <a:endParaRPr lang="en-US"/>
          </a:p>
        </p:txBody>
      </p:sp>
    </p:spTree>
    <p:extLst>
      <p:ext uri="{BB962C8B-B14F-4D97-AF65-F5344CB8AC3E}">
        <p14:creationId xmlns:p14="http://schemas.microsoft.com/office/powerpoint/2010/main" val="3548360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Probability distributions given by histograms of CMIP5 monthly SST anomalies averaged over the LMEs around North America for the historical (black line, 1976-2005) and future (red lines, 2070-2099) periods. The SST distributions are presented without trends. The future distribution is shown with the mean change (red solid line) and without the mean change (red dashed lines) to make it easier to compare the shapes of the future and historical distributions. Changes in de-trended variance are significant (at 95% confidence) for the Newfoundland-Labrador Shelf.</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32D388B-C66A-F14A-AC8C-25DF5EDCEC48}" type="slidenum">
              <a:rPr lang="en-US" smtClean="0"/>
              <a:t>15</a:t>
            </a:fld>
            <a:endParaRPr lang="en-US"/>
          </a:p>
        </p:txBody>
      </p:sp>
    </p:spTree>
    <p:extLst>
      <p:ext uri="{BB962C8B-B14F-4D97-AF65-F5344CB8AC3E}">
        <p14:creationId xmlns:p14="http://schemas.microsoft.com/office/powerpoint/2010/main" val="1330727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Probability distributions given by histograms of CMIP5 monthly SST anomalies averaged over the LMEs around North America for the historical (black line, 1976-2005) and future (red lines, 2070-2099) periods. The SST distributions are presented without trends. The future distribution is shown with the mean change (red solid line) and without the mean change (red dashed lines) to make it easier to compare the shapes of the future and historical distributions. Changes in de-trended variance are significant (at 95% confidence) for the Newfoundland-Labrador Shelf.</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32D388B-C66A-F14A-AC8C-25DF5EDCEC48}" type="slidenum">
              <a:rPr lang="en-US" smtClean="0"/>
              <a:t>16</a:t>
            </a:fld>
            <a:endParaRPr lang="en-US"/>
          </a:p>
        </p:txBody>
      </p:sp>
    </p:spTree>
    <p:extLst>
      <p:ext uri="{BB962C8B-B14F-4D97-AF65-F5344CB8AC3E}">
        <p14:creationId xmlns:p14="http://schemas.microsoft.com/office/powerpoint/2010/main" val="946474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2D388B-C66A-F14A-AC8C-25DF5EDCEC48}" type="slidenum">
              <a:rPr lang="en-US" smtClean="0"/>
              <a:t>21</a:t>
            </a:fld>
            <a:endParaRPr lang="en-US"/>
          </a:p>
        </p:txBody>
      </p:sp>
    </p:spTree>
    <p:extLst>
      <p:ext uri="{BB962C8B-B14F-4D97-AF65-F5344CB8AC3E}">
        <p14:creationId xmlns:p14="http://schemas.microsoft.com/office/powerpoint/2010/main" val="163697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2646B-6A2F-A54F-A98C-FC35BDC14B88}" type="slidenum">
              <a:rPr lang="en-US" smtClean="0"/>
              <a:t>24</a:t>
            </a:fld>
            <a:endParaRPr lang="en-US"/>
          </a:p>
        </p:txBody>
      </p:sp>
      <p:sp>
        <p:nvSpPr>
          <p:cNvPr id="5" name="Header Placeholder 4">
            <a:extLst>
              <a:ext uri="{FF2B5EF4-FFF2-40B4-BE49-F238E27FC236}">
                <a16:creationId xmlns:a16="http://schemas.microsoft.com/office/drawing/2014/main" id="{0967A84D-F8B9-1B41-A3D9-ACA28057C183}"/>
              </a:ext>
            </a:extLst>
          </p:cNvPr>
          <p:cNvSpPr>
            <a:spLocks noGrp="1"/>
          </p:cNvSpPr>
          <p:nvPr>
            <p:ph type="hdr" sz="quarter"/>
          </p:nvPr>
        </p:nvSpPr>
        <p:spPr/>
        <p:txBody>
          <a:bodyPr/>
          <a:lstStyle/>
          <a:p>
            <a:r>
              <a:rPr lang="en-US"/>
              <a:t>Physical Sciences Laboratory</a:t>
            </a:r>
          </a:p>
        </p:txBody>
      </p:sp>
    </p:spTree>
    <p:extLst>
      <p:ext uri="{BB962C8B-B14F-4D97-AF65-F5344CB8AC3E}">
        <p14:creationId xmlns:p14="http://schemas.microsoft.com/office/powerpoint/2010/main" val="3121516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2D388B-C66A-F14A-AC8C-25DF5EDCEC48}" type="slidenum">
              <a:rPr lang="en-US" smtClean="0"/>
              <a:t>25</a:t>
            </a:fld>
            <a:endParaRPr lang="en-US"/>
          </a:p>
        </p:txBody>
      </p:sp>
    </p:spTree>
    <p:extLst>
      <p:ext uri="{BB962C8B-B14F-4D97-AF65-F5344CB8AC3E}">
        <p14:creationId xmlns:p14="http://schemas.microsoft.com/office/powerpoint/2010/main" val="3479685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 illustration of how changes in the probabilities of extreme values associated with a mean climate shift depend strongly on the shape of the PDF. Results are shown for (a) a Gaussian PDF and (b) a non-Gaussian SGS PDF (see text) with skewness </a:t>
            </a:r>
            <a:r>
              <a:rPr lang="en-US" sz="1200" b="0" i="1" kern="1200" dirty="0">
                <a:solidFill>
                  <a:schemeClr val="tx1"/>
                </a:solidFill>
                <a:effectLst/>
                <a:latin typeface="+mn-lt"/>
                <a:ea typeface="+mn-ea"/>
                <a:cs typeface="+mn-cs"/>
              </a:rPr>
              <a:t>S</a:t>
            </a:r>
            <a:r>
              <a:rPr lang="en-US" sz="1200" b="0" i="0" kern="1200" dirty="0">
                <a:solidFill>
                  <a:schemeClr val="tx1"/>
                </a:solidFill>
                <a:effectLst/>
                <a:latin typeface="+mn-lt"/>
                <a:ea typeface="+mn-ea"/>
                <a:cs typeface="+mn-cs"/>
              </a:rPr>
              <a:t> = 1 and excess kurtosis </a:t>
            </a:r>
            <a:r>
              <a:rPr lang="en-US" sz="1200" b="0" i="1" kern="1200" dirty="0">
                <a:solidFill>
                  <a:schemeClr val="tx1"/>
                </a:solidFill>
                <a:effectLst/>
                <a:latin typeface="+mn-lt"/>
                <a:ea typeface="+mn-ea"/>
                <a:cs typeface="+mn-cs"/>
              </a:rPr>
              <a:t>K</a:t>
            </a:r>
            <a:r>
              <a:rPr lang="en-US" sz="1200" b="0" i="0" kern="1200" dirty="0">
                <a:solidFill>
                  <a:schemeClr val="tx1"/>
                </a:solidFill>
                <a:effectLst/>
                <a:latin typeface="+mn-lt"/>
                <a:ea typeface="+mn-ea"/>
                <a:cs typeface="+mn-cs"/>
              </a:rPr>
              <a:t> = 5. In both panels the PDFs for the current climate (black curves) have zero mean and unit standard deviation, and are shifted by one standard deviation to the right (red curves) to illustrate a future climate scenario. This identical mean shift in the two cases implies very different changes in the probability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x</a:t>
            </a:r>
            <a:r>
              <a:rPr lang="en-US" sz="1200" b="0" i="0" kern="1200" dirty="0">
                <a:solidFill>
                  <a:schemeClr val="tx1"/>
                </a:solidFill>
                <a:effectLst/>
                <a:latin typeface="+mn-lt"/>
                <a:ea typeface="+mn-ea"/>
                <a:cs typeface="+mn-cs"/>
              </a:rPr>
              <a:t> &gt; 2) of exceeding 2 standard deviations, from 2.3% to 15.8% in (a) and from 3.4% to 13.3% in (b). The changes in the probability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x</a:t>
            </a:r>
            <a:r>
              <a:rPr lang="en-US" sz="1200" b="0" i="0" kern="1200" dirty="0">
                <a:solidFill>
                  <a:schemeClr val="tx1"/>
                </a:solidFill>
                <a:effectLst/>
                <a:latin typeface="+mn-lt"/>
                <a:ea typeface="+mn-ea"/>
                <a:cs typeface="+mn-cs"/>
              </a:rPr>
              <a:t> &gt; 4) of exceeding 4 standard deviations are even more striking, increasing by a large factor of 43 from 0.003% to 0.135% in (a) and by a relatively modest factor of 3 from 0.34% to 1.01% in (b).</a:t>
            </a:r>
            <a:endParaRPr lang="en-US" dirty="0"/>
          </a:p>
        </p:txBody>
      </p:sp>
      <p:sp>
        <p:nvSpPr>
          <p:cNvPr id="4" name="Slide Number Placeholder 3"/>
          <p:cNvSpPr>
            <a:spLocks noGrp="1"/>
          </p:cNvSpPr>
          <p:nvPr>
            <p:ph type="sldNum" sz="quarter" idx="10"/>
          </p:nvPr>
        </p:nvSpPr>
        <p:spPr/>
        <p:txBody>
          <a:bodyPr/>
          <a:lstStyle/>
          <a:p>
            <a:fld id="{D32D388B-C66A-F14A-AC8C-25DF5EDCEC48}" type="slidenum">
              <a:rPr lang="en-US" smtClean="0"/>
              <a:t>29</a:t>
            </a:fld>
            <a:endParaRPr lang="en-US"/>
          </a:p>
        </p:txBody>
      </p:sp>
    </p:spTree>
    <p:extLst>
      <p:ext uri="{BB962C8B-B14F-4D97-AF65-F5344CB8AC3E}">
        <p14:creationId xmlns:p14="http://schemas.microsoft.com/office/powerpoint/2010/main" val="545200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4A8F02-8F6F-F24A-AC2E-E0FAF639E5E4}" type="datetimeFigureOut">
              <a:rPr lang="en-US" smtClean="0"/>
              <a:t>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4704C6-4B87-9D44-9428-75458F11EC61}" type="slidenum">
              <a:rPr lang="en-US" smtClean="0"/>
              <a:t>‹#›</a:t>
            </a:fld>
            <a:endParaRPr lang="en-US"/>
          </a:p>
        </p:txBody>
      </p:sp>
    </p:spTree>
    <p:extLst>
      <p:ext uri="{BB962C8B-B14F-4D97-AF65-F5344CB8AC3E}">
        <p14:creationId xmlns:p14="http://schemas.microsoft.com/office/powerpoint/2010/main" val="660756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4A8F02-8F6F-F24A-AC2E-E0FAF639E5E4}" type="datetimeFigureOut">
              <a:rPr lang="en-US" smtClean="0"/>
              <a:t>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4704C6-4B87-9D44-9428-75458F11EC61}" type="slidenum">
              <a:rPr lang="en-US" smtClean="0"/>
              <a:t>‹#›</a:t>
            </a:fld>
            <a:endParaRPr lang="en-US"/>
          </a:p>
        </p:txBody>
      </p:sp>
    </p:spTree>
    <p:extLst>
      <p:ext uri="{BB962C8B-B14F-4D97-AF65-F5344CB8AC3E}">
        <p14:creationId xmlns:p14="http://schemas.microsoft.com/office/powerpoint/2010/main" val="741186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4A8F02-8F6F-F24A-AC2E-E0FAF639E5E4}" type="datetimeFigureOut">
              <a:rPr lang="en-US" smtClean="0"/>
              <a:t>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4704C6-4B87-9D44-9428-75458F11EC61}" type="slidenum">
              <a:rPr lang="en-US" smtClean="0"/>
              <a:t>‹#›</a:t>
            </a:fld>
            <a:endParaRPr lang="en-US"/>
          </a:p>
        </p:txBody>
      </p:sp>
    </p:spTree>
    <p:extLst>
      <p:ext uri="{BB962C8B-B14F-4D97-AF65-F5344CB8AC3E}">
        <p14:creationId xmlns:p14="http://schemas.microsoft.com/office/powerpoint/2010/main" val="2833944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405718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4A8F02-8F6F-F24A-AC2E-E0FAF639E5E4}" type="datetimeFigureOut">
              <a:rPr lang="en-US" smtClean="0"/>
              <a:t>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4704C6-4B87-9D44-9428-75458F11EC61}" type="slidenum">
              <a:rPr lang="en-US" smtClean="0"/>
              <a:t>‹#›</a:t>
            </a:fld>
            <a:endParaRPr lang="en-US"/>
          </a:p>
        </p:txBody>
      </p:sp>
    </p:spTree>
    <p:extLst>
      <p:ext uri="{BB962C8B-B14F-4D97-AF65-F5344CB8AC3E}">
        <p14:creationId xmlns:p14="http://schemas.microsoft.com/office/powerpoint/2010/main" val="2453218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4A8F02-8F6F-F24A-AC2E-E0FAF639E5E4}" type="datetimeFigureOut">
              <a:rPr lang="en-US" smtClean="0"/>
              <a:t>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4704C6-4B87-9D44-9428-75458F11EC61}" type="slidenum">
              <a:rPr lang="en-US" smtClean="0"/>
              <a:t>‹#›</a:t>
            </a:fld>
            <a:endParaRPr lang="en-US"/>
          </a:p>
        </p:txBody>
      </p:sp>
    </p:spTree>
    <p:extLst>
      <p:ext uri="{BB962C8B-B14F-4D97-AF65-F5344CB8AC3E}">
        <p14:creationId xmlns:p14="http://schemas.microsoft.com/office/powerpoint/2010/main" val="3452596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4A8F02-8F6F-F24A-AC2E-E0FAF639E5E4}" type="datetimeFigureOut">
              <a:rPr lang="en-US" smtClean="0"/>
              <a:t>2/10/21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4704C6-4B87-9D44-9428-75458F11EC61}" type="slidenum">
              <a:rPr lang="en-US" smtClean="0"/>
              <a:t>‹#›</a:t>
            </a:fld>
            <a:endParaRPr lang="en-US"/>
          </a:p>
        </p:txBody>
      </p:sp>
    </p:spTree>
    <p:extLst>
      <p:ext uri="{BB962C8B-B14F-4D97-AF65-F5344CB8AC3E}">
        <p14:creationId xmlns:p14="http://schemas.microsoft.com/office/powerpoint/2010/main" val="1404427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4A8F02-8F6F-F24A-AC2E-E0FAF639E5E4}" type="datetimeFigureOut">
              <a:rPr lang="en-US" smtClean="0"/>
              <a:t>2/10/21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4704C6-4B87-9D44-9428-75458F11EC61}" type="slidenum">
              <a:rPr lang="en-US" smtClean="0"/>
              <a:t>‹#›</a:t>
            </a:fld>
            <a:endParaRPr lang="en-US"/>
          </a:p>
        </p:txBody>
      </p:sp>
    </p:spTree>
    <p:extLst>
      <p:ext uri="{BB962C8B-B14F-4D97-AF65-F5344CB8AC3E}">
        <p14:creationId xmlns:p14="http://schemas.microsoft.com/office/powerpoint/2010/main" val="2991389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4A8F02-8F6F-F24A-AC2E-E0FAF639E5E4}" type="datetimeFigureOut">
              <a:rPr lang="en-US" smtClean="0"/>
              <a:t>2/10/21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4704C6-4B87-9D44-9428-75458F11EC61}" type="slidenum">
              <a:rPr lang="en-US" smtClean="0"/>
              <a:t>‹#›</a:t>
            </a:fld>
            <a:endParaRPr lang="en-US"/>
          </a:p>
        </p:txBody>
      </p:sp>
    </p:spTree>
    <p:extLst>
      <p:ext uri="{BB962C8B-B14F-4D97-AF65-F5344CB8AC3E}">
        <p14:creationId xmlns:p14="http://schemas.microsoft.com/office/powerpoint/2010/main" val="36878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A8F02-8F6F-F24A-AC2E-E0FAF639E5E4}" type="datetimeFigureOut">
              <a:rPr lang="en-US" smtClean="0"/>
              <a:t>2/10/21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4704C6-4B87-9D44-9428-75458F11EC61}" type="slidenum">
              <a:rPr lang="en-US" smtClean="0"/>
              <a:t>‹#›</a:t>
            </a:fld>
            <a:endParaRPr lang="en-US"/>
          </a:p>
        </p:txBody>
      </p:sp>
    </p:spTree>
    <p:extLst>
      <p:ext uri="{BB962C8B-B14F-4D97-AF65-F5344CB8AC3E}">
        <p14:creationId xmlns:p14="http://schemas.microsoft.com/office/powerpoint/2010/main" val="176999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4A8F02-8F6F-F24A-AC2E-E0FAF639E5E4}" type="datetimeFigureOut">
              <a:rPr lang="en-US" smtClean="0"/>
              <a:t>2/10/21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4704C6-4B87-9D44-9428-75458F11EC61}" type="slidenum">
              <a:rPr lang="en-US" smtClean="0"/>
              <a:t>‹#›</a:t>
            </a:fld>
            <a:endParaRPr lang="en-US"/>
          </a:p>
        </p:txBody>
      </p:sp>
    </p:spTree>
    <p:extLst>
      <p:ext uri="{BB962C8B-B14F-4D97-AF65-F5344CB8AC3E}">
        <p14:creationId xmlns:p14="http://schemas.microsoft.com/office/powerpoint/2010/main" val="47493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4A8F02-8F6F-F24A-AC2E-E0FAF639E5E4}" type="datetimeFigureOut">
              <a:rPr lang="en-US" smtClean="0"/>
              <a:t>2/10/21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4704C6-4B87-9D44-9428-75458F11EC61}" type="slidenum">
              <a:rPr lang="en-US" smtClean="0"/>
              <a:t>‹#›</a:t>
            </a:fld>
            <a:endParaRPr lang="en-US"/>
          </a:p>
        </p:txBody>
      </p:sp>
    </p:spTree>
    <p:extLst>
      <p:ext uri="{BB962C8B-B14F-4D97-AF65-F5344CB8AC3E}">
        <p14:creationId xmlns:p14="http://schemas.microsoft.com/office/powerpoint/2010/main" val="1165162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4A8F02-8F6F-F24A-AC2E-E0FAF639E5E4}" type="datetimeFigureOut">
              <a:rPr lang="en-US" smtClean="0"/>
              <a:t>2/10/21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4704C6-4B87-9D44-9428-75458F11EC61}" type="slidenum">
              <a:rPr lang="en-US" smtClean="0"/>
              <a:t>‹#›</a:t>
            </a:fld>
            <a:endParaRPr lang="en-US"/>
          </a:p>
        </p:txBody>
      </p:sp>
    </p:spTree>
    <p:extLst>
      <p:ext uri="{BB962C8B-B14F-4D97-AF65-F5344CB8AC3E}">
        <p14:creationId xmlns:p14="http://schemas.microsoft.com/office/powerpoint/2010/main" val="751865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www.nature.com/articles/s41586-020-2534-z"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dx.doi.org/10.1175/BAMS-ExplainingExtremeEvents2014.1"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cid:DB8B4670-9CC2-407B-BADC-0997BF66767E@neptune.org" TargetMode="External"/><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cid:1346E75B-F391-4519-8DB8-70A063765D60@neptune.org" TargetMode="Externa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11517"/>
            <a:ext cx="7772400" cy="1470025"/>
          </a:xfrm>
        </p:spPr>
        <p:txBody>
          <a:bodyPr/>
          <a:lstStyle/>
          <a:p>
            <a:r>
              <a:rPr lang="en-US" dirty="0">
                <a:solidFill>
                  <a:srgbClr val="0000FF"/>
                </a:solidFill>
              </a:rPr>
              <a:t>Climate Change and Extremes</a:t>
            </a:r>
          </a:p>
        </p:txBody>
      </p:sp>
      <p:sp>
        <p:nvSpPr>
          <p:cNvPr id="3" name="Subtitle 2"/>
          <p:cNvSpPr>
            <a:spLocks noGrp="1"/>
          </p:cNvSpPr>
          <p:nvPr>
            <p:ph type="subTitle" idx="1"/>
          </p:nvPr>
        </p:nvSpPr>
        <p:spPr>
          <a:xfrm>
            <a:off x="942714" y="3886200"/>
            <a:ext cx="7515486" cy="1752600"/>
          </a:xfrm>
        </p:spPr>
        <p:txBody>
          <a:bodyPr/>
          <a:lstStyle/>
          <a:p>
            <a:r>
              <a:rPr lang="en-US" dirty="0"/>
              <a:t>Michael Alexander</a:t>
            </a:r>
          </a:p>
          <a:p>
            <a:r>
              <a:rPr lang="en-US" dirty="0"/>
              <a:t>NOAA/Earth System Research Laboratory</a:t>
            </a:r>
          </a:p>
          <a:p>
            <a:r>
              <a:rPr lang="en-US" dirty="0"/>
              <a:t>Physical Science Division</a:t>
            </a:r>
          </a:p>
        </p:txBody>
      </p:sp>
    </p:spTree>
    <p:extLst>
      <p:ext uri="{BB962C8B-B14F-4D97-AF65-F5344CB8AC3E}">
        <p14:creationId xmlns:p14="http://schemas.microsoft.com/office/powerpoint/2010/main" val="2258249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2B1B6-1E79-2647-91EB-9081EA1B60E9}"/>
              </a:ext>
            </a:extLst>
          </p:cNvPr>
          <p:cNvSpPr>
            <a:spLocks noGrp="1"/>
          </p:cNvSpPr>
          <p:nvPr>
            <p:ph type="title"/>
          </p:nvPr>
        </p:nvSpPr>
        <p:spPr/>
        <p:txBody>
          <a:bodyPr>
            <a:noAutofit/>
          </a:bodyPr>
          <a:lstStyle/>
          <a:p>
            <a:r>
              <a:rPr lang="en-US" sz="3600" dirty="0"/>
              <a:t>Processes that affect </a:t>
            </a:r>
            <a:r>
              <a:rPr lang="en-US" sz="3600" dirty="0" err="1"/>
              <a:t>T</a:t>
            </a:r>
            <a:r>
              <a:rPr lang="en-US" sz="3600" baseline="-25000" dirty="0" err="1"/>
              <a:t>mix</a:t>
            </a:r>
            <a:r>
              <a:rPr lang="en-US" sz="3600" dirty="0"/>
              <a:t> and thus MHWs</a:t>
            </a:r>
          </a:p>
        </p:txBody>
      </p:sp>
      <p:pic>
        <p:nvPicPr>
          <p:cNvPr id="4" name="Picture 3">
            <a:extLst>
              <a:ext uri="{FF2B5EF4-FFF2-40B4-BE49-F238E27FC236}">
                <a16:creationId xmlns:a16="http://schemas.microsoft.com/office/drawing/2014/main" id="{3C2438B5-7FA7-2D40-9932-A7DC11E7E263}"/>
              </a:ext>
            </a:extLst>
          </p:cNvPr>
          <p:cNvPicPr>
            <a:picLocks noChangeAspect="1"/>
          </p:cNvPicPr>
          <p:nvPr/>
        </p:nvPicPr>
        <p:blipFill>
          <a:blip r:embed="rId3"/>
          <a:stretch>
            <a:fillRect/>
          </a:stretch>
        </p:blipFill>
        <p:spPr>
          <a:xfrm>
            <a:off x="509159" y="1883310"/>
            <a:ext cx="8303675" cy="3911847"/>
          </a:xfrm>
          <a:prstGeom prst="rect">
            <a:avLst/>
          </a:prstGeom>
        </p:spPr>
      </p:pic>
      <p:sp>
        <p:nvSpPr>
          <p:cNvPr id="5" name="TextBox 4">
            <a:extLst>
              <a:ext uri="{FF2B5EF4-FFF2-40B4-BE49-F238E27FC236}">
                <a16:creationId xmlns:a16="http://schemas.microsoft.com/office/drawing/2014/main" id="{6CFC8770-EDC1-ED42-9F9B-4383C426F3CD}"/>
              </a:ext>
            </a:extLst>
          </p:cNvPr>
          <p:cNvSpPr txBox="1"/>
          <p:nvPr/>
        </p:nvSpPr>
        <p:spPr>
          <a:xfrm>
            <a:off x="914399" y="6175169"/>
            <a:ext cx="7416710" cy="400110"/>
          </a:xfrm>
          <a:prstGeom prst="rect">
            <a:avLst/>
          </a:prstGeom>
          <a:noFill/>
        </p:spPr>
        <p:txBody>
          <a:bodyPr wrap="none" rtlCol="0">
            <a:spAutoFit/>
          </a:bodyPr>
          <a:lstStyle/>
          <a:p>
            <a:r>
              <a:rPr lang="en-US" sz="2000" dirty="0"/>
              <a:t>Temperature is (nearly) uniform in the surface mixed layer, </a:t>
            </a:r>
            <a:r>
              <a:rPr lang="en-US" sz="2000" dirty="0" err="1"/>
              <a:t>T</a:t>
            </a:r>
            <a:r>
              <a:rPr lang="en-US" sz="2000" baseline="-25000" dirty="0" err="1"/>
              <a:t>mix</a:t>
            </a:r>
            <a:r>
              <a:rPr lang="en-US" sz="2000" dirty="0"/>
              <a:t> ≈ SST</a:t>
            </a:r>
          </a:p>
        </p:txBody>
      </p:sp>
      <p:sp>
        <p:nvSpPr>
          <p:cNvPr id="6" name="TextBox 5">
            <a:extLst>
              <a:ext uri="{FF2B5EF4-FFF2-40B4-BE49-F238E27FC236}">
                <a16:creationId xmlns:a16="http://schemas.microsoft.com/office/drawing/2014/main" id="{125F975A-4937-AC48-ADB9-168B3EF18259}"/>
              </a:ext>
            </a:extLst>
          </p:cNvPr>
          <p:cNvSpPr txBox="1"/>
          <p:nvPr/>
        </p:nvSpPr>
        <p:spPr>
          <a:xfrm>
            <a:off x="4880759" y="1947554"/>
            <a:ext cx="649665" cy="369332"/>
          </a:xfrm>
          <a:prstGeom prst="rect">
            <a:avLst/>
          </a:prstGeom>
          <a:noFill/>
        </p:spPr>
        <p:txBody>
          <a:bodyPr wrap="none" rtlCol="0">
            <a:spAutoFit/>
          </a:bodyPr>
          <a:lstStyle/>
          <a:p>
            <a:r>
              <a:rPr lang="en-US" dirty="0"/>
              <a:t>(</a:t>
            </a:r>
            <a:r>
              <a:rPr lang="en-US" dirty="0" err="1"/>
              <a:t>T</a:t>
            </a:r>
            <a:r>
              <a:rPr lang="en-US" baseline="-25000" dirty="0" err="1"/>
              <a:t>mix</a:t>
            </a:r>
            <a:r>
              <a:rPr lang="en-US" dirty="0"/>
              <a:t>)</a:t>
            </a:r>
          </a:p>
        </p:txBody>
      </p:sp>
    </p:spTree>
    <p:extLst>
      <p:ext uri="{BB962C8B-B14F-4D97-AF65-F5344CB8AC3E}">
        <p14:creationId xmlns:p14="http://schemas.microsoft.com/office/powerpoint/2010/main" val="1170581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9C312D-5476-0C46-B1A5-D78EC4E18BB6}"/>
              </a:ext>
            </a:extLst>
          </p:cNvPr>
          <p:cNvPicPr>
            <a:picLocks noChangeAspect="1"/>
          </p:cNvPicPr>
          <p:nvPr/>
        </p:nvPicPr>
        <p:blipFill rotWithShape="1">
          <a:blip r:embed="rId3"/>
          <a:srcRect t="3180"/>
          <a:stretch/>
        </p:blipFill>
        <p:spPr>
          <a:xfrm>
            <a:off x="2324039" y="405265"/>
            <a:ext cx="6487453" cy="6173664"/>
          </a:xfrm>
          <a:prstGeom prst="rect">
            <a:avLst/>
          </a:prstGeom>
        </p:spPr>
      </p:pic>
      <p:sp>
        <p:nvSpPr>
          <p:cNvPr id="5" name="Title 1">
            <a:extLst>
              <a:ext uri="{FF2B5EF4-FFF2-40B4-BE49-F238E27FC236}">
                <a16:creationId xmlns:a16="http://schemas.microsoft.com/office/drawing/2014/main" id="{EA771405-FED6-0547-B17A-C0BB8BFC9911}"/>
              </a:ext>
            </a:extLst>
          </p:cNvPr>
          <p:cNvSpPr>
            <a:spLocks noGrp="1"/>
          </p:cNvSpPr>
          <p:nvPr>
            <p:ph type="title"/>
          </p:nvPr>
        </p:nvSpPr>
        <p:spPr>
          <a:xfrm>
            <a:off x="184067" y="274637"/>
            <a:ext cx="2392878" cy="1316656"/>
          </a:xfrm>
        </p:spPr>
        <p:txBody>
          <a:bodyPr>
            <a:noAutofit/>
          </a:bodyPr>
          <a:lstStyle/>
          <a:p>
            <a:r>
              <a:rPr lang="en-US" sz="3200" dirty="0"/>
              <a:t>Processes that can cause MHWs</a:t>
            </a:r>
          </a:p>
        </p:txBody>
      </p:sp>
      <p:sp>
        <p:nvSpPr>
          <p:cNvPr id="7" name="TextBox 6">
            <a:extLst>
              <a:ext uri="{FF2B5EF4-FFF2-40B4-BE49-F238E27FC236}">
                <a16:creationId xmlns:a16="http://schemas.microsoft.com/office/drawing/2014/main" id="{355302D6-4A13-6347-92B4-16D1C792CFEA}"/>
              </a:ext>
            </a:extLst>
          </p:cNvPr>
          <p:cNvSpPr txBox="1"/>
          <p:nvPr/>
        </p:nvSpPr>
        <p:spPr>
          <a:xfrm>
            <a:off x="6246420" y="155285"/>
            <a:ext cx="1761188" cy="369332"/>
          </a:xfrm>
          <a:prstGeom prst="rect">
            <a:avLst/>
          </a:prstGeom>
          <a:solidFill>
            <a:schemeClr val="bg1"/>
          </a:solidFill>
        </p:spPr>
        <p:txBody>
          <a:bodyPr wrap="none" rtlCol="0">
            <a:spAutoFit/>
          </a:bodyPr>
          <a:lstStyle/>
          <a:p>
            <a:r>
              <a:rPr lang="en-US" dirty="0"/>
              <a:t>Air-sea Heat Flux</a:t>
            </a:r>
          </a:p>
        </p:txBody>
      </p:sp>
      <p:sp>
        <p:nvSpPr>
          <p:cNvPr id="6" name="TextBox 5">
            <a:extLst>
              <a:ext uri="{FF2B5EF4-FFF2-40B4-BE49-F238E27FC236}">
                <a16:creationId xmlns:a16="http://schemas.microsoft.com/office/drawing/2014/main" id="{976AE7C0-2D29-A144-B528-015BE6CC0E47}"/>
              </a:ext>
            </a:extLst>
          </p:cNvPr>
          <p:cNvSpPr txBox="1"/>
          <p:nvPr/>
        </p:nvSpPr>
        <p:spPr>
          <a:xfrm>
            <a:off x="3123211" y="155285"/>
            <a:ext cx="1779013" cy="369332"/>
          </a:xfrm>
          <a:prstGeom prst="rect">
            <a:avLst/>
          </a:prstGeom>
          <a:solidFill>
            <a:schemeClr val="bg1"/>
          </a:solidFill>
        </p:spPr>
        <p:txBody>
          <a:bodyPr wrap="none" rtlCol="0">
            <a:spAutoFit/>
          </a:bodyPr>
          <a:lstStyle/>
          <a:p>
            <a:r>
              <a:rPr lang="en-US" dirty="0"/>
              <a:t>Ocean Advection</a:t>
            </a:r>
          </a:p>
        </p:txBody>
      </p:sp>
    </p:spTree>
    <p:extLst>
      <p:ext uri="{BB962C8B-B14F-4D97-AF65-F5344CB8AC3E}">
        <p14:creationId xmlns:p14="http://schemas.microsoft.com/office/powerpoint/2010/main" val="1451742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47"/>
            <a:ext cx="8229600" cy="1143000"/>
          </a:xfrm>
        </p:spPr>
        <p:txBody>
          <a:bodyPr>
            <a:noAutofit/>
          </a:bodyPr>
          <a:lstStyle/>
          <a:p>
            <a:r>
              <a:rPr lang="en-US" sz="3200" dirty="0">
                <a:solidFill>
                  <a:srgbClr val="0000FF"/>
                </a:solidFill>
              </a:rPr>
              <a:t>How can we use models to help us to understand &amp; quantify changes in extremes</a:t>
            </a:r>
          </a:p>
        </p:txBody>
      </p:sp>
      <p:sp>
        <p:nvSpPr>
          <p:cNvPr id="3" name="Content Placeholder 2"/>
          <p:cNvSpPr>
            <a:spLocks noGrp="1"/>
          </p:cNvSpPr>
          <p:nvPr>
            <p:ph idx="1"/>
          </p:nvPr>
        </p:nvSpPr>
        <p:spPr>
          <a:xfrm>
            <a:off x="457200" y="1481667"/>
            <a:ext cx="8229600" cy="5063066"/>
          </a:xfrm>
        </p:spPr>
        <p:txBody>
          <a:bodyPr>
            <a:normAutofit fontScale="85000" lnSpcReduction="10000"/>
          </a:bodyPr>
          <a:lstStyle/>
          <a:p>
            <a:pPr>
              <a:spcBef>
                <a:spcPts val="800"/>
              </a:spcBef>
              <a:buClr>
                <a:srgbClr val="0000FF"/>
              </a:buClr>
              <a:buSzPct val="120000"/>
            </a:pPr>
            <a:r>
              <a:rPr lang="en-US" sz="2400" dirty="0"/>
              <a:t>Conduct very long model simulations (e.g., 2000 years) with fixed greenhouse gasses  (“control runs”) to get reliable statistical estimates of natural climate variability including extremes. </a:t>
            </a:r>
          </a:p>
          <a:p>
            <a:pPr>
              <a:spcBef>
                <a:spcPts val="800"/>
              </a:spcBef>
              <a:buClr>
                <a:srgbClr val="0000FF"/>
              </a:buClr>
              <a:buSzPct val="120000"/>
            </a:pPr>
            <a:r>
              <a:rPr lang="en-US" sz="2400" dirty="0"/>
              <a:t>Compare control runs with increasing greenhouse gasses to runs with fixed greenhouse gasses at higher levels (“equilibrium runs”, e.g. “double CO</a:t>
            </a:r>
            <a:r>
              <a:rPr lang="en-US" sz="2400" baseline="-25000" dirty="0"/>
              <a:t>2</a:t>
            </a:r>
            <a:r>
              <a:rPr lang="en-US" sz="2400" dirty="0"/>
              <a:t>”)</a:t>
            </a:r>
          </a:p>
          <a:p>
            <a:pPr lvl="1">
              <a:spcBef>
                <a:spcPts val="800"/>
              </a:spcBef>
              <a:buClr>
                <a:srgbClr val="0000FF"/>
              </a:buClr>
              <a:buSzPct val="120000"/>
            </a:pPr>
            <a:r>
              <a:rPr lang="en-US" sz="2100" dirty="0"/>
              <a:t>Save daily temperatures (and/or max/min) and precipitation</a:t>
            </a:r>
          </a:p>
          <a:p>
            <a:pPr>
              <a:spcBef>
                <a:spcPts val="800"/>
              </a:spcBef>
              <a:buClr>
                <a:srgbClr val="0000FF"/>
              </a:buClr>
              <a:buSzPct val="120000"/>
            </a:pPr>
            <a:r>
              <a:rPr lang="en-US" sz="2400" dirty="0"/>
              <a:t>Conduct a large ensemble of runs with increasing greenhouse gasses but different initial conditions. See how extremes evolve over time</a:t>
            </a:r>
          </a:p>
          <a:p>
            <a:pPr lvl="1">
              <a:spcBef>
                <a:spcPts val="800"/>
              </a:spcBef>
              <a:buClr>
                <a:srgbClr val="0000FF"/>
              </a:buClr>
              <a:buSzPct val="120000"/>
            </a:pPr>
            <a:r>
              <a:rPr lang="en-US" sz="2100" dirty="0"/>
              <a:t>e.g. NCAR Large ensemble 40 runs, 1920-2100 (RCP8.5 after 2005)</a:t>
            </a:r>
          </a:p>
          <a:p>
            <a:pPr lvl="2">
              <a:spcBef>
                <a:spcPts val="800"/>
              </a:spcBef>
              <a:buClr>
                <a:srgbClr val="0000FF"/>
              </a:buClr>
              <a:buSzPct val="120000"/>
            </a:pPr>
            <a:r>
              <a:rPr lang="en-US" sz="2100" dirty="0"/>
              <a:t>Kay et al. 2015, BAMS</a:t>
            </a:r>
          </a:p>
          <a:p>
            <a:pPr>
              <a:spcBef>
                <a:spcPts val="800"/>
              </a:spcBef>
              <a:buClr>
                <a:srgbClr val="0000FF"/>
              </a:buClr>
              <a:buSzPct val="120000"/>
            </a:pPr>
            <a:r>
              <a:rPr lang="en-US" sz="2400" dirty="0"/>
              <a:t>Event based attribution.</a:t>
            </a:r>
          </a:p>
          <a:p>
            <a:pPr lvl="1">
              <a:spcBef>
                <a:spcPts val="800"/>
              </a:spcBef>
              <a:buClr>
                <a:srgbClr val="0000FF"/>
              </a:buClr>
              <a:buSzPct val="120000"/>
            </a:pPr>
            <a:r>
              <a:rPr lang="en-US" sz="2100" dirty="0"/>
              <a:t>Annual BAMS issue since 2011</a:t>
            </a:r>
          </a:p>
          <a:p>
            <a:pPr>
              <a:spcBef>
                <a:spcPts val="800"/>
              </a:spcBef>
              <a:buClr>
                <a:srgbClr val="0000FF"/>
              </a:buClr>
              <a:buSzPct val="120000"/>
            </a:pPr>
            <a:r>
              <a:rPr lang="en-US" sz="2400" dirty="0"/>
              <a:t>Use to understand of what could cause changes in extremes</a:t>
            </a:r>
          </a:p>
          <a:p>
            <a:pPr lvl="1">
              <a:spcBef>
                <a:spcPts val="800"/>
              </a:spcBef>
              <a:buClr>
                <a:srgbClr val="0000FF"/>
              </a:buClr>
              <a:buSzPct val="120000"/>
            </a:pPr>
            <a:r>
              <a:rPr lang="en-US" sz="2100" dirty="0"/>
              <a:t>For example, isolate changes in decreasing sea ice.</a:t>
            </a:r>
          </a:p>
        </p:txBody>
      </p:sp>
    </p:spTree>
    <p:extLst>
      <p:ext uri="{BB962C8B-B14F-4D97-AF65-F5344CB8AC3E}">
        <p14:creationId xmlns:p14="http://schemas.microsoft.com/office/powerpoint/2010/main" val="2737791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AE6C87-5F0A-F945-A51B-C4B48BB3232C}"/>
              </a:ext>
            </a:extLst>
          </p:cNvPr>
          <p:cNvSpPr>
            <a:spLocks noGrp="1"/>
          </p:cNvSpPr>
          <p:nvPr>
            <p:ph type="title"/>
          </p:nvPr>
        </p:nvSpPr>
        <p:spPr>
          <a:xfrm>
            <a:off x="471055" y="237629"/>
            <a:ext cx="3661558" cy="498560"/>
          </a:xfrm>
        </p:spPr>
        <p:txBody>
          <a:bodyPr>
            <a:normAutofit fontScale="90000"/>
          </a:bodyPr>
          <a:lstStyle/>
          <a:p>
            <a:r>
              <a:rPr lang="en-US" sz="2400" dirty="0"/>
              <a:t>Changes in a land heat wave  in a large ensemble (LE)</a:t>
            </a:r>
          </a:p>
        </p:txBody>
      </p:sp>
      <p:pic>
        <p:nvPicPr>
          <p:cNvPr id="6" name="Picture 2" descr="https://lh3.googleusercontent.com/aX-oJ7_pP1x7-jgi-oRC-E6y_Y7DaLr2eJjqoTmijGDwRAGnNkViY3FZyOEeXFp7ZZijsXLl-hm-rekRrb7O8Zn-ziPzzV0fWLSLi6FYFUc7a3L7yIMjxZZF1H91j9EwgiGKYK7h">
            <a:extLst>
              <a:ext uri="{FF2B5EF4-FFF2-40B4-BE49-F238E27FC236}">
                <a16:creationId xmlns:a16="http://schemas.microsoft.com/office/drawing/2014/main" id="{ACF01E78-73FF-4445-87B0-B9A1280225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074"/>
          <a:stretch/>
        </p:blipFill>
        <p:spPr bwMode="auto">
          <a:xfrm>
            <a:off x="4348163" y="1282536"/>
            <a:ext cx="4676775" cy="22250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794C18E-E613-AA4B-9701-DC02C527EACE}"/>
              </a:ext>
            </a:extLst>
          </p:cNvPr>
          <p:cNvSpPr txBox="1"/>
          <p:nvPr/>
        </p:nvSpPr>
        <p:spPr>
          <a:xfrm>
            <a:off x="4657725" y="3788696"/>
            <a:ext cx="4367213" cy="2831544"/>
          </a:xfrm>
          <a:prstGeom prst="rect">
            <a:avLst/>
          </a:prstGeom>
          <a:noFill/>
        </p:spPr>
        <p:txBody>
          <a:bodyPr wrap="square" rtlCol="0">
            <a:spAutoFit/>
          </a:bodyPr>
          <a:lstStyle/>
          <a:p>
            <a:r>
              <a:rPr lang="en-US" sz="1600" dirty="0"/>
              <a:t>Probability of exceeding the historical (1950-1999) 99.9th percentile of daily temperature in July at Dallas, Texas for 5 model LEs. Thick colored lines show the probability in each LE calculated across all ensemble members, and color shading shows the 5-95th percentile when the probability is calculated </a:t>
            </a:r>
            <a:r>
              <a:rPr lang="en-US" dirty="0"/>
              <a:t>for</a:t>
            </a:r>
            <a:r>
              <a:rPr lang="en-US" sz="1600" dirty="0"/>
              <a:t> each ensemble member separately. Open circles and vertical bars show those same values for every other decade from 1970 onwards, with models plotted in a staggered fashion centered on year 5 of a given decade. </a:t>
            </a:r>
          </a:p>
        </p:txBody>
      </p:sp>
      <p:sp>
        <p:nvSpPr>
          <p:cNvPr id="7" name="TextBox 6">
            <a:extLst>
              <a:ext uri="{FF2B5EF4-FFF2-40B4-BE49-F238E27FC236}">
                <a16:creationId xmlns:a16="http://schemas.microsoft.com/office/drawing/2014/main" id="{DE6481D8-B8AA-034B-B4B5-7CBC8A6AC784}"/>
              </a:ext>
            </a:extLst>
          </p:cNvPr>
          <p:cNvSpPr txBox="1"/>
          <p:nvPr/>
        </p:nvSpPr>
        <p:spPr>
          <a:xfrm>
            <a:off x="190501" y="4386547"/>
            <a:ext cx="4276725" cy="2062103"/>
          </a:xfrm>
          <a:prstGeom prst="rect">
            <a:avLst/>
          </a:prstGeom>
          <a:noFill/>
        </p:spPr>
        <p:txBody>
          <a:bodyPr wrap="square" rtlCol="0">
            <a:spAutoFit/>
          </a:bodyPr>
          <a:lstStyle/>
          <a:p>
            <a:r>
              <a:rPr lang="en-US" sz="1600" dirty="0"/>
              <a:t>Vertical bars mark the occurrence of July days which meet or exceed the historical (1950-1999) 99.9th temperature percentile for the grid box containing Dallas, Texas in five members of the CESM1-LE under historical and future (RCP8.5) radiative forcing. The 99.9th percentile is defined as the average of the 99.9th percentile values calculated for each ensemble member.</a:t>
            </a:r>
          </a:p>
        </p:txBody>
      </p:sp>
      <p:pic>
        <p:nvPicPr>
          <p:cNvPr id="1026" name="Picture 2" descr="https://lh3.googleusercontent.com/aX-oJ7_pP1x7-jgi-oRC-E6y_Y7DaLr2eJjqoTmijGDwRAGnNkViY3FZyOEeXFp7ZZijsXLl-hm-rekRrb7O8Zn-ziPzzV0fWLSLi6FYFUc7a3L7yIMjxZZF1H91j9EwgiGKYK7h">
            <a:extLst>
              <a:ext uri="{FF2B5EF4-FFF2-40B4-BE49-F238E27FC236}">
                <a16:creationId xmlns:a16="http://schemas.microsoft.com/office/drawing/2014/main" id="{23E24E73-40FF-7F4E-B4E1-99CAA4C21B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555"/>
          <a:stretch/>
        </p:blipFill>
        <p:spPr bwMode="auto">
          <a:xfrm>
            <a:off x="119063" y="1009196"/>
            <a:ext cx="4133850" cy="3057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lh3.googleusercontent.com/aX-oJ7_pP1x7-jgi-oRC-E6y_Y7DaLr2eJjqoTmijGDwRAGnNkViY3FZyOEeXFp7ZZijsXLl-hm-rekRrb7O8Zn-ziPzzV0fWLSLi6FYFUc7a3L7yIMjxZZF1H91j9EwgiGKYK7h">
            <a:extLst>
              <a:ext uri="{FF2B5EF4-FFF2-40B4-BE49-F238E27FC236}">
                <a16:creationId xmlns:a16="http://schemas.microsoft.com/office/drawing/2014/main" id="{B2DC0781-30F7-2947-AC10-B2D15A4926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057"/>
          <a:stretch/>
        </p:blipFill>
        <p:spPr bwMode="auto">
          <a:xfrm>
            <a:off x="190500" y="4033384"/>
            <a:ext cx="4157663" cy="3057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DDFC38-35D5-8A4A-894C-5CF404D40B65}"/>
              </a:ext>
            </a:extLst>
          </p:cNvPr>
          <p:cNvSpPr txBox="1"/>
          <p:nvPr/>
        </p:nvSpPr>
        <p:spPr>
          <a:xfrm>
            <a:off x="4847937" y="439201"/>
            <a:ext cx="3677225" cy="646331"/>
          </a:xfrm>
          <a:prstGeom prst="rect">
            <a:avLst/>
          </a:prstGeom>
          <a:noFill/>
        </p:spPr>
        <p:txBody>
          <a:bodyPr wrap="none" rtlCol="0">
            <a:spAutoFit/>
          </a:bodyPr>
          <a:lstStyle/>
          <a:p>
            <a:r>
              <a:rPr lang="en-US" dirty="0"/>
              <a:t>Changes in probability if a heat wave </a:t>
            </a:r>
          </a:p>
          <a:p>
            <a:r>
              <a:rPr lang="en-US" dirty="0"/>
              <a:t>multi-model large ensemble (LE)</a:t>
            </a:r>
          </a:p>
        </p:txBody>
      </p:sp>
    </p:spTree>
    <p:extLst>
      <p:ext uri="{BB962C8B-B14F-4D97-AF65-F5344CB8AC3E}">
        <p14:creationId xmlns:p14="http://schemas.microsoft.com/office/powerpoint/2010/main" val="1776067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6836"/>
            <a:ext cx="8229600" cy="605895"/>
          </a:xfrm>
        </p:spPr>
        <p:txBody>
          <a:bodyPr>
            <a:noAutofit/>
          </a:bodyPr>
          <a:lstStyle/>
          <a:p>
            <a:r>
              <a:rPr lang="en-US" sz="3600" dirty="0">
                <a:solidFill>
                  <a:srgbClr val="0070C0"/>
                </a:solidFill>
              </a:rPr>
              <a:t>SST trends estimated from models</a:t>
            </a:r>
          </a:p>
        </p:txBody>
      </p:sp>
      <p:sp>
        <p:nvSpPr>
          <p:cNvPr id="5" name="Content Placeholder 4"/>
          <p:cNvSpPr>
            <a:spLocks noGrp="1"/>
          </p:cNvSpPr>
          <p:nvPr>
            <p:ph idx="1"/>
          </p:nvPr>
        </p:nvSpPr>
        <p:spPr>
          <a:xfrm>
            <a:off x="5249333" y="1319691"/>
            <a:ext cx="3632200" cy="4525963"/>
          </a:xfrm>
        </p:spPr>
        <p:txBody>
          <a:bodyPr>
            <a:normAutofit/>
          </a:bodyPr>
          <a:lstStyle/>
          <a:p>
            <a:r>
              <a:rPr lang="en-US" sz="2400" dirty="0"/>
              <a:t>Examined changes in Sea Surface Temperature (SST) in historical/RCP8.5 simulations (“business as usual”) from 1976-2099 </a:t>
            </a:r>
          </a:p>
          <a:p>
            <a:r>
              <a:rPr lang="en-US" sz="2400" dirty="0"/>
              <a:t>Focus on Large marine ecosystems (LMEs) around North America and Europe</a:t>
            </a:r>
          </a:p>
          <a:p>
            <a:pPr lvl="1"/>
            <a:r>
              <a:rPr lang="en-US" sz="2000" dirty="0"/>
              <a:t>7) NE US includes Gulf of Maine</a:t>
            </a:r>
          </a:p>
          <a:p>
            <a:pPr lvl="1"/>
            <a:r>
              <a:rPr lang="en-US" sz="2000" dirty="0"/>
              <a:t>8) Scotian Shelf</a:t>
            </a:r>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364068" y="1125749"/>
            <a:ext cx="4799118" cy="5218648"/>
          </a:xfrm>
          <a:prstGeom prst="rect">
            <a:avLst/>
          </a:prstGeom>
        </p:spPr>
      </p:pic>
      <p:sp>
        <p:nvSpPr>
          <p:cNvPr id="6" name="TextBox 5"/>
          <p:cNvSpPr txBox="1"/>
          <p:nvPr/>
        </p:nvSpPr>
        <p:spPr>
          <a:xfrm>
            <a:off x="5579532" y="6021231"/>
            <a:ext cx="3302001" cy="646331"/>
          </a:xfrm>
          <a:prstGeom prst="rect">
            <a:avLst/>
          </a:prstGeom>
          <a:noFill/>
        </p:spPr>
        <p:txBody>
          <a:bodyPr wrap="square" rtlCol="0">
            <a:spAutoFit/>
          </a:bodyPr>
          <a:lstStyle/>
          <a:p>
            <a:r>
              <a:rPr lang="en-US" i="1" dirty="0"/>
              <a:t>Alexander et al., 2018</a:t>
            </a:r>
          </a:p>
          <a:p>
            <a:r>
              <a:rPr lang="en-US" i="1" dirty="0"/>
              <a:t>Elementa, </a:t>
            </a:r>
            <a:r>
              <a:rPr lang="en-US" sz="1400" i="1" dirty="0"/>
              <a:t>Science of the Anthropocene </a:t>
            </a:r>
            <a:endParaRPr lang="en-US" i="1" dirty="0"/>
          </a:p>
        </p:txBody>
      </p:sp>
      <p:sp>
        <p:nvSpPr>
          <p:cNvPr id="7" name="TextBox 6"/>
          <p:cNvSpPr txBox="1"/>
          <p:nvPr/>
        </p:nvSpPr>
        <p:spPr>
          <a:xfrm>
            <a:off x="694267" y="6404947"/>
            <a:ext cx="4275401" cy="369332"/>
          </a:xfrm>
          <a:prstGeom prst="rect">
            <a:avLst/>
          </a:prstGeom>
          <a:noFill/>
        </p:spPr>
        <p:txBody>
          <a:bodyPr wrap="none" rtlCol="0">
            <a:spAutoFit/>
          </a:bodyPr>
          <a:lstStyle/>
          <a:p>
            <a:r>
              <a:rPr lang="en-US" dirty="0"/>
              <a:t>Multi-model estimate of SST trends in LMEs</a:t>
            </a:r>
          </a:p>
        </p:txBody>
      </p:sp>
    </p:spTree>
    <p:extLst>
      <p:ext uri="{BB962C8B-B14F-4D97-AF65-F5344CB8AC3E}">
        <p14:creationId xmlns:p14="http://schemas.microsoft.com/office/powerpoint/2010/main" val="1523575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904067" y="135467"/>
            <a:ext cx="6112933" cy="6324600"/>
          </a:xfrm>
          <a:prstGeom prst="rect">
            <a:avLst/>
          </a:prstGeom>
        </p:spPr>
      </p:pic>
      <p:sp>
        <p:nvSpPr>
          <p:cNvPr id="8" name="Title 3"/>
          <p:cNvSpPr>
            <a:spLocks noGrp="1"/>
          </p:cNvSpPr>
          <p:nvPr>
            <p:ph type="title"/>
          </p:nvPr>
        </p:nvSpPr>
        <p:spPr/>
        <p:txBody>
          <a:bodyPr>
            <a:normAutofit/>
          </a:bodyPr>
          <a:lstStyle/>
          <a:p>
            <a:r>
              <a:rPr lang="en-US" sz="2800" dirty="0">
                <a:solidFill>
                  <a:srgbClr val="0070C0"/>
                </a:solidFill>
              </a:rPr>
              <a:t>SST Distribution and it changes</a:t>
            </a:r>
          </a:p>
        </p:txBody>
      </p:sp>
      <p:sp>
        <p:nvSpPr>
          <p:cNvPr id="9" name="Text Placeholder 5"/>
          <p:cNvSpPr>
            <a:spLocks noGrp="1"/>
          </p:cNvSpPr>
          <p:nvPr>
            <p:ph type="body" sz="half" idx="2"/>
          </p:nvPr>
        </p:nvSpPr>
        <p:spPr>
          <a:xfrm>
            <a:off x="177391" y="1551516"/>
            <a:ext cx="2655887" cy="4691063"/>
          </a:xfrm>
        </p:spPr>
        <p:txBody>
          <a:bodyPr>
            <a:normAutofit/>
          </a:bodyPr>
          <a:lstStyle/>
          <a:p>
            <a:r>
              <a:rPr lang="en-US" sz="1800" dirty="0"/>
              <a:t>Histogram: example Scotian shelf LME</a:t>
            </a:r>
          </a:p>
          <a:p>
            <a:endParaRPr lang="en-US" sz="1800" dirty="0"/>
          </a:p>
          <a:p>
            <a:r>
              <a:rPr lang="en-US" sz="1800" dirty="0"/>
              <a:t>Black line: years 1976-2005</a:t>
            </a:r>
          </a:p>
          <a:p>
            <a:endParaRPr lang="en-US" sz="1800" dirty="0"/>
          </a:p>
          <a:p>
            <a:r>
              <a:rPr lang="en-US" sz="1800" dirty="0"/>
              <a:t>Solid </a:t>
            </a:r>
            <a:r>
              <a:rPr lang="en-US" sz="1800" dirty="0">
                <a:solidFill>
                  <a:srgbClr val="FF0000"/>
                </a:solidFill>
              </a:rPr>
              <a:t>red</a:t>
            </a:r>
            <a:r>
              <a:rPr lang="en-US" sz="1800" dirty="0"/>
              <a:t> line: years 2070-2099</a:t>
            </a:r>
          </a:p>
          <a:p>
            <a:endParaRPr lang="en-US" sz="1800" dirty="0"/>
          </a:p>
          <a:p>
            <a:r>
              <a:rPr lang="en-US" sz="1800" dirty="0">
                <a:solidFill>
                  <a:srgbClr val="FF0000"/>
                </a:solidFill>
              </a:rPr>
              <a:t>Dashed red </a:t>
            </a:r>
            <a:r>
              <a:rPr lang="en-US" sz="1800" dirty="0"/>
              <a:t>line years 2070-2099 but with the mean change removed</a:t>
            </a:r>
          </a:p>
          <a:p>
            <a:endParaRPr lang="en-US" sz="1800" dirty="0"/>
          </a:p>
          <a:p>
            <a:r>
              <a:rPr lang="en-US" sz="1800" dirty="0"/>
              <a:t>SSTs are first </a:t>
            </a:r>
            <a:r>
              <a:rPr lang="en-US" sz="1800" dirty="0" err="1"/>
              <a:t>detrended</a:t>
            </a:r>
            <a:r>
              <a:rPr lang="en-US" sz="1800" dirty="0"/>
              <a:t> within each period </a:t>
            </a:r>
          </a:p>
        </p:txBody>
      </p:sp>
      <p:pic>
        <p:nvPicPr>
          <p:cNvPr id="10" name="Picture 9"/>
          <p:cNvPicPr/>
          <p:nvPr/>
        </p:nvPicPr>
        <p:blipFill rotWithShape="1">
          <a:blip r:embed="rId3">
            <a:extLst>
              <a:ext uri="{28A0092B-C50C-407E-A947-70E740481C1C}">
                <a14:useLocalDpi xmlns:a14="http://schemas.microsoft.com/office/drawing/2010/main" val="0"/>
              </a:ext>
            </a:extLst>
          </a:blip>
          <a:srcRect l="34069" t="34806" r="31862" b="33467"/>
          <a:stretch/>
        </p:blipFill>
        <p:spPr>
          <a:xfrm>
            <a:off x="3729354" y="1088999"/>
            <a:ext cx="4936067" cy="4775200"/>
          </a:xfrm>
          <a:prstGeom prst="rect">
            <a:avLst/>
          </a:prstGeom>
        </p:spPr>
      </p:pic>
      <p:sp>
        <p:nvSpPr>
          <p:cNvPr id="3" name="TextBox 2"/>
          <p:cNvSpPr txBox="1"/>
          <p:nvPr/>
        </p:nvSpPr>
        <p:spPr>
          <a:xfrm>
            <a:off x="6740821" y="2691768"/>
            <a:ext cx="1447799" cy="830997"/>
          </a:xfrm>
          <a:prstGeom prst="rect">
            <a:avLst/>
          </a:prstGeom>
          <a:noFill/>
        </p:spPr>
        <p:txBody>
          <a:bodyPr wrap="square" rtlCol="0">
            <a:spAutoFit/>
          </a:bodyPr>
          <a:lstStyle/>
          <a:p>
            <a:r>
              <a:rPr lang="en-US" sz="1600" dirty="0">
                <a:solidFill>
                  <a:srgbClr val="FF0000"/>
                </a:solidFill>
              </a:rPr>
              <a:t>2070-2099 With mean</a:t>
            </a:r>
          </a:p>
          <a:p>
            <a:r>
              <a:rPr lang="en-US" sz="1600" dirty="0">
                <a:solidFill>
                  <a:srgbClr val="FF0000"/>
                </a:solidFill>
              </a:rPr>
              <a:t>change</a:t>
            </a:r>
          </a:p>
        </p:txBody>
      </p:sp>
      <p:sp>
        <p:nvSpPr>
          <p:cNvPr id="11" name="TextBox 10"/>
          <p:cNvSpPr txBox="1"/>
          <p:nvPr/>
        </p:nvSpPr>
        <p:spPr>
          <a:xfrm>
            <a:off x="5454087" y="2211284"/>
            <a:ext cx="1940215" cy="830997"/>
          </a:xfrm>
          <a:prstGeom prst="rect">
            <a:avLst/>
          </a:prstGeom>
          <a:noFill/>
        </p:spPr>
        <p:txBody>
          <a:bodyPr wrap="square" rtlCol="0">
            <a:spAutoFit/>
          </a:bodyPr>
          <a:lstStyle/>
          <a:p>
            <a:r>
              <a:rPr lang="en-US" sz="1600" dirty="0">
                <a:solidFill>
                  <a:srgbClr val="FF0000"/>
                </a:solidFill>
              </a:rPr>
              <a:t>2070-2099 </a:t>
            </a:r>
          </a:p>
          <a:p>
            <a:r>
              <a:rPr lang="en-US" sz="1600" dirty="0">
                <a:solidFill>
                  <a:srgbClr val="FF0000"/>
                </a:solidFill>
              </a:rPr>
              <a:t>without mean change</a:t>
            </a:r>
          </a:p>
        </p:txBody>
      </p:sp>
      <p:sp>
        <p:nvSpPr>
          <p:cNvPr id="5" name="TextBox 4"/>
          <p:cNvSpPr txBox="1"/>
          <p:nvPr/>
        </p:nvSpPr>
        <p:spPr>
          <a:xfrm>
            <a:off x="4573353" y="3222651"/>
            <a:ext cx="1192448" cy="369332"/>
          </a:xfrm>
          <a:prstGeom prst="rect">
            <a:avLst/>
          </a:prstGeom>
          <a:noFill/>
        </p:spPr>
        <p:txBody>
          <a:bodyPr wrap="square" rtlCol="0">
            <a:spAutoFit/>
          </a:bodyPr>
          <a:lstStyle/>
          <a:p>
            <a:r>
              <a:rPr lang="en-US" dirty="0"/>
              <a:t>1976-2005 </a:t>
            </a:r>
          </a:p>
        </p:txBody>
      </p:sp>
      <p:cxnSp>
        <p:nvCxnSpPr>
          <p:cNvPr id="7" name="Straight Arrow Connector 6"/>
          <p:cNvCxnSpPr/>
          <p:nvPr/>
        </p:nvCxnSpPr>
        <p:spPr>
          <a:xfrm flipH="1">
            <a:off x="5740064" y="3022884"/>
            <a:ext cx="193052" cy="1138198"/>
          </a:xfrm>
          <a:prstGeom prst="straightConnector1">
            <a:avLst/>
          </a:prstGeom>
          <a:ln w="38100">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2306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904067" y="135467"/>
            <a:ext cx="6112933" cy="6324600"/>
          </a:xfrm>
          <a:prstGeom prst="rect">
            <a:avLst/>
          </a:prstGeom>
        </p:spPr>
      </p:pic>
      <p:sp>
        <p:nvSpPr>
          <p:cNvPr id="8" name="Title 3"/>
          <p:cNvSpPr>
            <a:spLocks noGrp="1"/>
          </p:cNvSpPr>
          <p:nvPr>
            <p:ph type="title"/>
          </p:nvPr>
        </p:nvSpPr>
        <p:spPr>
          <a:xfrm>
            <a:off x="160867" y="204259"/>
            <a:ext cx="3008313" cy="1162050"/>
          </a:xfrm>
        </p:spPr>
        <p:txBody>
          <a:bodyPr>
            <a:normAutofit/>
          </a:bodyPr>
          <a:lstStyle/>
          <a:p>
            <a:r>
              <a:rPr lang="en-US" sz="2800" dirty="0">
                <a:solidFill>
                  <a:srgbClr val="0070C0"/>
                </a:solidFill>
              </a:rPr>
              <a:t>SST Distribution and it changes</a:t>
            </a:r>
          </a:p>
        </p:txBody>
      </p:sp>
      <p:sp>
        <p:nvSpPr>
          <p:cNvPr id="9" name="Text Placeholder 5"/>
          <p:cNvSpPr>
            <a:spLocks noGrp="1"/>
          </p:cNvSpPr>
          <p:nvPr>
            <p:ph type="body" sz="half" idx="2"/>
          </p:nvPr>
        </p:nvSpPr>
        <p:spPr>
          <a:xfrm>
            <a:off x="248180" y="1435100"/>
            <a:ext cx="2655887" cy="4691063"/>
          </a:xfrm>
        </p:spPr>
        <p:txBody>
          <a:bodyPr>
            <a:normAutofit/>
          </a:bodyPr>
          <a:lstStyle/>
          <a:p>
            <a:r>
              <a:rPr lang="en-US" sz="1800" dirty="0"/>
              <a:t>Shown for </a:t>
            </a:r>
            <a:r>
              <a:rPr lang="en-US" sz="1800"/>
              <a:t>LMEs around North America</a:t>
            </a:r>
            <a:endParaRPr lang="en-US" sz="1800" dirty="0"/>
          </a:p>
          <a:p>
            <a:endParaRPr lang="en-US" sz="1800" dirty="0"/>
          </a:p>
          <a:p>
            <a:r>
              <a:rPr lang="en-US" sz="1800" dirty="0"/>
              <a:t>Black line: years 1976-2005</a:t>
            </a:r>
          </a:p>
          <a:p>
            <a:endParaRPr lang="en-US" sz="1800" dirty="0"/>
          </a:p>
          <a:p>
            <a:r>
              <a:rPr lang="en-US" sz="1800" dirty="0"/>
              <a:t>Solid </a:t>
            </a:r>
            <a:r>
              <a:rPr lang="en-US" sz="1800" dirty="0">
                <a:solidFill>
                  <a:srgbClr val="FF0000"/>
                </a:solidFill>
              </a:rPr>
              <a:t>red</a:t>
            </a:r>
            <a:r>
              <a:rPr lang="en-US" sz="1800" dirty="0"/>
              <a:t> line: years 2070-2099</a:t>
            </a:r>
          </a:p>
          <a:p>
            <a:endParaRPr lang="en-US" sz="1800" dirty="0"/>
          </a:p>
          <a:p>
            <a:r>
              <a:rPr lang="en-US" sz="1800" dirty="0">
                <a:solidFill>
                  <a:srgbClr val="FF0000"/>
                </a:solidFill>
              </a:rPr>
              <a:t>Dashed red </a:t>
            </a:r>
            <a:r>
              <a:rPr lang="en-US" sz="1800" dirty="0"/>
              <a:t>line years 2070-2099 but with the mean change removed</a:t>
            </a:r>
          </a:p>
          <a:p>
            <a:endParaRPr lang="en-US" sz="1800" dirty="0"/>
          </a:p>
          <a:p>
            <a:r>
              <a:rPr lang="en-US" sz="1800" dirty="0"/>
              <a:t>SSTs are first </a:t>
            </a:r>
            <a:r>
              <a:rPr lang="en-US" sz="1800" dirty="0" err="1"/>
              <a:t>detrended</a:t>
            </a:r>
            <a:r>
              <a:rPr lang="en-US" sz="1800" dirty="0"/>
              <a:t> within each period </a:t>
            </a:r>
          </a:p>
        </p:txBody>
      </p:sp>
    </p:spTree>
    <p:extLst>
      <p:ext uri="{BB962C8B-B14F-4D97-AF65-F5344CB8AC3E}">
        <p14:creationId xmlns:p14="http://schemas.microsoft.com/office/powerpoint/2010/main" val="3668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916" y="1004387"/>
            <a:ext cx="9132084" cy="58536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580495"/>
          </a:xfrm>
        </p:spPr>
        <p:txBody>
          <a:bodyPr>
            <a:normAutofit fontScale="90000"/>
          </a:bodyPr>
          <a:lstStyle/>
          <a:p>
            <a:r>
              <a:rPr lang="en-US" dirty="0"/>
              <a:t>2012 ocean heat wave</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117" r="5421" b="46269"/>
          <a:stretch/>
        </p:blipFill>
        <p:spPr>
          <a:xfrm>
            <a:off x="1306690" y="2134324"/>
            <a:ext cx="6582088" cy="4443548"/>
          </a:xfrm>
          <a:prstGeom prst="rect">
            <a:avLst/>
          </a:prstGeom>
        </p:spPr>
      </p:pic>
      <p:sp>
        <p:nvSpPr>
          <p:cNvPr id="4" name="Content Placeholder 2"/>
          <p:cNvSpPr txBox="1">
            <a:spLocks/>
          </p:cNvSpPr>
          <p:nvPr/>
        </p:nvSpPr>
        <p:spPr>
          <a:xfrm>
            <a:off x="135172" y="1004387"/>
            <a:ext cx="8885430" cy="11299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t>Largest, most intense warm event in Northwest Atlantic in last 30 years from Mills et al. 2013, Oceanography</a:t>
            </a:r>
          </a:p>
        </p:txBody>
      </p:sp>
      <p:sp>
        <p:nvSpPr>
          <p:cNvPr id="5" name="Rectangle 4"/>
          <p:cNvSpPr/>
          <p:nvPr/>
        </p:nvSpPr>
        <p:spPr>
          <a:xfrm>
            <a:off x="1293223" y="2357845"/>
            <a:ext cx="300446" cy="2547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30AC421-56E3-CD45-B1DF-FF6D07D7984D}"/>
              </a:ext>
            </a:extLst>
          </p:cNvPr>
          <p:cNvSpPr txBox="1"/>
          <p:nvPr/>
        </p:nvSpPr>
        <p:spPr>
          <a:xfrm>
            <a:off x="3502433" y="4645961"/>
            <a:ext cx="718595" cy="523220"/>
          </a:xfrm>
          <a:prstGeom prst="rect">
            <a:avLst/>
          </a:prstGeom>
          <a:noFill/>
        </p:spPr>
        <p:txBody>
          <a:bodyPr wrap="none" rtlCol="0">
            <a:spAutoFit/>
          </a:bodyPr>
          <a:lstStyle/>
          <a:p>
            <a:r>
              <a:rPr lang="en-US" sz="1400" dirty="0"/>
              <a:t>Scotian</a:t>
            </a:r>
          </a:p>
          <a:p>
            <a:r>
              <a:rPr lang="en-US" sz="1400" dirty="0"/>
              <a:t>Shelf</a:t>
            </a:r>
          </a:p>
        </p:txBody>
      </p:sp>
      <p:cxnSp>
        <p:nvCxnSpPr>
          <p:cNvPr id="9" name="Straight Arrow Connector 8">
            <a:extLst>
              <a:ext uri="{FF2B5EF4-FFF2-40B4-BE49-F238E27FC236}">
                <a16:creationId xmlns:a16="http://schemas.microsoft.com/office/drawing/2014/main" id="{588DE062-06E1-6B43-840C-3124B4DFFF33}"/>
              </a:ext>
            </a:extLst>
          </p:cNvPr>
          <p:cNvCxnSpPr>
            <a:cxnSpLocks/>
          </p:cNvCxnSpPr>
          <p:nvPr/>
        </p:nvCxnSpPr>
        <p:spPr>
          <a:xfrm flipH="1" flipV="1">
            <a:off x="3204099" y="4213814"/>
            <a:ext cx="596668" cy="44877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7314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916" y="1004387"/>
            <a:ext cx="9132084" cy="58536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305" t="54428" r="5602" b="962"/>
          <a:stretch/>
        </p:blipFill>
        <p:spPr>
          <a:xfrm>
            <a:off x="545952" y="2024743"/>
            <a:ext cx="7984093" cy="4545874"/>
          </a:xfrm>
          <a:prstGeom prst="rect">
            <a:avLst/>
          </a:prstGeom>
        </p:spPr>
      </p:pic>
      <p:sp>
        <p:nvSpPr>
          <p:cNvPr id="8" name="Content Placeholder 2"/>
          <p:cNvSpPr txBox="1">
            <a:spLocks/>
          </p:cNvSpPr>
          <p:nvPr/>
        </p:nvSpPr>
        <p:spPr>
          <a:xfrm>
            <a:off x="402261" y="1227908"/>
            <a:ext cx="8885430" cy="11299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Pronounced warming in Gulf of Maine</a:t>
            </a:r>
          </a:p>
        </p:txBody>
      </p:sp>
      <p:sp>
        <p:nvSpPr>
          <p:cNvPr id="9" name="Rectangle 8"/>
          <p:cNvSpPr/>
          <p:nvPr/>
        </p:nvSpPr>
        <p:spPr>
          <a:xfrm>
            <a:off x="6839107" y="5380602"/>
            <a:ext cx="1239353" cy="31739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3158" y="84908"/>
            <a:ext cx="8229600" cy="855617"/>
          </a:xfrm>
        </p:spPr>
        <p:txBody>
          <a:bodyPr>
            <a:normAutofit/>
          </a:bodyPr>
          <a:lstStyle/>
          <a:p>
            <a:r>
              <a:rPr lang="en-US" sz="4000" dirty="0"/>
              <a:t>2012 ocean heat wave</a:t>
            </a:r>
          </a:p>
        </p:txBody>
      </p:sp>
    </p:spTree>
    <p:extLst>
      <p:ext uri="{BB962C8B-B14F-4D97-AF65-F5344CB8AC3E}">
        <p14:creationId xmlns:p14="http://schemas.microsoft.com/office/powerpoint/2010/main" val="213855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070C0"/>
                </a:solidFill>
              </a:rPr>
              <a:t>A longer perspective</a:t>
            </a:r>
          </a:p>
        </p:txBody>
      </p:sp>
      <p:grpSp>
        <p:nvGrpSpPr>
          <p:cNvPr id="3" name="Group 2"/>
          <p:cNvGrpSpPr/>
          <p:nvPr/>
        </p:nvGrpSpPr>
        <p:grpSpPr>
          <a:xfrm>
            <a:off x="43544" y="1541812"/>
            <a:ext cx="9056911" cy="3829406"/>
            <a:chOff x="1" y="2012589"/>
            <a:chExt cx="8905870" cy="3667388"/>
          </a:xfrm>
        </p:grpSpPr>
        <p:sp>
          <p:nvSpPr>
            <p:cNvPr id="4" name="Rectangle 3"/>
            <p:cNvSpPr/>
            <p:nvPr/>
          </p:nvSpPr>
          <p:spPr>
            <a:xfrm>
              <a:off x="1" y="2012589"/>
              <a:ext cx="8905870" cy="366738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Tem</a:t>
              </a:r>
            </a:p>
          </p:txBody>
        </p:sp>
        <p:pic>
          <p:nvPicPr>
            <p:cNvPr id="5" name="Picture 10"/>
            <p:cNvPicPr>
              <a:picLocks noChangeAspect="1" noChangeArrowheads="1"/>
            </p:cNvPicPr>
            <p:nvPr/>
          </p:nvPicPr>
          <p:blipFill rotWithShape="1">
            <a:blip r:embed="rId2">
              <a:extLst>
                <a:ext uri="{28A0092B-C50C-407E-A947-70E740481C1C}">
                  <a14:useLocalDpi xmlns:a14="http://schemas.microsoft.com/office/drawing/2010/main" val="0"/>
                </a:ext>
              </a:extLst>
            </a:blip>
            <a:srcRect l="9643" t="4947" r="8242" b="3168"/>
            <a:stretch/>
          </p:blipFill>
          <p:spPr bwMode="auto">
            <a:xfrm>
              <a:off x="435081" y="2012589"/>
              <a:ext cx="8470789" cy="366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6" name="TextBox 5"/>
            <p:cNvSpPr txBox="1"/>
            <p:nvPr/>
          </p:nvSpPr>
          <p:spPr>
            <a:xfrm>
              <a:off x="497907" y="2100141"/>
              <a:ext cx="272229" cy="338554"/>
            </a:xfrm>
            <a:prstGeom prst="rect">
              <a:avLst/>
            </a:prstGeom>
            <a:solidFill>
              <a:schemeClr val="bg1"/>
            </a:solidFill>
          </p:spPr>
          <p:txBody>
            <a:bodyPr wrap="square" lIns="0" rIns="0" rtlCol="0">
              <a:spAutoFit/>
            </a:bodyPr>
            <a:lstStyle/>
            <a:p>
              <a:r>
                <a:rPr lang="en-US" sz="1600" dirty="0"/>
                <a:t>1.5</a:t>
              </a:r>
            </a:p>
          </p:txBody>
        </p:sp>
        <p:sp>
          <p:nvSpPr>
            <p:cNvPr id="7" name="TextBox 6"/>
            <p:cNvSpPr txBox="1"/>
            <p:nvPr/>
          </p:nvSpPr>
          <p:spPr>
            <a:xfrm>
              <a:off x="625125" y="2617673"/>
              <a:ext cx="124081" cy="302543"/>
            </a:xfrm>
            <a:prstGeom prst="rect">
              <a:avLst/>
            </a:prstGeom>
            <a:solidFill>
              <a:schemeClr val="bg1"/>
            </a:solidFill>
          </p:spPr>
          <p:txBody>
            <a:bodyPr wrap="square" lIns="0" rIns="0" rtlCol="0">
              <a:spAutoFit/>
            </a:bodyPr>
            <a:lstStyle/>
            <a:p>
              <a:r>
                <a:rPr lang="en-US" sz="1600" dirty="0"/>
                <a:t>1</a:t>
              </a:r>
            </a:p>
          </p:txBody>
        </p:sp>
        <p:sp>
          <p:nvSpPr>
            <p:cNvPr id="8" name="TextBox 7"/>
            <p:cNvSpPr txBox="1"/>
            <p:nvPr/>
          </p:nvSpPr>
          <p:spPr>
            <a:xfrm>
              <a:off x="496336" y="3146893"/>
              <a:ext cx="273800" cy="302543"/>
            </a:xfrm>
            <a:prstGeom prst="rect">
              <a:avLst/>
            </a:prstGeom>
            <a:solidFill>
              <a:schemeClr val="bg1"/>
            </a:solidFill>
          </p:spPr>
          <p:txBody>
            <a:bodyPr wrap="square" lIns="0" rIns="0" rtlCol="0">
              <a:spAutoFit/>
            </a:bodyPr>
            <a:lstStyle/>
            <a:p>
              <a:r>
                <a:rPr lang="en-US" sz="1600" dirty="0"/>
                <a:t>0.5</a:t>
              </a:r>
            </a:p>
          </p:txBody>
        </p:sp>
        <p:sp>
          <p:nvSpPr>
            <p:cNvPr id="9" name="TextBox 8"/>
            <p:cNvSpPr txBox="1"/>
            <p:nvPr/>
          </p:nvSpPr>
          <p:spPr>
            <a:xfrm>
              <a:off x="621984" y="3652749"/>
              <a:ext cx="136900" cy="302543"/>
            </a:xfrm>
            <a:prstGeom prst="rect">
              <a:avLst/>
            </a:prstGeom>
            <a:solidFill>
              <a:schemeClr val="bg1"/>
            </a:solidFill>
          </p:spPr>
          <p:txBody>
            <a:bodyPr wrap="square" lIns="0" rIns="0" rtlCol="0">
              <a:spAutoFit/>
            </a:bodyPr>
            <a:lstStyle/>
            <a:p>
              <a:r>
                <a:rPr lang="en-US" sz="1600" dirty="0"/>
                <a:t>0</a:t>
              </a:r>
            </a:p>
          </p:txBody>
        </p:sp>
        <p:sp>
          <p:nvSpPr>
            <p:cNvPr id="10" name="TextBox 9"/>
            <p:cNvSpPr txBox="1"/>
            <p:nvPr/>
          </p:nvSpPr>
          <p:spPr>
            <a:xfrm>
              <a:off x="413357" y="4176167"/>
              <a:ext cx="356778" cy="302543"/>
            </a:xfrm>
            <a:prstGeom prst="rect">
              <a:avLst/>
            </a:prstGeom>
            <a:solidFill>
              <a:schemeClr val="bg1"/>
            </a:solidFill>
          </p:spPr>
          <p:txBody>
            <a:bodyPr wrap="square" lIns="0" rIns="0" rtlCol="0">
              <a:spAutoFit/>
            </a:bodyPr>
            <a:lstStyle/>
            <a:p>
              <a:r>
                <a:rPr lang="en-US" sz="1600" dirty="0"/>
                <a:t>-0.5</a:t>
              </a:r>
            </a:p>
          </p:txBody>
        </p:sp>
        <p:sp>
          <p:nvSpPr>
            <p:cNvPr id="11" name="TextBox 10"/>
            <p:cNvSpPr txBox="1"/>
            <p:nvPr/>
          </p:nvSpPr>
          <p:spPr>
            <a:xfrm>
              <a:off x="392028" y="5176978"/>
              <a:ext cx="356778" cy="302543"/>
            </a:xfrm>
            <a:prstGeom prst="rect">
              <a:avLst/>
            </a:prstGeom>
            <a:solidFill>
              <a:schemeClr val="bg1"/>
            </a:solidFill>
          </p:spPr>
          <p:txBody>
            <a:bodyPr wrap="square" lIns="0" rIns="0" rtlCol="0">
              <a:spAutoFit/>
            </a:bodyPr>
            <a:lstStyle/>
            <a:p>
              <a:r>
                <a:rPr lang="en-US" sz="1600" dirty="0"/>
                <a:t>-1.5</a:t>
              </a:r>
            </a:p>
          </p:txBody>
        </p:sp>
        <p:sp>
          <p:nvSpPr>
            <p:cNvPr id="12" name="TextBox 11"/>
            <p:cNvSpPr txBox="1"/>
            <p:nvPr/>
          </p:nvSpPr>
          <p:spPr>
            <a:xfrm>
              <a:off x="550258" y="4691745"/>
              <a:ext cx="197381" cy="302543"/>
            </a:xfrm>
            <a:prstGeom prst="rect">
              <a:avLst/>
            </a:prstGeom>
            <a:solidFill>
              <a:schemeClr val="bg1"/>
            </a:solidFill>
          </p:spPr>
          <p:txBody>
            <a:bodyPr wrap="square" lIns="0" rIns="0" rtlCol="0">
              <a:spAutoFit/>
            </a:bodyPr>
            <a:lstStyle/>
            <a:p>
              <a:r>
                <a:rPr lang="en-US" sz="1600" dirty="0"/>
                <a:t>-1</a:t>
              </a:r>
            </a:p>
          </p:txBody>
        </p:sp>
        <p:sp>
          <p:nvSpPr>
            <p:cNvPr id="13" name="TextBox 12"/>
            <p:cNvSpPr txBox="1"/>
            <p:nvPr/>
          </p:nvSpPr>
          <p:spPr>
            <a:xfrm>
              <a:off x="628615" y="5407228"/>
              <a:ext cx="430466" cy="220031"/>
            </a:xfrm>
            <a:prstGeom prst="rect">
              <a:avLst/>
            </a:prstGeom>
            <a:solidFill>
              <a:schemeClr val="bg1"/>
            </a:solidFill>
          </p:spPr>
          <p:txBody>
            <a:bodyPr wrap="square" lIns="0" tIns="0" rIns="0" bIns="0" rtlCol="0">
              <a:spAutoFit/>
            </a:bodyPr>
            <a:lstStyle/>
            <a:p>
              <a:r>
                <a:rPr lang="en-US" sz="1600" dirty="0"/>
                <a:t>1900</a:t>
              </a:r>
            </a:p>
          </p:txBody>
        </p:sp>
        <p:sp>
          <p:nvSpPr>
            <p:cNvPr id="14" name="TextBox 13"/>
            <p:cNvSpPr txBox="1"/>
            <p:nvPr/>
          </p:nvSpPr>
          <p:spPr>
            <a:xfrm>
              <a:off x="1978950" y="5407228"/>
              <a:ext cx="430466" cy="220031"/>
            </a:xfrm>
            <a:prstGeom prst="rect">
              <a:avLst/>
            </a:prstGeom>
            <a:solidFill>
              <a:schemeClr val="bg1"/>
            </a:solidFill>
          </p:spPr>
          <p:txBody>
            <a:bodyPr wrap="square" lIns="0" tIns="0" rIns="0" bIns="0" rtlCol="0">
              <a:spAutoFit/>
            </a:bodyPr>
            <a:lstStyle/>
            <a:p>
              <a:r>
                <a:rPr lang="en-US" sz="1600" dirty="0"/>
                <a:t>1920</a:t>
              </a:r>
            </a:p>
          </p:txBody>
        </p:sp>
        <p:sp>
          <p:nvSpPr>
            <p:cNvPr id="15" name="TextBox 14"/>
            <p:cNvSpPr txBox="1"/>
            <p:nvPr/>
          </p:nvSpPr>
          <p:spPr>
            <a:xfrm>
              <a:off x="3392527" y="5407228"/>
              <a:ext cx="430466" cy="220031"/>
            </a:xfrm>
            <a:prstGeom prst="rect">
              <a:avLst/>
            </a:prstGeom>
            <a:solidFill>
              <a:schemeClr val="bg1"/>
            </a:solidFill>
          </p:spPr>
          <p:txBody>
            <a:bodyPr wrap="square" lIns="0" tIns="0" rIns="0" bIns="0" rtlCol="0">
              <a:spAutoFit/>
            </a:bodyPr>
            <a:lstStyle/>
            <a:p>
              <a:r>
                <a:rPr lang="en-US" sz="1600" dirty="0"/>
                <a:t>1940</a:t>
              </a:r>
            </a:p>
          </p:txBody>
        </p:sp>
        <p:sp>
          <p:nvSpPr>
            <p:cNvPr id="16" name="TextBox 15"/>
            <p:cNvSpPr txBox="1"/>
            <p:nvPr/>
          </p:nvSpPr>
          <p:spPr>
            <a:xfrm>
              <a:off x="4806103" y="5407228"/>
              <a:ext cx="430466" cy="220031"/>
            </a:xfrm>
            <a:prstGeom prst="rect">
              <a:avLst/>
            </a:prstGeom>
            <a:solidFill>
              <a:schemeClr val="bg1"/>
            </a:solidFill>
          </p:spPr>
          <p:txBody>
            <a:bodyPr wrap="square" lIns="0" tIns="0" rIns="0" bIns="0" rtlCol="0">
              <a:spAutoFit/>
            </a:bodyPr>
            <a:lstStyle/>
            <a:p>
              <a:r>
                <a:rPr lang="en-US" sz="1600" dirty="0"/>
                <a:t>1960</a:t>
              </a:r>
            </a:p>
          </p:txBody>
        </p:sp>
        <p:sp>
          <p:nvSpPr>
            <p:cNvPr id="17" name="TextBox 16"/>
            <p:cNvSpPr txBox="1"/>
            <p:nvPr/>
          </p:nvSpPr>
          <p:spPr>
            <a:xfrm>
              <a:off x="6219679" y="5407228"/>
              <a:ext cx="430466" cy="220031"/>
            </a:xfrm>
            <a:prstGeom prst="rect">
              <a:avLst/>
            </a:prstGeom>
            <a:solidFill>
              <a:schemeClr val="bg1"/>
            </a:solidFill>
          </p:spPr>
          <p:txBody>
            <a:bodyPr wrap="square" lIns="0" tIns="0" rIns="0" bIns="0" rtlCol="0">
              <a:spAutoFit/>
            </a:bodyPr>
            <a:lstStyle/>
            <a:p>
              <a:r>
                <a:rPr lang="en-US" sz="1600" dirty="0"/>
                <a:t>1980</a:t>
              </a:r>
            </a:p>
          </p:txBody>
        </p:sp>
        <p:sp>
          <p:nvSpPr>
            <p:cNvPr id="18" name="TextBox 17"/>
            <p:cNvSpPr txBox="1"/>
            <p:nvPr/>
          </p:nvSpPr>
          <p:spPr>
            <a:xfrm>
              <a:off x="7633255" y="5407228"/>
              <a:ext cx="430466" cy="220031"/>
            </a:xfrm>
            <a:prstGeom prst="rect">
              <a:avLst/>
            </a:prstGeom>
            <a:solidFill>
              <a:schemeClr val="bg1"/>
            </a:solidFill>
          </p:spPr>
          <p:txBody>
            <a:bodyPr wrap="square" lIns="0" tIns="0" rIns="0" bIns="0" rtlCol="0">
              <a:spAutoFit/>
            </a:bodyPr>
            <a:lstStyle/>
            <a:p>
              <a:r>
                <a:rPr lang="en-US" sz="1600" dirty="0"/>
                <a:t>2000</a:t>
              </a:r>
            </a:p>
          </p:txBody>
        </p:sp>
        <p:sp>
          <p:nvSpPr>
            <p:cNvPr id="19" name="TextBox 18"/>
            <p:cNvSpPr txBox="1"/>
            <p:nvPr/>
          </p:nvSpPr>
          <p:spPr>
            <a:xfrm rot="16200000">
              <a:off x="-1010575" y="3628603"/>
              <a:ext cx="2478435" cy="400110"/>
            </a:xfrm>
            <a:prstGeom prst="rect">
              <a:avLst/>
            </a:prstGeom>
            <a:noFill/>
          </p:spPr>
          <p:txBody>
            <a:bodyPr wrap="none" rtlCol="0">
              <a:spAutoFit/>
            </a:bodyPr>
            <a:lstStyle/>
            <a:p>
              <a:r>
                <a:rPr lang="en-US" sz="2000" dirty="0"/>
                <a:t>Temperature anomaly</a:t>
              </a:r>
            </a:p>
          </p:txBody>
        </p:sp>
      </p:grpSp>
    </p:spTree>
    <p:extLst>
      <p:ext uri="{BB962C8B-B14F-4D97-AF65-F5344CB8AC3E}">
        <p14:creationId xmlns:p14="http://schemas.microsoft.com/office/powerpoint/2010/main" val="24525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451E7-9607-9943-A680-64525D5BA0F2}"/>
              </a:ext>
            </a:extLst>
          </p:cNvPr>
          <p:cNvSpPr>
            <a:spLocks noGrp="1"/>
          </p:cNvSpPr>
          <p:nvPr>
            <p:ph type="title"/>
          </p:nvPr>
        </p:nvSpPr>
        <p:spPr>
          <a:xfrm>
            <a:off x="2025570" y="379801"/>
            <a:ext cx="5972536" cy="761735"/>
          </a:xfrm>
        </p:spPr>
        <p:txBody>
          <a:bodyPr>
            <a:noAutofit/>
          </a:bodyPr>
          <a:lstStyle/>
          <a:p>
            <a:r>
              <a:rPr lang="en-US" sz="3600" dirty="0">
                <a:solidFill>
                  <a:srgbClr val="0070C0"/>
                </a:solidFill>
              </a:rPr>
              <a:t>Ways to represent variability including extremes</a:t>
            </a:r>
          </a:p>
        </p:txBody>
      </p:sp>
      <p:sp>
        <p:nvSpPr>
          <p:cNvPr id="8" name="TextBox 7">
            <a:extLst>
              <a:ext uri="{FF2B5EF4-FFF2-40B4-BE49-F238E27FC236}">
                <a16:creationId xmlns:a16="http://schemas.microsoft.com/office/drawing/2014/main" id="{61D08667-3DA0-5D4F-97A9-5A692BEAFB77}"/>
              </a:ext>
            </a:extLst>
          </p:cNvPr>
          <p:cNvSpPr txBox="1"/>
          <p:nvPr/>
        </p:nvSpPr>
        <p:spPr>
          <a:xfrm>
            <a:off x="6334684" y="4101097"/>
            <a:ext cx="652743" cy="369332"/>
          </a:xfrm>
          <a:prstGeom prst="rect">
            <a:avLst/>
          </a:prstGeom>
          <a:noFill/>
        </p:spPr>
        <p:txBody>
          <a:bodyPr wrap="none" rtlCol="0">
            <a:spAutoFit/>
          </a:bodyPr>
          <a:lstStyle/>
          <a:p>
            <a:r>
              <a:rPr lang="en-US" dirty="0">
                <a:solidFill>
                  <a:srgbClr val="00B050"/>
                </a:solidFill>
              </a:rPr>
              <a:t>2016</a:t>
            </a:r>
          </a:p>
        </p:txBody>
      </p:sp>
      <p:sp>
        <p:nvSpPr>
          <p:cNvPr id="9" name="TextBox 8">
            <a:extLst>
              <a:ext uri="{FF2B5EF4-FFF2-40B4-BE49-F238E27FC236}">
                <a16:creationId xmlns:a16="http://schemas.microsoft.com/office/drawing/2014/main" id="{2A57CDF6-EA7D-4D4F-9BCB-B26307D679DB}"/>
              </a:ext>
            </a:extLst>
          </p:cNvPr>
          <p:cNvSpPr txBox="1"/>
          <p:nvPr/>
        </p:nvSpPr>
        <p:spPr>
          <a:xfrm>
            <a:off x="5429538" y="3731765"/>
            <a:ext cx="652743" cy="369332"/>
          </a:xfrm>
          <a:prstGeom prst="rect">
            <a:avLst/>
          </a:prstGeom>
          <a:noFill/>
        </p:spPr>
        <p:txBody>
          <a:bodyPr wrap="none" rtlCol="0">
            <a:spAutoFit/>
          </a:bodyPr>
          <a:lstStyle/>
          <a:p>
            <a:r>
              <a:rPr lang="en-US" dirty="0">
                <a:solidFill>
                  <a:srgbClr val="FFC000"/>
                </a:solidFill>
              </a:rPr>
              <a:t>2017</a:t>
            </a:r>
          </a:p>
        </p:txBody>
      </p:sp>
      <p:pic>
        <p:nvPicPr>
          <p:cNvPr id="4" name="Picture 3">
            <a:extLst>
              <a:ext uri="{FF2B5EF4-FFF2-40B4-BE49-F238E27FC236}">
                <a16:creationId xmlns:a16="http://schemas.microsoft.com/office/drawing/2014/main" id="{FD70204B-4FE4-F64C-96BE-888EFE429A9B}"/>
              </a:ext>
            </a:extLst>
          </p:cNvPr>
          <p:cNvPicPr>
            <a:picLocks noChangeAspect="1"/>
          </p:cNvPicPr>
          <p:nvPr/>
        </p:nvPicPr>
        <p:blipFill>
          <a:blip r:embed="rId2"/>
          <a:stretch>
            <a:fillRect/>
          </a:stretch>
        </p:blipFill>
        <p:spPr>
          <a:xfrm>
            <a:off x="1362522" y="2152891"/>
            <a:ext cx="6478599" cy="3713506"/>
          </a:xfrm>
          <a:prstGeom prst="rect">
            <a:avLst/>
          </a:prstGeom>
        </p:spPr>
      </p:pic>
      <p:sp>
        <p:nvSpPr>
          <p:cNvPr id="13" name="TextBox 12">
            <a:extLst>
              <a:ext uri="{FF2B5EF4-FFF2-40B4-BE49-F238E27FC236}">
                <a16:creationId xmlns:a16="http://schemas.microsoft.com/office/drawing/2014/main" id="{A6541CAE-99B7-C049-8FEA-801D7B32902F}"/>
              </a:ext>
            </a:extLst>
          </p:cNvPr>
          <p:cNvSpPr txBox="1"/>
          <p:nvPr/>
        </p:nvSpPr>
        <p:spPr>
          <a:xfrm>
            <a:off x="4066023" y="1608864"/>
            <a:ext cx="1689886" cy="461665"/>
          </a:xfrm>
          <a:prstGeom prst="rect">
            <a:avLst/>
          </a:prstGeom>
          <a:noFill/>
        </p:spPr>
        <p:txBody>
          <a:bodyPr wrap="none" rtlCol="0">
            <a:spAutoFit/>
          </a:bodyPr>
          <a:lstStyle/>
          <a:p>
            <a:r>
              <a:rPr lang="en-US" sz="2400" dirty="0"/>
              <a:t>Time Series </a:t>
            </a:r>
          </a:p>
        </p:txBody>
      </p:sp>
      <p:sp>
        <p:nvSpPr>
          <p:cNvPr id="14" name="TextBox 13">
            <a:extLst>
              <a:ext uri="{FF2B5EF4-FFF2-40B4-BE49-F238E27FC236}">
                <a16:creationId xmlns:a16="http://schemas.microsoft.com/office/drawing/2014/main" id="{DC232E3F-4803-A54E-B7C4-B870BAE297F3}"/>
              </a:ext>
            </a:extLst>
          </p:cNvPr>
          <p:cNvSpPr txBox="1"/>
          <p:nvPr/>
        </p:nvSpPr>
        <p:spPr>
          <a:xfrm>
            <a:off x="2901372" y="5946999"/>
            <a:ext cx="4086055" cy="369332"/>
          </a:xfrm>
          <a:prstGeom prst="rect">
            <a:avLst/>
          </a:prstGeom>
          <a:noFill/>
        </p:spPr>
        <p:txBody>
          <a:bodyPr wrap="none" rtlCol="0">
            <a:spAutoFit/>
          </a:bodyPr>
          <a:lstStyle/>
          <a:p>
            <a:r>
              <a:rPr lang="en-US" dirty="0"/>
              <a:t>Colorado Average temperature in January</a:t>
            </a:r>
          </a:p>
        </p:txBody>
      </p:sp>
    </p:spTree>
    <p:extLst>
      <p:ext uri="{BB962C8B-B14F-4D97-AF65-F5344CB8AC3E}">
        <p14:creationId xmlns:p14="http://schemas.microsoft.com/office/powerpoint/2010/main" val="137268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Lobster fishery </a:t>
            </a:r>
          </a:p>
        </p:txBody>
      </p:sp>
      <p:sp>
        <p:nvSpPr>
          <p:cNvPr id="7" name="Content Placeholder 6"/>
          <p:cNvSpPr>
            <a:spLocks noGrp="1"/>
          </p:cNvSpPr>
          <p:nvPr>
            <p:ph sz="half" idx="1"/>
          </p:nvPr>
        </p:nvSpPr>
        <p:spPr>
          <a:xfrm>
            <a:off x="60907" y="1600200"/>
            <a:ext cx="4302544" cy="3363685"/>
          </a:xfrm>
        </p:spPr>
        <p:txBody>
          <a:bodyPr>
            <a:normAutofit fontScale="92500"/>
          </a:bodyPr>
          <a:lstStyle/>
          <a:p>
            <a:r>
              <a:rPr lang="en-US" dirty="0"/>
              <a:t>Valued over $429M in 2012</a:t>
            </a:r>
          </a:p>
          <a:p>
            <a:pPr marL="0" indent="0">
              <a:buNone/>
            </a:pPr>
            <a:endParaRPr lang="en-US" dirty="0"/>
          </a:p>
          <a:p>
            <a:r>
              <a:rPr lang="en-US" dirty="0"/>
              <a:t>Second most valuable species fished in US</a:t>
            </a:r>
          </a:p>
          <a:p>
            <a:endParaRPr lang="en-US" dirty="0"/>
          </a:p>
          <a:p>
            <a:r>
              <a:rPr lang="en-US" dirty="0"/>
              <a:t>Accounts for over 75% of Maine’s landed value</a:t>
            </a:r>
          </a:p>
        </p:txBody>
      </p:sp>
      <p:pic>
        <p:nvPicPr>
          <p:cNvPr id="13316" name="Picture 4" descr="C:\Users\Kathy\Pictures\Photos from Michelle Loquine\IMG_5473.JPG"/>
          <p:cNvPicPr>
            <a:picLocks noChangeAspect="1" noChangeArrowheads="1"/>
          </p:cNvPicPr>
          <p:nvPr/>
        </p:nvPicPr>
        <p:blipFill rotWithShape="1">
          <a:blip r:embed="rId2">
            <a:extLst>
              <a:ext uri="{28A0092B-C50C-407E-A947-70E740481C1C}">
                <a14:useLocalDpi xmlns:a14="http://schemas.microsoft.com/office/drawing/2010/main" val="0"/>
              </a:ext>
            </a:extLst>
          </a:blip>
          <a:srcRect l="2146" r="34293"/>
          <a:stretch/>
        </p:blipFill>
        <p:spPr bwMode="auto">
          <a:xfrm>
            <a:off x="4352284" y="1234094"/>
            <a:ext cx="4714666" cy="49449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53795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images.marinespecies.org/resized/39068_homarus-americanus---american-lobster.jpg"/>
          <p:cNvPicPr>
            <a:picLocks noChangeAspect="1" noChangeArrowheads="1"/>
          </p:cNvPicPr>
          <p:nvPr/>
        </p:nvPicPr>
        <p:blipFill rotWithShape="1">
          <a:blip r:embed="rId3">
            <a:extLst>
              <a:ext uri="{28A0092B-C50C-407E-A947-70E740481C1C}">
                <a14:useLocalDpi xmlns:a14="http://schemas.microsoft.com/office/drawing/2010/main" val="0"/>
              </a:ext>
            </a:extLst>
          </a:blip>
          <a:srcRect t="12422" b="4734"/>
          <a:stretch/>
        </p:blipFill>
        <p:spPr bwMode="auto">
          <a:xfrm rot="5400000">
            <a:off x="-556547" y="2002517"/>
            <a:ext cx="4881812" cy="270530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40267" y="139171"/>
            <a:ext cx="8229600" cy="685215"/>
          </a:xfrm>
        </p:spPr>
        <p:txBody>
          <a:bodyPr>
            <a:normAutofit/>
          </a:bodyPr>
          <a:lstStyle/>
          <a:p>
            <a:r>
              <a:rPr lang="en-US" sz="3600" dirty="0">
                <a:solidFill>
                  <a:srgbClr val="0070C0"/>
                </a:solidFill>
              </a:rPr>
              <a:t>Lobsters</a:t>
            </a:r>
          </a:p>
        </p:txBody>
      </p:sp>
      <p:sp>
        <p:nvSpPr>
          <p:cNvPr id="13" name="Content Placeholder 6"/>
          <p:cNvSpPr txBox="1">
            <a:spLocks/>
          </p:cNvSpPr>
          <p:nvPr/>
        </p:nvSpPr>
        <p:spPr>
          <a:xfrm>
            <a:off x="3751482" y="1024467"/>
            <a:ext cx="5112672" cy="4661404"/>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0070C0"/>
              </a:buClr>
              <a:buSzPct val="100000"/>
            </a:pPr>
            <a:r>
              <a:rPr lang="en-US" dirty="0">
                <a:solidFill>
                  <a:schemeClr val="tx1"/>
                </a:solidFill>
              </a:rPr>
              <a:t>Phenology closely tied to temperature</a:t>
            </a:r>
          </a:p>
          <a:p>
            <a:pPr marL="0" indent="0">
              <a:buClr>
                <a:srgbClr val="0070C0"/>
              </a:buClr>
              <a:buSzPct val="100000"/>
              <a:buNone/>
            </a:pPr>
            <a:endParaRPr lang="en-US" sz="1200" dirty="0">
              <a:solidFill>
                <a:schemeClr val="tx1"/>
              </a:solidFill>
            </a:endParaRPr>
          </a:p>
          <a:p>
            <a:pPr lvl="1">
              <a:buClr>
                <a:srgbClr val="0070C0"/>
              </a:buClr>
              <a:buSzPct val="100000"/>
            </a:pPr>
            <a:r>
              <a:rPr lang="en-US" dirty="0">
                <a:solidFill>
                  <a:schemeClr val="tx1"/>
                </a:solidFill>
              </a:rPr>
              <a:t>Migration</a:t>
            </a:r>
          </a:p>
          <a:p>
            <a:pPr lvl="1">
              <a:buClr>
                <a:srgbClr val="0070C0"/>
              </a:buClr>
              <a:buSzPct val="100000"/>
            </a:pPr>
            <a:r>
              <a:rPr lang="en-US" dirty="0">
                <a:solidFill>
                  <a:schemeClr val="tx1"/>
                </a:solidFill>
              </a:rPr>
              <a:t>Molting </a:t>
            </a:r>
          </a:p>
          <a:p>
            <a:pPr lvl="2">
              <a:buClr>
                <a:srgbClr val="0070C0"/>
              </a:buClr>
              <a:buSzPct val="100000"/>
            </a:pPr>
            <a:r>
              <a:rPr lang="en-US" dirty="0">
                <a:solidFill>
                  <a:schemeClr val="tx1"/>
                </a:solidFill>
              </a:rPr>
              <a:t>(discarding shell to grow)</a:t>
            </a:r>
          </a:p>
          <a:p>
            <a:pPr marL="0" indent="0">
              <a:buClr>
                <a:srgbClr val="0070C0"/>
              </a:buClr>
              <a:buSzPct val="100000"/>
              <a:buFont typeface="Arial"/>
              <a:buNone/>
            </a:pPr>
            <a:endParaRPr lang="en-US" dirty="0">
              <a:solidFill>
                <a:schemeClr val="tx1"/>
              </a:solidFill>
            </a:endParaRPr>
          </a:p>
          <a:p>
            <a:pPr>
              <a:buClr>
                <a:srgbClr val="0070C0"/>
              </a:buClr>
              <a:buSzPct val="100000"/>
            </a:pPr>
            <a:r>
              <a:rPr lang="en-US" dirty="0">
                <a:solidFill>
                  <a:schemeClr val="tx1"/>
                </a:solidFill>
              </a:rPr>
              <a:t>Fishery closely tied to lobster phenology</a:t>
            </a:r>
          </a:p>
          <a:p>
            <a:pPr marL="0" indent="0">
              <a:buClr>
                <a:srgbClr val="0070C0"/>
              </a:buClr>
              <a:buSzPct val="100000"/>
              <a:buNone/>
            </a:pPr>
            <a:endParaRPr lang="en-US" sz="1200" dirty="0">
              <a:solidFill>
                <a:schemeClr val="tx1"/>
              </a:solidFill>
            </a:endParaRPr>
          </a:p>
          <a:p>
            <a:pPr lvl="1">
              <a:buClr>
                <a:srgbClr val="0070C0"/>
              </a:buClr>
              <a:buSzPct val="100000"/>
            </a:pPr>
            <a:r>
              <a:rPr lang="en-US" dirty="0">
                <a:solidFill>
                  <a:schemeClr val="tx1"/>
                </a:solidFill>
              </a:rPr>
              <a:t>Over  75% of landed lobsters in ME are newly molted into legal size class</a:t>
            </a:r>
          </a:p>
        </p:txBody>
      </p:sp>
      <p:sp>
        <p:nvSpPr>
          <p:cNvPr id="4" name="TextBox 3">
            <a:extLst>
              <a:ext uri="{FF2B5EF4-FFF2-40B4-BE49-F238E27FC236}">
                <a16:creationId xmlns:a16="http://schemas.microsoft.com/office/drawing/2014/main" id="{4E7B295B-7A17-0848-ACBB-CAD099C85494}"/>
              </a:ext>
            </a:extLst>
          </p:cNvPr>
          <p:cNvSpPr txBox="1"/>
          <p:nvPr/>
        </p:nvSpPr>
        <p:spPr>
          <a:xfrm>
            <a:off x="331238" y="5865022"/>
            <a:ext cx="8338629" cy="1200329"/>
          </a:xfrm>
          <a:prstGeom prst="rect">
            <a:avLst/>
          </a:prstGeom>
          <a:noFill/>
        </p:spPr>
        <p:txBody>
          <a:bodyPr wrap="none" rtlCol="0">
            <a:spAutoFit/>
          </a:bodyPr>
          <a:lstStyle/>
          <a:p>
            <a:r>
              <a:rPr lang="en-US" sz="2400" dirty="0">
                <a:solidFill>
                  <a:srgbClr val="0070C0"/>
                </a:solidFill>
              </a:rPr>
              <a:t>Phenology - the study of cyclic and seasonal natural phenomena, </a:t>
            </a:r>
          </a:p>
          <a:p>
            <a:r>
              <a:rPr lang="en-US" sz="2400" dirty="0">
                <a:solidFill>
                  <a:srgbClr val="0070C0"/>
                </a:solidFill>
              </a:rPr>
              <a:t>especially in relation to climate and plant and animal life.</a:t>
            </a:r>
          </a:p>
          <a:p>
            <a:endParaRPr lang="en-US" sz="2400" dirty="0">
              <a:solidFill>
                <a:srgbClr val="0070C0"/>
              </a:solidFill>
            </a:endParaRPr>
          </a:p>
        </p:txBody>
      </p:sp>
    </p:spTree>
    <p:extLst>
      <p:ext uri="{BB962C8B-B14F-4D97-AF65-F5344CB8AC3E}">
        <p14:creationId xmlns:p14="http://schemas.microsoft.com/office/powerpoint/2010/main" val="568472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2012 temperature patterns</a:t>
            </a: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1242125" y="1417638"/>
            <a:ext cx="6659750" cy="4906409"/>
          </a:xfrm>
          <a:prstGeom prst="rect">
            <a:avLst/>
          </a:prstGeom>
        </p:spPr>
      </p:pic>
    </p:spTree>
    <p:extLst>
      <p:ext uri="{BB962C8B-B14F-4D97-AF65-F5344CB8AC3E}">
        <p14:creationId xmlns:p14="http://schemas.microsoft.com/office/powerpoint/2010/main" val="2884710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anadian lobstermen in New Brunswick are protesting the processing of Maine lobsters there."/>
          <p:cNvPicPr>
            <a:picLocks noChangeAspect="1" noChangeArrowheads="1"/>
          </p:cNvPicPr>
          <p:nvPr/>
        </p:nvPicPr>
        <p:blipFill rotWithShape="1">
          <a:blip r:embed="rId2">
            <a:extLst>
              <a:ext uri="{28A0092B-C50C-407E-A947-70E740481C1C}">
                <a14:useLocalDpi xmlns:a14="http://schemas.microsoft.com/office/drawing/2010/main" val="0"/>
              </a:ext>
            </a:extLst>
          </a:blip>
          <a:srcRect l="4502" t="2570" r="22587" b="-2570"/>
          <a:stretch/>
        </p:blipFill>
        <p:spPr bwMode="auto">
          <a:xfrm>
            <a:off x="4483828" y="3299611"/>
            <a:ext cx="4632960" cy="355838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p:nvPr>
        </p:nvSpPr>
        <p:spPr>
          <a:xfrm>
            <a:off x="477520" y="90091"/>
            <a:ext cx="8229600" cy="822642"/>
          </a:xfrm>
        </p:spPr>
        <p:txBody>
          <a:bodyPr/>
          <a:lstStyle/>
          <a:p>
            <a:r>
              <a:rPr lang="en-US" dirty="0">
                <a:solidFill>
                  <a:schemeClr val="tx2"/>
                </a:solidFill>
              </a:rPr>
              <a:t>Prices to less than $3/</a:t>
            </a:r>
            <a:r>
              <a:rPr lang="en-US" dirty="0" err="1">
                <a:solidFill>
                  <a:schemeClr val="tx2"/>
                </a:solidFill>
              </a:rPr>
              <a:t>lb</a:t>
            </a:r>
            <a:endParaRPr lang="en-US" dirty="0">
              <a:solidFill>
                <a:schemeClr val="tx2"/>
              </a:solidFill>
            </a:endParaRPr>
          </a:p>
        </p:txBody>
      </p:sp>
      <p:sp>
        <p:nvSpPr>
          <p:cNvPr id="8" name="TextBox 7"/>
          <p:cNvSpPr txBox="1">
            <a:spLocks noChangeArrowheads="1"/>
          </p:cNvSpPr>
          <p:nvPr/>
        </p:nvSpPr>
        <p:spPr bwMode="auto">
          <a:xfrm>
            <a:off x="122187" y="3861462"/>
            <a:ext cx="4178761"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4200">
                <a:solidFill>
                  <a:schemeClr val="tx1"/>
                </a:solidFill>
                <a:latin typeface="Gill Sans" charset="0"/>
                <a:ea typeface="ヒラギノ角ゴ ProN W3" charset="0"/>
                <a:cs typeface="ヒラギノ角ゴ ProN W3" charset="0"/>
                <a:sym typeface="Gill Sans" charset="0"/>
              </a:defRPr>
            </a:lvl1pPr>
            <a:lvl2pPr marL="742950" indent="-285750" eaLnBrk="0" hangingPunct="0">
              <a:defRPr sz="4200">
                <a:solidFill>
                  <a:schemeClr val="tx1"/>
                </a:solidFill>
                <a:latin typeface="Gill Sans" charset="0"/>
                <a:ea typeface="ヒラギノ角ゴ ProN W3" charset="0"/>
                <a:cs typeface="ヒラギノ角ゴ ProN W3" charset="0"/>
                <a:sym typeface="Gill Sans" charset="0"/>
              </a:defRPr>
            </a:lvl2pPr>
            <a:lvl3pPr marL="1143000" indent="-228600" eaLnBrk="0" hangingPunct="0">
              <a:defRPr sz="4200">
                <a:solidFill>
                  <a:schemeClr val="tx1"/>
                </a:solidFill>
                <a:latin typeface="Gill Sans" charset="0"/>
                <a:ea typeface="ヒラギノ角ゴ ProN W3" charset="0"/>
                <a:cs typeface="ヒラギノ角ゴ ProN W3" charset="0"/>
                <a:sym typeface="Gill Sans" charset="0"/>
              </a:defRPr>
            </a:lvl3pPr>
            <a:lvl4pPr marL="1600200" indent="-228600" eaLnBrk="0" hangingPunct="0">
              <a:defRPr sz="4200">
                <a:solidFill>
                  <a:schemeClr val="tx1"/>
                </a:solidFill>
                <a:latin typeface="Gill Sans" charset="0"/>
                <a:ea typeface="ヒラギノ角ゴ ProN W3" charset="0"/>
                <a:cs typeface="ヒラギノ角ゴ ProN W3" charset="0"/>
                <a:sym typeface="Gill Sans" charset="0"/>
              </a:defRPr>
            </a:lvl4pPr>
            <a:lvl5pPr marL="2057400" indent="-228600" eaLnBrk="0" hangingPunct="0">
              <a:defRPr sz="4200">
                <a:solidFill>
                  <a:schemeClr val="tx1"/>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chemeClr val="tx1"/>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chemeClr val="tx1"/>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chemeClr val="tx1"/>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chemeClr val="tx1"/>
                </a:solidFill>
                <a:latin typeface="Gill Sans" charset="0"/>
                <a:ea typeface="ヒラギノ角ゴ ProN W3" charset="0"/>
                <a:cs typeface="ヒラギノ角ゴ ProN W3" charset="0"/>
                <a:sym typeface="Gill Sans" charset="0"/>
              </a:defRPr>
            </a:lvl9pPr>
          </a:lstStyle>
          <a:p>
            <a:pPr algn="l" eaLnBrk="1" hangingPunct="1"/>
            <a:r>
              <a:rPr lang="en-US" sz="2800" dirty="0"/>
              <a:t>“We can’t say we’re striking or anything; that’s against the law.  I’m just taking a few days off and enjoying the sun.”</a:t>
            </a:r>
          </a:p>
          <a:p>
            <a:pPr algn="l" eaLnBrk="1" hangingPunct="1"/>
            <a:endParaRPr lang="en-US" sz="800" dirty="0"/>
          </a:p>
          <a:p>
            <a:pPr algn="l" eaLnBrk="1" hangingPunct="1"/>
            <a:r>
              <a:rPr lang="en-US" sz="2800" dirty="0"/>
              <a:t>                - Richard Alley</a:t>
            </a:r>
          </a:p>
        </p:txBody>
      </p:sp>
      <p:pic>
        <p:nvPicPr>
          <p:cNvPr id="1026" name="Picture 2" descr="Maine news, election results and politics, sports and opinion - Bangor Daily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07" y="1233797"/>
            <a:ext cx="893178" cy="893178"/>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4483828" y="2189167"/>
            <a:ext cx="4590664" cy="954107"/>
          </a:xfrm>
          <a:prstGeom prst="rect">
            <a:avLst/>
          </a:prstGeom>
          <a:solidFill>
            <a:schemeClr val="bg1"/>
          </a:solidFill>
        </p:spPr>
        <p:txBody>
          <a:bodyPr wrap="square">
            <a:spAutoFit/>
          </a:bodyPr>
          <a:lstStyle/>
          <a:p>
            <a:r>
              <a:rPr lang="en-US" sz="2800" dirty="0">
                <a:latin typeface="David" panose="020E0502060401010101" pitchFamily="34" charset="-79"/>
                <a:cs typeface="David" panose="020E0502060401010101" pitchFamily="34" charset="-79"/>
              </a:rPr>
              <a:t>Protests over Maine lobster continue in New Brunswick</a:t>
            </a:r>
          </a:p>
        </p:txBody>
      </p:sp>
      <p:sp>
        <p:nvSpPr>
          <p:cNvPr id="13" name="Rectangle 12"/>
          <p:cNvSpPr/>
          <p:nvPr/>
        </p:nvSpPr>
        <p:spPr>
          <a:xfrm>
            <a:off x="0" y="2189167"/>
            <a:ext cx="4311108" cy="1384995"/>
          </a:xfrm>
          <a:prstGeom prst="rect">
            <a:avLst/>
          </a:prstGeom>
          <a:solidFill>
            <a:schemeClr val="bg1"/>
          </a:solidFill>
        </p:spPr>
        <p:txBody>
          <a:bodyPr wrap="square">
            <a:spAutoFit/>
          </a:bodyPr>
          <a:lstStyle/>
          <a:p>
            <a:r>
              <a:rPr lang="en-US" sz="2800" dirty="0">
                <a:latin typeface="David" panose="020E0502060401010101" pitchFamily="34" charset="-79"/>
                <a:cs typeface="David" panose="020E0502060401010101" pitchFamily="34" charset="-79"/>
              </a:rPr>
              <a:t>Maine lobstermen reeling from low prices, seeking cooperation from dealers</a:t>
            </a:r>
          </a:p>
        </p:txBody>
      </p:sp>
    </p:spTree>
    <p:extLst>
      <p:ext uri="{BB962C8B-B14F-4D97-AF65-F5344CB8AC3E}">
        <p14:creationId xmlns:p14="http://schemas.microsoft.com/office/powerpoint/2010/main" val="963328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fig1_median_intensity_displacement.jpg" descr="fig1_median_intensity_displacement.jpg"/>
          <p:cNvPicPr>
            <a:picLocks noChangeAspect="1"/>
          </p:cNvPicPr>
          <p:nvPr/>
        </p:nvPicPr>
        <p:blipFill>
          <a:blip r:embed="rId3"/>
          <a:srcRect t="2202" r="34256" b="55955"/>
          <a:stretch>
            <a:fillRect/>
          </a:stretch>
        </p:blipFill>
        <p:spPr>
          <a:xfrm>
            <a:off x="345449" y="1469932"/>
            <a:ext cx="4189392" cy="1838350"/>
          </a:xfrm>
          <a:prstGeom prst="rect">
            <a:avLst/>
          </a:prstGeom>
          <a:ln w="12700">
            <a:miter lim="400000"/>
          </a:ln>
        </p:spPr>
      </p:pic>
      <p:pic>
        <p:nvPicPr>
          <p:cNvPr id="31" name="fig1_median_intensity_displacement.jpg" descr="fig1_median_intensity_displacement.jpg"/>
          <p:cNvPicPr>
            <a:picLocks noChangeAspect="1"/>
          </p:cNvPicPr>
          <p:nvPr/>
        </p:nvPicPr>
        <p:blipFill>
          <a:blip r:embed="rId3"/>
          <a:srcRect t="52027" r="34256" b="2202"/>
          <a:stretch>
            <a:fillRect/>
          </a:stretch>
        </p:blipFill>
        <p:spPr>
          <a:xfrm>
            <a:off x="315632" y="3515633"/>
            <a:ext cx="4189392" cy="2010926"/>
          </a:xfrm>
          <a:prstGeom prst="rect">
            <a:avLst/>
          </a:prstGeom>
          <a:ln w="12700">
            <a:miter lim="400000"/>
          </a:ln>
        </p:spPr>
      </p:pic>
      <p:sp>
        <p:nvSpPr>
          <p:cNvPr id="32" name="Thermal Displacement as a Fisheries-Relevant Metric for Characterizing Marine Heatwaves"/>
          <p:cNvSpPr txBox="1"/>
          <p:nvPr/>
        </p:nvSpPr>
        <p:spPr>
          <a:xfrm>
            <a:off x="326103" y="434411"/>
            <a:ext cx="8756987" cy="273942"/>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defTabSz="12700">
              <a:defRPr sz="3800"/>
            </a:lvl1pPr>
          </a:lstStyle>
          <a:p>
            <a:r>
              <a:rPr sz="1800" dirty="0">
                <a:solidFill>
                  <a:srgbClr val="0070C0"/>
                </a:solidFill>
              </a:rPr>
              <a:t>Thermal Displacement as a Fisheries-Relevant Metric for Characterizing Marine Heatwaves</a:t>
            </a:r>
          </a:p>
        </p:txBody>
      </p:sp>
      <p:sp>
        <p:nvSpPr>
          <p:cNvPr id="33" name="Marine Heatwave Intensity"/>
          <p:cNvSpPr txBox="1"/>
          <p:nvPr/>
        </p:nvSpPr>
        <p:spPr>
          <a:xfrm>
            <a:off x="1395756" y="1295351"/>
            <a:ext cx="2013366" cy="215684"/>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a:defRPr b="0"/>
            </a:lvl1pPr>
          </a:lstStyle>
          <a:p>
            <a:r>
              <a:rPr sz="1050" dirty="0"/>
              <a:t>Marine Heatwave Intensity</a:t>
            </a:r>
          </a:p>
        </p:txBody>
      </p:sp>
      <p:sp>
        <p:nvSpPr>
          <p:cNvPr id="34" name="Thermal Displacement"/>
          <p:cNvSpPr txBox="1"/>
          <p:nvPr/>
        </p:nvSpPr>
        <p:spPr>
          <a:xfrm>
            <a:off x="1526302" y="3348766"/>
            <a:ext cx="1664159" cy="215684"/>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ctr">
            <a:spAutoFit/>
          </a:bodyPr>
          <a:lstStyle>
            <a:lvl1pPr>
              <a:defRPr b="0"/>
            </a:lvl1pPr>
          </a:lstStyle>
          <a:p>
            <a:r>
              <a:rPr sz="1050" dirty="0"/>
              <a:t>Thermal Displacement</a:t>
            </a:r>
          </a:p>
        </p:txBody>
      </p:sp>
      <p:sp>
        <p:nvSpPr>
          <p:cNvPr id="35" name="Thermal displacement is the distance that must be travelled to maintain constant SST, a simple proxy for habitat displacement.…"/>
          <p:cNvSpPr txBox="1"/>
          <p:nvPr/>
        </p:nvSpPr>
        <p:spPr>
          <a:xfrm>
            <a:off x="4733410" y="1443478"/>
            <a:ext cx="4034670" cy="4509488"/>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spAutoFit/>
          </a:bodyPr>
          <a:lstStyle/>
          <a:p>
            <a:pPr algn="l">
              <a:lnSpc>
                <a:spcPct val="130000"/>
              </a:lnSpc>
              <a:defRPr b="0"/>
            </a:pPr>
            <a:r>
              <a:rPr sz="1600" dirty="0"/>
              <a:t>Thermal displacement is the distance that must be travelled to maintain constant SST, a simple proxy for habitat displacement.</a:t>
            </a:r>
          </a:p>
          <a:p>
            <a:pPr algn="l">
              <a:lnSpc>
                <a:spcPct val="130000"/>
              </a:lnSpc>
              <a:defRPr b="0"/>
            </a:pPr>
            <a:endParaRPr sz="1600" dirty="0"/>
          </a:p>
          <a:p>
            <a:pPr algn="l">
              <a:lnSpc>
                <a:spcPct val="130000"/>
              </a:lnSpc>
              <a:defRPr b="0"/>
            </a:pPr>
            <a:r>
              <a:rPr sz="1600" dirty="0"/>
              <a:t>Thermal displacements vary from 10s to 1000s of kilometers.</a:t>
            </a:r>
          </a:p>
          <a:p>
            <a:pPr algn="l">
              <a:lnSpc>
                <a:spcPct val="130000"/>
              </a:lnSpc>
              <a:defRPr b="0"/>
            </a:pPr>
            <a:endParaRPr sz="1600" dirty="0"/>
          </a:p>
          <a:p>
            <a:pPr algn="l">
              <a:lnSpc>
                <a:spcPct val="130000"/>
              </a:lnSpc>
              <a:defRPr b="0"/>
            </a:pPr>
            <a:r>
              <a:rPr sz="1600" dirty="0"/>
              <a:t>On a global scale, thermal displacement is not significantly correlated with heatwave intensity.</a:t>
            </a:r>
          </a:p>
          <a:p>
            <a:pPr algn="l">
              <a:lnSpc>
                <a:spcPct val="130000"/>
              </a:lnSpc>
              <a:defRPr b="0"/>
            </a:pPr>
            <a:endParaRPr sz="1600" dirty="0"/>
          </a:p>
          <a:p>
            <a:pPr algn="l">
              <a:lnSpc>
                <a:spcPct val="130000"/>
              </a:lnSpc>
              <a:defRPr b="0"/>
            </a:pPr>
            <a:r>
              <a:rPr sz="1600" dirty="0"/>
              <a:t>Depending on the regional SST patterns, a given location can be characterized by</a:t>
            </a:r>
            <a:r>
              <a:rPr lang="en-US" sz="1600" dirty="0"/>
              <a:t>, for example</a:t>
            </a:r>
            <a:r>
              <a:rPr sz="1600" dirty="0"/>
              <a:t>:</a:t>
            </a:r>
          </a:p>
          <a:p>
            <a:pPr algn="l">
              <a:lnSpc>
                <a:spcPct val="130000"/>
              </a:lnSpc>
              <a:defRPr b="0">
                <a:solidFill>
                  <a:srgbClr val="FF2600"/>
                </a:solidFill>
              </a:defRPr>
            </a:pPr>
            <a:r>
              <a:rPr sz="1600" dirty="0"/>
              <a:t>Intense heatwaves and large displacements</a:t>
            </a:r>
            <a:endParaRPr lang="en-US" sz="1600" dirty="0"/>
          </a:p>
          <a:p>
            <a:pPr algn="l">
              <a:lnSpc>
                <a:spcPct val="130000"/>
              </a:lnSpc>
              <a:defRPr b="0">
                <a:solidFill>
                  <a:srgbClr val="0196FF"/>
                </a:solidFill>
              </a:defRPr>
            </a:pPr>
            <a:r>
              <a:rPr lang="en-US" sz="1600" dirty="0"/>
              <a:t>Intense heatwaves and small displacements</a:t>
            </a:r>
          </a:p>
        </p:txBody>
      </p:sp>
      <p:sp>
        <p:nvSpPr>
          <p:cNvPr id="36" name="Rectangle"/>
          <p:cNvSpPr/>
          <p:nvPr/>
        </p:nvSpPr>
        <p:spPr>
          <a:xfrm>
            <a:off x="2386708" y="2348870"/>
            <a:ext cx="753475" cy="118650"/>
          </a:xfrm>
          <a:prstGeom prst="rect">
            <a:avLst/>
          </a:prstGeom>
          <a:ln w="57150">
            <a:solidFill>
              <a:srgbClr val="FF2600"/>
            </a:solidFill>
            <a:miter lim="400000"/>
          </a:ln>
        </p:spPr>
        <p:txBody>
          <a:bodyPr lIns="26789" tIns="26789" rIns="26789" bIns="26789" anchor="ctr"/>
          <a:lstStyle/>
          <a:p>
            <a:pPr>
              <a:defRPr sz="3000" b="0">
                <a:solidFill>
                  <a:srgbClr val="FFFFFF"/>
                </a:solidFill>
                <a:latin typeface="+mn-lt"/>
                <a:ea typeface="+mn-ea"/>
                <a:cs typeface="+mn-cs"/>
                <a:sym typeface="Helvetica Neue Medium"/>
              </a:defRPr>
            </a:pPr>
            <a:endParaRPr sz="1125"/>
          </a:p>
        </p:txBody>
      </p:sp>
      <p:sp>
        <p:nvSpPr>
          <p:cNvPr id="37" name="Rectangle"/>
          <p:cNvSpPr/>
          <p:nvPr/>
        </p:nvSpPr>
        <p:spPr>
          <a:xfrm>
            <a:off x="3197488" y="1726775"/>
            <a:ext cx="342458" cy="215999"/>
          </a:xfrm>
          <a:prstGeom prst="rect">
            <a:avLst/>
          </a:prstGeom>
          <a:ln w="57150">
            <a:solidFill>
              <a:srgbClr val="0096FF"/>
            </a:solidFill>
            <a:miter lim="400000"/>
          </a:ln>
        </p:spPr>
        <p:txBody>
          <a:bodyPr lIns="26789" tIns="26789" rIns="26789" bIns="26789" anchor="ctr"/>
          <a:lstStyle/>
          <a:p>
            <a:pPr>
              <a:defRPr sz="3000" b="0">
                <a:solidFill>
                  <a:srgbClr val="FFFFFF"/>
                </a:solidFill>
                <a:latin typeface="+mn-lt"/>
                <a:ea typeface="+mn-ea"/>
                <a:cs typeface="+mn-cs"/>
                <a:sym typeface="Helvetica Neue Medium"/>
              </a:defRPr>
            </a:pPr>
            <a:endParaRPr sz="1125"/>
          </a:p>
        </p:txBody>
      </p:sp>
      <p:sp>
        <p:nvSpPr>
          <p:cNvPr id="40" name="Rectangle"/>
          <p:cNvSpPr/>
          <p:nvPr/>
        </p:nvSpPr>
        <p:spPr>
          <a:xfrm>
            <a:off x="2365365" y="4389487"/>
            <a:ext cx="753475" cy="118650"/>
          </a:xfrm>
          <a:prstGeom prst="rect">
            <a:avLst/>
          </a:prstGeom>
          <a:ln w="57150">
            <a:solidFill>
              <a:srgbClr val="FF2600"/>
            </a:solidFill>
            <a:miter lim="400000"/>
          </a:ln>
        </p:spPr>
        <p:txBody>
          <a:bodyPr lIns="26789" tIns="26789" rIns="26789" bIns="26789" anchor="ctr"/>
          <a:lstStyle/>
          <a:p>
            <a:pPr>
              <a:defRPr sz="3000" b="0">
                <a:solidFill>
                  <a:srgbClr val="FFFFFF"/>
                </a:solidFill>
                <a:latin typeface="+mn-lt"/>
                <a:ea typeface="+mn-ea"/>
                <a:cs typeface="+mn-cs"/>
                <a:sym typeface="Helvetica Neue Medium"/>
              </a:defRPr>
            </a:pPr>
            <a:endParaRPr sz="1125"/>
          </a:p>
        </p:txBody>
      </p:sp>
      <p:sp>
        <p:nvSpPr>
          <p:cNvPr id="41" name="Rectangle"/>
          <p:cNvSpPr/>
          <p:nvPr/>
        </p:nvSpPr>
        <p:spPr>
          <a:xfrm>
            <a:off x="3197578" y="3756673"/>
            <a:ext cx="342458" cy="215999"/>
          </a:xfrm>
          <a:prstGeom prst="rect">
            <a:avLst/>
          </a:prstGeom>
          <a:ln w="57150">
            <a:solidFill>
              <a:srgbClr val="0096FF"/>
            </a:solidFill>
            <a:miter lim="400000"/>
          </a:ln>
        </p:spPr>
        <p:txBody>
          <a:bodyPr lIns="26789" tIns="26789" rIns="26789" bIns="26789" anchor="ctr"/>
          <a:lstStyle/>
          <a:p>
            <a:pPr>
              <a:defRPr sz="3000" b="0">
                <a:solidFill>
                  <a:srgbClr val="FFFFFF"/>
                </a:solidFill>
                <a:latin typeface="+mn-lt"/>
                <a:ea typeface="+mn-ea"/>
                <a:cs typeface="+mn-cs"/>
                <a:sym typeface="Helvetica Neue Medium"/>
              </a:defRPr>
            </a:pPr>
            <a:endParaRPr sz="1125"/>
          </a:p>
        </p:txBody>
      </p:sp>
      <p:sp>
        <p:nvSpPr>
          <p:cNvPr id="44" name="Jacox, Alexander, Bograd, and Scott (2020)"/>
          <p:cNvSpPr txBox="1"/>
          <p:nvPr/>
        </p:nvSpPr>
        <p:spPr>
          <a:xfrm>
            <a:off x="534475" y="5783820"/>
            <a:ext cx="3970549" cy="262391"/>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2800" b="0"/>
            </a:lvl1pPr>
          </a:lstStyle>
          <a:p>
            <a:r>
              <a:rPr sz="1800" b="1" i="1" dirty="0">
                <a:hlinkClick r:id="rId4"/>
              </a:rPr>
              <a:t>Jacox</a:t>
            </a:r>
            <a:r>
              <a:rPr sz="1800" i="1" dirty="0">
                <a:hlinkClick r:id="rId4"/>
              </a:rPr>
              <a:t>, </a:t>
            </a:r>
            <a:r>
              <a:rPr sz="1800" b="1" i="1" dirty="0">
                <a:hlinkClick r:id="rId4"/>
              </a:rPr>
              <a:t>Alexander</a:t>
            </a:r>
            <a:r>
              <a:rPr sz="1800" i="1" dirty="0">
                <a:hlinkClick r:id="rId4"/>
              </a:rPr>
              <a:t>, Bograd, and </a:t>
            </a:r>
            <a:r>
              <a:rPr sz="1800" b="1" i="1" dirty="0">
                <a:hlinkClick r:id="rId4"/>
              </a:rPr>
              <a:t>Scott </a:t>
            </a:r>
            <a:r>
              <a:rPr lang="en-US" sz="1800" b="1" i="1" dirty="0">
                <a:hlinkClick r:id="rId4"/>
              </a:rPr>
              <a:t> </a:t>
            </a:r>
            <a:r>
              <a:rPr lang="en-US" sz="1800" i="1" dirty="0">
                <a:hlinkClick r:id="rId4"/>
              </a:rPr>
              <a:t>Nature (</a:t>
            </a:r>
            <a:r>
              <a:rPr sz="1800" i="1" dirty="0">
                <a:hlinkClick r:id="rId4"/>
              </a:rPr>
              <a:t>2020)</a:t>
            </a:r>
            <a:endParaRPr sz="1800" i="1" dirty="0"/>
          </a:p>
        </p:txBody>
      </p:sp>
      <p:sp>
        <p:nvSpPr>
          <p:cNvPr id="2" name="Slide Number Placeholder 1"/>
          <p:cNvSpPr>
            <a:spLocks noGrp="1"/>
          </p:cNvSpPr>
          <p:nvPr>
            <p:ph type="sldNum" sz="quarter" idx="2"/>
          </p:nvPr>
        </p:nvSpPr>
        <p:spPr/>
        <p:txBody>
          <a:bodyPr/>
          <a:lstStyle/>
          <a:p>
            <a:fld id="{86CB4B4D-7CA3-9044-876B-883B54F8677D}" type="slidenum">
              <a:rPr lang="uk-UA" smtClean="0"/>
              <a:t>24</a:t>
            </a:fld>
            <a:endParaRPr lang="uk-UA"/>
          </a:p>
        </p:txBody>
      </p:sp>
    </p:spTree>
    <p:extLst>
      <p:ext uri="{BB962C8B-B14F-4D97-AF65-F5344CB8AC3E}">
        <p14:creationId xmlns:p14="http://schemas.microsoft.com/office/powerpoint/2010/main" val="336728861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554" r="5858"/>
          <a:stretch/>
        </p:blipFill>
        <p:spPr>
          <a:xfrm>
            <a:off x="119278" y="982346"/>
            <a:ext cx="4616730" cy="4027616"/>
          </a:xfrm>
          <a:prstGeom prst="rect">
            <a:avLst/>
          </a:prstGeom>
        </p:spPr>
      </p:pic>
      <p:sp>
        <p:nvSpPr>
          <p:cNvPr id="5" name="Title 4"/>
          <p:cNvSpPr>
            <a:spLocks noGrp="1"/>
          </p:cNvSpPr>
          <p:nvPr>
            <p:ph type="title"/>
          </p:nvPr>
        </p:nvSpPr>
        <p:spPr>
          <a:xfrm>
            <a:off x="457200" y="148336"/>
            <a:ext cx="8229600" cy="497205"/>
          </a:xfrm>
        </p:spPr>
        <p:txBody>
          <a:bodyPr>
            <a:normAutofit fontScale="90000"/>
          </a:bodyPr>
          <a:lstStyle/>
          <a:p>
            <a:r>
              <a:rPr lang="en-US" sz="3600" dirty="0">
                <a:solidFill>
                  <a:srgbClr val="0000FF"/>
                </a:solidFill>
              </a:rPr>
              <a:t>Extreme Events and their Repercussions</a:t>
            </a:r>
          </a:p>
        </p:txBody>
      </p:sp>
      <p:sp>
        <p:nvSpPr>
          <p:cNvPr id="6" name="Content Placeholder 5"/>
          <p:cNvSpPr>
            <a:spLocks noGrp="1"/>
          </p:cNvSpPr>
          <p:nvPr>
            <p:ph idx="1"/>
          </p:nvPr>
        </p:nvSpPr>
        <p:spPr>
          <a:xfrm>
            <a:off x="4736008" y="856043"/>
            <a:ext cx="4265913" cy="5950208"/>
          </a:xfrm>
        </p:spPr>
        <p:txBody>
          <a:bodyPr>
            <a:noAutofit/>
          </a:bodyPr>
          <a:lstStyle/>
          <a:p>
            <a:pPr>
              <a:spcBef>
                <a:spcPts val="984"/>
              </a:spcBef>
              <a:buClr>
                <a:srgbClr val="0000FF"/>
              </a:buClr>
              <a:buSzPct val="120000"/>
            </a:pPr>
            <a:r>
              <a:rPr lang="en-US" sz="1800" dirty="0"/>
              <a:t>Climate Extreme: The occurrence of a weather or climate variable above (or below) a threshold value near the upper (or lower) ends of the range of observed values of the variable</a:t>
            </a:r>
          </a:p>
          <a:p>
            <a:pPr>
              <a:spcBef>
                <a:spcPts val="984"/>
              </a:spcBef>
              <a:buClr>
                <a:srgbClr val="0000FF"/>
              </a:buClr>
              <a:buSzPct val="120000"/>
            </a:pPr>
            <a:r>
              <a:rPr lang="en-US" sz="1800" dirty="0"/>
              <a:t>Exposure: The presence of people; plants &amp; animals; infrastructure; etc.  that could be adversely affected.</a:t>
            </a:r>
          </a:p>
          <a:p>
            <a:pPr>
              <a:spcBef>
                <a:spcPts val="984"/>
              </a:spcBef>
              <a:buClr>
                <a:srgbClr val="0000FF"/>
              </a:buClr>
              <a:buSzPct val="120000"/>
            </a:pPr>
            <a:r>
              <a:rPr lang="en-US" sz="1800" dirty="0"/>
              <a:t>Vulnerability: The propensity or predisposition to be adversely affected.</a:t>
            </a:r>
          </a:p>
          <a:p>
            <a:pPr>
              <a:spcBef>
                <a:spcPts val="984"/>
              </a:spcBef>
              <a:buClr>
                <a:srgbClr val="0000FF"/>
              </a:buClr>
              <a:buSzPct val="120000"/>
            </a:pPr>
            <a:r>
              <a:rPr lang="en-US" sz="1800" dirty="0"/>
              <a:t>Disaster management (or emergency management): the creation of plans through which communities reduce vulnerability to hazards and cope with disasters. </a:t>
            </a:r>
          </a:p>
          <a:p>
            <a:pPr>
              <a:spcBef>
                <a:spcPts val="984"/>
              </a:spcBef>
              <a:buClr>
                <a:srgbClr val="0000FF"/>
              </a:buClr>
              <a:buSzPct val="120000"/>
            </a:pPr>
            <a:r>
              <a:rPr lang="en-US" sz="1800" dirty="0"/>
              <a:t>Adaptation: Adjustment to actual or expected climate and its effects, in order to moderate harm or exploit beneficial opportunities.</a:t>
            </a:r>
          </a:p>
        </p:txBody>
      </p:sp>
      <p:sp>
        <p:nvSpPr>
          <p:cNvPr id="8" name="TextBox 7"/>
          <p:cNvSpPr txBox="1"/>
          <p:nvPr/>
        </p:nvSpPr>
        <p:spPr>
          <a:xfrm>
            <a:off x="330912" y="5023992"/>
            <a:ext cx="4278808" cy="1815882"/>
          </a:xfrm>
          <a:prstGeom prst="rect">
            <a:avLst/>
          </a:prstGeom>
          <a:noFill/>
        </p:spPr>
        <p:txBody>
          <a:bodyPr wrap="square" rtlCol="0">
            <a:spAutoFit/>
          </a:bodyPr>
          <a:lstStyle/>
          <a:p>
            <a:r>
              <a:rPr lang="en-US" sz="1600" dirty="0"/>
              <a:t>IPCC, 2012:  Special Report on Managing the Risks of Extreme Events and Disasters to Advance Climate Change Adaptation (</a:t>
            </a:r>
            <a:r>
              <a:rPr lang="en-US" sz="1600" dirty="0">
                <a:solidFill>
                  <a:srgbClr val="0000FF"/>
                </a:solidFill>
              </a:rPr>
              <a:t>SREX</a:t>
            </a:r>
            <a:r>
              <a:rPr lang="en-US" sz="1600" dirty="0"/>
              <a:t>) [Field, C.B., et al. (eds.)]. </a:t>
            </a:r>
          </a:p>
          <a:p>
            <a:endParaRPr lang="en-US" sz="1600" dirty="0"/>
          </a:p>
          <a:p>
            <a:r>
              <a:rPr lang="en-US" sz="1600" dirty="0"/>
              <a:t>https://</a:t>
            </a:r>
            <a:r>
              <a:rPr lang="en-US" sz="1600" dirty="0" err="1"/>
              <a:t>www.ipcc.ch</a:t>
            </a:r>
            <a:r>
              <a:rPr lang="en-US" sz="1600" dirty="0"/>
              <a:t>/</a:t>
            </a:r>
            <a:r>
              <a:rPr lang="en-US" sz="1600" dirty="0" err="1"/>
              <a:t>pdf</a:t>
            </a:r>
            <a:r>
              <a:rPr lang="en-US" sz="1600" dirty="0"/>
              <a:t>/special-reports/</a:t>
            </a:r>
            <a:r>
              <a:rPr lang="en-US" sz="1600" dirty="0" err="1"/>
              <a:t>srex</a:t>
            </a:r>
            <a:r>
              <a:rPr lang="en-US" sz="1600" dirty="0"/>
              <a:t>/</a:t>
            </a:r>
            <a:r>
              <a:rPr lang="en-US" sz="1600" dirty="0" err="1"/>
              <a:t>SREX_Full_Report.pdf</a:t>
            </a:r>
            <a:endParaRPr lang="en-US" sz="1600" dirty="0"/>
          </a:p>
        </p:txBody>
      </p:sp>
    </p:spTree>
    <p:extLst>
      <p:ext uri="{BB962C8B-B14F-4D97-AF65-F5344CB8AC3E}">
        <p14:creationId xmlns:p14="http://schemas.microsoft.com/office/powerpoint/2010/main" val="2687465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22A8C5-72B8-EF4E-934A-2B20C04BDEC2}"/>
              </a:ext>
            </a:extLst>
          </p:cNvPr>
          <p:cNvPicPr>
            <a:picLocks noChangeAspect="1"/>
          </p:cNvPicPr>
          <p:nvPr/>
        </p:nvPicPr>
        <p:blipFill>
          <a:blip r:embed="rId2"/>
          <a:stretch>
            <a:fillRect/>
          </a:stretch>
        </p:blipFill>
        <p:spPr>
          <a:xfrm>
            <a:off x="3624009" y="739776"/>
            <a:ext cx="5486400" cy="5386387"/>
          </a:xfrm>
          <a:prstGeom prst="rect">
            <a:avLst/>
          </a:prstGeom>
        </p:spPr>
      </p:pic>
      <p:sp>
        <p:nvSpPr>
          <p:cNvPr id="6" name="Title 5">
            <a:extLst>
              <a:ext uri="{FF2B5EF4-FFF2-40B4-BE49-F238E27FC236}">
                <a16:creationId xmlns:a16="http://schemas.microsoft.com/office/drawing/2014/main" id="{D8CC5B5C-4654-8B43-9B7A-9AA78B7526FF}"/>
              </a:ext>
            </a:extLst>
          </p:cNvPr>
          <p:cNvSpPr>
            <a:spLocks noGrp="1"/>
          </p:cNvSpPr>
          <p:nvPr>
            <p:ph type="title"/>
          </p:nvPr>
        </p:nvSpPr>
        <p:spPr>
          <a:xfrm>
            <a:off x="147797" y="152470"/>
            <a:ext cx="4114800" cy="1648150"/>
          </a:xfrm>
        </p:spPr>
        <p:txBody>
          <a:bodyPr>
            <a:normAutofit fontScale="90000"/>
          </a:bodyPr>
          <a:lstStyle/>
          <a:p>
            <a:br>
              <a:rPr lang="en-US" dirty="0">
                <a:solidFill>
                  <a:srgbClr val="0070C0"/>
                </a:solidFill>
              </a:rPr>
            </a:br>
            <a:br>
              <a:rPr lang="en-US" dirty="0">
                <a:solidFill>
                  <a:srgbClr val="0070C0"/>
                </a:solidFill>
              </a:rPr>
            </a:br>
            <a:r>
              <a:rPr lang="en-US" sz="3100" dirty="0">
                <a:solidFill>
                  <a:srgbClr val="0070C0"/>
                </a:solidFill>
              </a:rPr>
              <a:t>Components of </a:t>
            </a:r>
            <a:br>
              <a:rPr lang="en-US" sz="3100" dirty="0">
                <a:solidFill>
                  <a:srgbClr val="0070C0"/>
                </a:solidFill>
              </a:rPr>
            </a:br>
            <a:r>
              <a:rPr lang="en-US" sz="3100" dirty="0">
                <a:solidFill>
                  <a:srgbClr val="0070C0"/>
                </a:solidFill>
              </a:rPr>
              <a:t>Climate-Ready Fisheries Management</a:t>
            </a:r>
            <a:br>
              <a:rPr lang="en-US" dirty="0">
                <a:solidFill>
                  <a:srgbClr val="0070C0"/>
                </a:solidFill>
              </a:rPr>
            </a:br>
            <a:endParaRPr lang="en-US" dirty="0">
              <a:solidFill>
                <a:srgbClr val="0070C0"/>
              </a:solidFill>
            </a:endParaRPr>
          </a:p>
        </p:txBody>
      </p:sp>
      <p:sp>
        <p:nvSpPr>
          <p:cNvPr id="8" name="Text Placeholder 7">
            <a:extLst>
              <a:ext uri="{FF2B5EF4-FFF2-40B4-BE49-F238E27FC236}">
                <a16:creationId xmlns:a16="http://schemas.microsoft.com/office/drawing/2014/main" id="{6380613D-275E-8048-B2F0-42927036CEE2}"/>
              </a:ext>
            </a:extLst>
          </p:cNvPr>
          <p:cNvSpPr>
            <a:spLocks noGrp="1"/>
          </p:cNvSpPr>
          <p:nvPr>
            <p:ph type="body" sz="half" idx="2"/>
          </p:nvPr>
        </p:nvSpPr>
        <p:spPr>
          <a:xfrm>
            <a:off x="147797" y="1800620"/>
            <a:ext cx="3608832" cy="4691063"/>
          </a:xfrm>
        </p:spPr>
        <p:txBody>
          <a:bodyPr>
            <a:normAutofit/>
          </a:bodyPr>
          <a:lstStyle/>
          <a:p>
            <a:pPr marL="285750" indent="-285750">
              <a:buClr>
                <a:srgbClr val="0070C0"/>
              </a:buClr>
              <a:buFont typeface="Wingdings" pitchFamily="2" charset="2"/>
              <a:buChar char="Ø"/>
            </a:pPr>
            <a:r>
              <a:rPr lang="en-US" sz="2400" dirty="0"/>
              <a:t>What is changing? </a:t>
            </a:r>
          </a:p>
          <a:p>
            <a:pPr marL="285750" indent="-285750">
              <a:buClr>
                <a:srgbClr val="0070C0"/>
              </a:buClr>
              <a:buFont typeface="Wingdings" pitchFamily="2" charset="2"/>
              <a:buChar char="Ø"/>
            </a:pPr>
            <a:r>
              <a:rPr lang="en-US" sz="2400" dirty="0"/>
              <a:t>Why is it changing? </a:t>
            </a:r>
          </a:p>
          <a:p>
            <a:pPr marL="285750" indent="-285750">
              <a:buClr>
                <a:srgbClr val="0070C0"/>
              </a:buClr>
              <a:buFont typeface="Wingdings" pitchFamily="2" charset="2"/>
              <a:buChar char="Ø"/>
            </a:pPr>
            <a:r>
              <a:rPr lang="en-US" sz="2400" dirty="0"/>
              <a:t>What is vulnerable to change?</a:t>
            </a:r>
          </a:p>
          <a:p>
            <a:pPr marL="285750" indent="-285750">
              <a:buClr>
                <a:srgbClr val="0070C0"/>
              </a:buClr>
              <a:buFont typeface="Wingdings" pitchFamily="2" charset="2"/>
              <a:buChar char="Ø"/>
            </a:pPr>
            <a:r>
              <a:rPr lang="en-US" sz="2400" dirty="0"/>
              <a:t>How will it change? </a:t>
            </a:r>
          </a:p>
          <a:p>
            <a:pPr marL="285750" indent="-285750">
              <a:buClr>
                <a:srgbClr val="0070C0"/>
              </a:buClr>
              <a:buFont typeface="Wingdings" pitchFamily="2" charset="2"/>
              <a:buChar char="Ø"/>
            </a:pPr>
            <a:r>
              <a:rPr lang="en-US" sz="2400" dirty="0"/>
              <a:t>How to deliver and use key information/advice? </a:t>
            </a:r>
          </a:p>
          <a:p>
            <a:pPr marL="285750" indent="-285750">
              <a:buClr>
                <a:srgbClr val="0070C0"/>
              </a:buClr>
              <a:buFont typeface="Wingdings" pitchFamily="2" charset="2"/>
              <a:buChar char="Ø"/>
            </a:pPr>
            <a:r>
              <a:rPr lang="en-US" sz="2400" dirty="0"/>
              <a:t>How to prepare and respond to changes? </a:t>
            </a:r>
          </a:p>
        </p:txBody>
      </p:sp>
      <p:sp>
        <p:nvSpPr>
          <p:cNvPr id="9" name="TextBox 8">
            <a:extLst>
              <a:ext uri="{FF2B5EF4-FFF2-40B4-BE49-F238E27FC236}">
                <a16:creationId xmlns:a16="http://schemas.microsoft.com/office/drawing/2014/main" id="{F1181D63-F24A-824C-A3BA-77C256D47E74}"/>
              </a:ext>
            </a:extLst>
          </p:cNvPr>
          <p:cNvSpPr txBox="1"/>
          <p:nvPr/>
        </p:nvSpPr>
        <p:spPr>
          <a:xfrm>
            <a:off x="280416" y="6005583"/>
            <a:ext cx="4425696" cy="707886"/>
          </a:xfrm>
          <a:prstGeom prst="rect">
            <a:avLst/>
          </a:prstGeom>
          <a:noFill/>
        </p:spPr>
        <p:txBody>
          <a:bodyPr wrap="square" rtlCol="0">
            <a:spAutoFit/>
          </a:bodyPr>
          <a:lstStyle/>
          <a:p>
            <a:r>
              <a:rPr lang="en-US" sz="2000" i="1" dirty="0"/>
              <a:t>Karp et al. 2019, ICES J. Mar. Sci., doi:10.1093/</a:t>
            </a:r>
            <a:r>
              <a:rPr lang="en-US" sz="2000" i="1" dirty="0" err="1"/>
              <a:t>icesjms</a:t>
            </a:r>
            <a:r>
              <a:rPr lang="en-US" sz="2000" i="1" dirty="0"/>
              <a:t>/fsz048</a:t>
            </a:r>
          </a:p>
        </p:txBody>
      </p:sp>
    </p:spTree>
    <p:extLst>
      <p:ext uri="{BB962C8B-B14F-4D97-AF65-F5344CB8AC3E}">
        <p14:creationId xmlns:p14="http://schemas.microsoft.com/office/powerpoint/2010/main" val="2168418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C9C9D3-D2A5-5E46-A33D-C62D15614626}"/>
              </a:ext>
            </a:extLst>
          </p:cNvPr>
          <p:cNvSpPr>
            <a:spLocks noGrp="1"/>
          </p:cNvSpPr>
          <p:nvPr>
            <p:ph type="title"/>
          </p:nvPr>
        </p:nvSpPr>
        <p:spPr>
          <a:xfrm>
            <a:off x="457200" y="108384"/>
            <a:ext cx="8229600" cy="709035"/>
          </a:xfrm>
        </p:spPr>
        <p:txBody>
          <a:bodyPr>
            <a:normAutofit fontScale="90000"/>
          </a:bodyPr>
          <a:lstStyle/>
          <a:p>
            <a:r>
              <a:rPr lang="en-US" dirty="0">
                <a:solidFill>
                  <a:srgbClr val="0070C0"/>
                </a:solidFill>
              </a:rPr>
              <a:t>Fishery Policy Issues, Examples</a:t>
            </a:r>
          </a:p>
        </p:txBody>
      </p:sp>
      <p:sp>
        <p:nvSpPr>
          <p:cNvPr id="6" name="Content Placeholder 5">
            <a:extLst>
              <a:ext uri="{FF2B5EF4-FFF2-40B4-BE49-F238E27FC236}">
                <a16:creationId xmlns:a16="http://schemas.microsoft.com/office/drawing/2014/main" id="{CBABEF64-E226-5E4C-BED9-7E7D9FA6F709}"/>
              </a:ext>
            </a:extLst>
          </p:cNvPr>
          <p:cNvSpPr>
            <a:spLocks noGrp="1"/>
          </p:cNvSpPr>
          <p:nvPr>
            <p:ph idx="1"/>
          </p:nvPr>
        </p:nvSpPr>
        <p:spPr>
          <a:xfrm>
            <a:off x="457200" y="1112838"/>
            <a:ext cx="8229600" cy="5565053"/>
          </a:xfrm>
        </p:spPr>
        <p:txBody>
          <a:bodyPr>
            <a:normAutofit fontScale="85000" lnSpcReduction="20000"/>
          </a:bodyPr>
          <a:lstStyle/>
          <a:p>
            <a:pPr>
              <a:buClr>
                <a:srgbClr val="0070C0"/>
              </a:buClr>
              <a:buSzPct val="120000"/>
            </a:pPr>
            <a:r>
              <a:rPr lang="en-US" dirty="0"/>
              <a:t>Improve climate ecological data, forecast models and management tools</a:t>
            </a:r>
          </a:p>
          <a:p>
            <a:pPr lvl="1">
              <a:buClr>
                <a:srgbClr val="0070C0"/>
              </a:buClr>
              <a:buSzPct val="120000"/>
            </a:pPr>
            <a:r>
              <a:rPr lang="en-US" dirty="0" err="1"/>
              <a:t>Ecocast</a:t>
            </a:r>
            <a:r>
              <a:rPr lang="en-US" dirty="0"/>
              <a:t> (https://</a:t>
            </a:r>
            <a:r>
              <a:rPr lang="en-US" dirty="0" err="1"/>
              <a:t>coastwatch.pfeg.noaa.gov</a:t>
            </a:r>
            <a:r>
              <a:rPr lang="en-US" dirty="0"/>
              <a:t>/</a:t>
            </a:r>
            <a:r>
              <a:rPr lang="en-US" dirty="0" err="1"/>
              <a:t>ecocast</a:t>
            </a:r>
            <a:r>
              <a:rPr lang="en-US" dirty="0"/>
              <a:t>/)</a:t>
            </a:r>
          </a:p>
          <a:p>
            <a:pPr>
              <a:buClr>
                <a:srgbClr val="0070C0"/>
              </a:buClr>
              <a:buSzPct val="120000"/>
            </a:pPr>
            <a:r>
              <a:rPr lang="en-US" dirty="0"/>
              <a:t>Mange fisheries</a:t>
            </a:r>
          </a:p>
          <a:p>
            <a:pPr lvl="1">
              <a:buClr>
                <a:srgbClr val="0070C0"/>
              </a:buClr>
              <a:buSzPct val="120000"/>
            </a:pPr>
            <a:r>
              <a:rPr lang="en-US" dirty="0"/>
              <a:t>Catch limits (number, size, etc.)</a:t>
            </a:r>
          </a:p>
          <a:p>
            <a:pPr lvl="1">
              <a:buClr>
                <a:srgbClr val="0070C0"/>
              </a:buClr>
              <a:buSzPct val="120000"/>
            </a:pPr>
            <a:r>
              <a:rPr lang="en-US" dirty="0"/>
              <a:t>Closed regions</a:t>
            </a:r>
          </a:p>
          <a:p>
            <a:pPr lvl="1">
              <a:buClr>
                <a:srgbClr val="0070C0"/>
              </a:buClr>
              <a:buSzPct val="120000"/>
            </a:pPr>
            <a:r>
              <a:rPr lang="en-US" dirty="0"/>
              <a:t>New species that move into a region </a:t>
            </a:r>
          </a:p>
          <a:p>
            <a:pPr lvl="2">
              <a:buClr>
                <a:srgbClr val="0070C0"/>
              </a:buClr>
              <a:buSzPct val="120000"/>
            </a:pPr>
            <a:r>
              <a:rPr lang="en-US" dirty="0"/>
              <a:t>Many species along the US east coast are shifting north</a:t>
            </a:r>
          </a:p>
          <a:p>
            <a:pPr lvl="2">
              <a:buClr>
                <a:srgbClr val="0070C0"/>
              </a:buClr>
              <a:buSzPct val="120000"/>
            </a:pPr>
            <a:r>
              <a:rPr lang="en-US" dirty="0"/>
              <a:t>Change ship routes and/or speeds to reduce whale strikes</a:t>
            </a:r>
          </a:p>
          <a:p>
            <a:pPr lvl="1">
              <a:buClr>
                <a:srgbClr val="0070C0"/>
              </a:buClr>
              <a:buSzPct val="120000"/>
            </a:pPr>
            <a:r>
              <a:rPr lang="en-US" dirty="0"/>
              <a:t>Renegotiate International agreements</a:t>
            </a:r>
          </a:p>
          <a:p>
            <a:pPr lvl="1">
              <a:buClr>
                <a:srgbClr val="0070C0"/>
              </a:buClr>
              <a:buSzPct val="120000"/>
            </a:pPr>
            <a:r>
              <a:rPr lang="en-US" dirty="0"/>
              <a:t>Change ship path </a:t>
            </a:r>
          </a:p>
          <a:p>
            <a:pPr>
              <a:buClr>
                <a:srgbClr val="0070C0"/>
              </a:buClr>
              <a:buSzPct val="120000"/>
            </a:pPr>
            <a:r>
              <a:rPr lang="en-US" dirty="0"/>
              <a:t>Remove/Reduce other stressors</a:t>
            </a:r>
          </a:p>
          <a:p>
            <a:pPr lvl="1">
              <a:buClr>
                <a:srgbClr val="0070C0"/>
              </a:buClr>
              <a:buSzPct val="120000"/>
            </a:pPr>
            <a:r>
              <a:rPr lang="en-US" dirty="0"/>
              <a:t>Reduce local pollution</a:t>
            </a:r>
          </a:p>
          <a:p>
            <a:pPr lvl="1">
              <a:buClr>
                <a:srgbClr val="0070C0"/>
              </a:buClr>
              <a:buSzPct val="120000"/>
            </a:pPr>
            <a:r>
              <a:rPr lang="en-US" dirty="0"/>
              <a:t>No-line crab and lobster pots</a:t>
            </a:r>
          </a:p>
          <a:p>
            <a:pPr lvl="2">
              <a:buClr>
                <a:srgbClr val="0070C0"/>
              </a:buClr>
              <a:buSzPct val="120000"/>
            </a:pPr>
            <a:r>
              <a:rPr lang="en-US" dirty="0"/>
              <a:t>Reduce entanglements of whales</a:t>
            </a:r>
          </a:p>
        </p:txBody>
      </p:sp>
    </p:spTree>
    <p:extLst>
      <p:ext uri="{BB962C8B-B14F-4D97-AF65-F5344CB8AC3E}">
        <p14:creationId xmlns:p14="http://schemas.microsoft.com/office/powerpoint/2010/main" val="1618013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Slides</a:t>
            </a:r>
          </a:p>
        </p:txBody>
      </p:sp>
    </p:spTree>
    <p:extLst>
      <p:ext uri="{BB962C8B-B14F-4D97-AF65-F5344CB8AC3E}">
        <p14:creationId xmlns:p14="http://schemas.microsoft.com/office/powerpoint/2010/main" val="927327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616"/>
            <a:ext cx="8229600" cy="620581"/>
          </a:xfrm>
        </p:spPr>
        <p:txBody>
          <a:bodyPr>
            <a:noAutofit/>
          </a:bodyPr>
          <a:lstStyle/>
          <a:p>
            <a:r>
              <a:rPr lang="en-US" sz="3600">
                <a:solidFill>
                  <a:srgbClr val="0070C0"/>
                </a:solidFill>
              </a:rPr>
              <a:t>Other Distributions</a:t>
            </a:r>
            <a:endParaRPr lang="en-US" sz="3600" dirty="0">
              <a:solidFill>
                <a:srgbClr val="0070C0"/>
              </a:solidFill>
            </a:endParaRPr>
          </a:p>
        </p:txBody>
      </p:sp>
      <p:sp>
        <p:nvSpPr>
          <p:cNvPr id="4" name="Content Placeholder 3"/>
          <p:cNvSpPr>
            <a:spLocks noGrp="1"/>
          </p:cNvSpPr>
          <p:nvPr>
            <p:ph sz="half" idx="2"/>
          </p:nvPr>
        </p:nvSpPr>
        <p:spPr>
          <a:xfrm>
            <a:off x="4072975" y="1088755"/>
            <a:ext cx="4613825" cy="5573793"/>
          </a:xfrm>
        </p:spPr>
        <p:txBody>
          <a:bodyPr>
            <a:noAutofit/>
          </a:bodyPr>
          <a:lstStyle/>
          <a:p>
            <a:pPr>
              <a:buClr>
                <a:srgbClr val="0070C0"/>
              </a:buClr>
              <a:buSzPct val="120000"/>
            </a:pPr>
            <a:r>
              <a:rPr lang="en-US" sz="2000" dirty="0"/>
              <a:t>Gaussian distribution not always a good fit</a:t>
            </a:r>
          </a:p>
          <a:p>
            <a:pPr>
              <a:buClr>
                <a:srgbClr val="0070C0"/>
              </a:buClr>
              <a:buSzPct val="120000"/>
            </a:pPr>
            <a:r>
              <a:rPr lang="en-US" sz="2000" dirty="0"/>
              <a:t>Some variables like precipitation and wind speed are always positive and can be skewed (long tail)</a:t>
            </a:r>
          </a:p>
          <a:p>
            <a:pPr>
              <a:buClr>
                <a:srgbClr val="0070C0"/>
              </a:buClr>
              <a:buSzPct val="120000"/>
            </a:pPr>
            <a:r>
              <a:rPr lang="en-US" sz="2000" dirty="0"/>
              <a:t>Other distributions</a:t>
            </a:r>
          </a:p>
          <a:p>
            <a:pPr lvl="1">
              <a:buClr>
                <a:srgbClr val="0070C0"/>
              </a:buClr>
              <a:buSzPct val="120000"/>
            </a:pPr>
            <a:r>
              <a:rPr lang="en-US" sz="1600" dirty="0"/>
              <a:t>Gamma, Weibull </a:t>
            </a:r>
          </a:p>
          <a:p>
            <a:pPr lvl="1">
              <a:buClr>
                <a:srgbClr val="0070C0"/>
              </a:buClr>
              <a:buSzPct val="120000"/>
            </a:pPr>
            <a:r>
              <a:rPr lang="en-US" sz="1600" dirty="0"/>
              <a:t>Generalized extreme value </a:t>
            </a:r>
          </a:p>
          <a:p>
            <a:pPr lvl="2">
              <a:buClr>
                <a:srgbClr val="0070C0"/>
              </a:buClr>
              <a:buSzPct val="120000"/>
            </a:pPr>
            <a:r>
              <a:rPr lang="en-US" sz="1400" dirty="0"/>
              <a:t>often fit to just the tail values, e.g. maximum temperature in July </a:t>
            </a:r>
          </a:p>
          <a:p>
            <a:pPr lvl="1">
              <a:buClr>
                <a:srgbClr val="0070C0"/>
              </a:buClr>
              <a:buSzPct val="120000"/>
            </a:pPr>
            <a:r>
              <a:rPr lang="en-US" sz="1600" dirty="0"/>
              <a:t>Stochastically Generated Skewed</a:t>
            </a:r>
          </a:p>
          <a:p>
            <a:pPr lvl="2">
              <a:buClr>
                <a:srgbClr val="0070C0"/>
              </a:buClr>
              <a:buSzPct val="120000"/>
            </a:pPr>
            <a:r>
              <a:rPr lang="en-US" sz="1400" dirty="0"/>
              <a:t>(SGS, </a:t>
            </a:r>
            <a:r>
              <a:rPr lang="en-US" sz="1400" dirty="0" err="1"/>
              <a:t>Sardeshmukh</a:t>
            </a:r>
            <a:r>
              <a:rPr lang="en-US" sz="1400" dirty="0"/>
              <a:t> et al., 2015, J. Climate)</a:t>
            </a:r>
          </a:p>
          <a:p>
            <a:pPr>
              <a:buClr>
                <a:srgbClr val="0070C0"/>
              </a:buClr>
              <a:buSzPct val="120000"/>
            </a:pPr>
            <a:r>
              <a:rPr lang="en-US" sz="2000" dirty="0"/>
              <a:t>For a comparable change (e.g. the same change in </a:t>
            </a:r>
            <a:r>
              <a:rPr lang="en-US" sz="2000" dirty="0">
                <a:latin typeface="MT Extra" charset="2"/>
              </a:rPr>
              <a:t>𝛔</a:t>
            </a:r>
            <a:r>
              <a:rPr lang="en-US" sz="2000" dirty="0"/>
              <a:t>) in two different distributions can give different changes in the probability of extreme  </a:t>
            </a:r>
          </a:p>
          <a:p>
            <a:pPr lvl="1">
              <a:buClr>
                <a:srgbClr val="0070C0"/>
              </a:buClr>
              <a:buSzPct val="120000"/>
            </a:pPr>
            <a:r>
              <a:rPr lang="en-US" sz="1600" dirty="0"/>
              <a:t>&lt;=see example on the left</a:t>
            </a:r>
          </a:p>
        </p:txBody>
      </p:sp>
      <p:pic>
        <p:nvPicPr>
          <p:cNvPr id="5" name="Picture 4"/>
          <p:cNvPicPr>
            <a:picLocks noChangeAspect="1"/>
          </p:cNvPicPr>
          <p:nvPr/>
        </p:nvPicPr>
        <p:blipFill>
          <a:blip r:embed="rId3"/>
          <a:stretch>
            <a:fillRect/>
          </a:stretch>
        </p:blipFill>
        <p:spPr>
          <a:xfrm>
            <a:off x="550334" y="895219"/>
            <a:ext cx="3045150" cy="5767329"/>
          </a:xfrm>
          <a:prstGeom prst="rect">
            <a:avLst/>
          </a:prstGeom>
        </p:spPr>
      </p:pic>
    </p:spTree>
    <p:extLst>
      <p:ext uri="{BB962C8B-B14F-4D97-AF65-F5344CB8AC3E}">
        <p14:creationId xmlns:p14="http://schemas.microsoft.com/office/powerpoint/2010/main" val="1002986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11D5BC-7F55-7149-9DBE-9A3B96521148}"/>
              </a:ext>
            </a:extLst>
          </p:cNvPr>
          <p:cNvPicPr>
            <a:picLocks noChangeAspect="1"/>
          </p:cNvPicPr>
          <p:nvPr/>
        </p:nvPicPr>
        <p:blipFill rotWithShape="1">
          <a:blip r:embed="rId2"/>
          <a:srcRect t="6200" r="11671"/>
          <a:stretch/>
        </p:blipFill>
        <p:spPr>
          <a:xfrm>
            <a:off x="292889" y="1157445"/>
            <a:ext cx="7481748" cy="5542032"/>
          </a:xfrm>
          <a:prstGeom prst="rect">
            <a:avLst/>
          </a:prstGeom>
        </p:spPr>
      </p:pic>
      <p:sp>
        <p:nvSpPr>
          <p:cNvPr id="6" name="TextBox 5">
            <a:extLst>
              <a:ext uri="{FF2B5EF4-FFF2-40B4-BE49-F238E27FC236}">
                <a16:creationId xmlns:a16="http://schemas.microsoft.com/office/drawing/2014/main" id="{207EB23F-20ED-2643-9F5C-2379B9122119}"/>
              </a:ext>
            </a:extLst>
          </p:cNvPr>
          <p:cNvSpPr txBox="1"/>
          <p:nvPr/>
        </p:nvSpPr>
        <p:spPr>
          <a:xfrm>
            <a:off x="7863712" y="4636347"/>
            <a:ext cx="1280288" cy="1015663"/>
          </a:xfrm>
          <a:prstGeom prst="rect">
            <a:avLst/>
          </a:prstGeom>
          <a:noFill/>
        </p:spPr>
        <p:txBody>
          <a:bodyPr wrap="square" rtlCol="0">
            <a:spAutoFit/>
          </a:bodyPr>
          <a:lstStyle/>
          <a:p>
            <a:r>
              <a:rPr lang="en-US" sz="2000" dirty="0"/>
              <a:t>Upper Colorado</a:t>
            </a:r>
          </a:p>
          <a:p>
            <a:r>
              <a:rPr lang="en-US" sz="2000" dirty="0"/>
              <a:t>watershed</a:t>
            </a:r>
          </a:p>
        </p:txBody>
      </p:sp>
      <p:sp>
        <p:nvSpPr>
          <p:cNvPr id="2" name="Title 1">
            <a:extLst>
              <a:ext uri="{FF2B5EF4-FFF2-40B4-BE49-F238E27FC236}">
                <a16:creationId xmlns:a16="http://schemas.microsoft.com/office/drawing/2014/main" id="{2A069AF1-4304-B141-B124-71C64E72F3C6}"/>
              </a:ext>
            </a:extLst>
          </p:cNvPr>
          <p:cNvSpPr>
            <a:spLocks noGrp="1"/>
          </p:cNvSpPr>
          <p:nvPr>
            <p:ph type="title"/>
          </p:nvPr>
        </p:nvSpPr>
        <p:spPr>
          <a:xfrm>
            <a:off x="0" y="401936"/>
            <a:ext cx="8962327" cy="755509"/>
          </a:xfrm>
        </p:spPr>
        <p:txBody>
          <a:bodyPr>
            <a:normAutofit fontScale="90000"/>
          </a:bodyPr>
          <a:lstStyle/>
          <a:p>
            <a:r>
              <a:rPr lang="en-US" dirty="0">
                <a:solidFill>
                  <a:schemeClr val="accent1"/>
                </a:solidFill>
              </a:rPr>
              <a:t>Maps: </a:t>
            </a:r>
            <a:r>
              <a:rPr lang="en-US" sz="3600" dirty="0"/>
              <a:t>Percent of Normal Snow Water Equivalent</a:t>
            </a:r>
            <a:br>
              <a:rPr lang="en-US" dirty="0"/>
            </a:br>
            <a:r>
              <a:rPr lang="en-US" dirty="0"/>
              <a:t> </a:t>
            </a:r>
          </a:p>
        </p:txBody>
      </p:sp>
      <p:cxnSp>
        <p:nvCxnSpPr>
          <p:cNvPr id="8" name="Straight Arrow Connector 7">
            <a:extLst>
              <a:ext uri="{FF2B5EF4-FFF2-40B4-BE49-F238E27FC236}">
                <a16:creationId xmlns:a16="http://schemas.microsoft.com/office/drawing/2014/main" id="{9B84C978-826E-BB43-82BB-19F454DB6783}"/>
              </a:ext>
            </a:extLst>
          </p:cNvPr>
          <p:cNvCxnSpPr>
            <a:cxnSpLocks/>
            <a:stCxn id="6" idx="1"/>
          </p:cNvCxnSpPr>
          <p:nvPr/>
        </p:nvCxnSpPr>
        <p:spPr>
          <a:xfrm flipH="1" flipV="1">
            <a:off x="6570897" y="4636347"/>
            <a:ext cx="1292815" cy="507832"/>
          </a:xfrm>
          <a:prstGeom prst="straightConnector1">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CA4B80D-FB14-6941-BCCA-AA02D3787F28}"/>
              </a:ext>
            </a:extLst>
          </p:cNvPr>
          <p:cNvSpPr txBox="1"/>
          <p:nvPr/>
        </p:nvSpPr>
        <p:spPr>
          <a:xfrm>
            <a:off x="7976955" y="3537735"/>
            <a:ext cx="1053296" cy="707886"/>
          </a:xfrm>
          <a:prstGeom prst="rect">
            <a:avLst/>
          </a:prstGeom>
          <a:noFill/>
        </p:spPr>
        <p:txBody>
          <a:bodyPr wrap="square" rtlCol="0">
            <a:spAutoFit/>
          </a:bodyPr>
          <a:lstStyle/>
          <a:p>
            <a:r>
              <a:rPr lang="en-US" sz="2000" dirty="0"/>
              <a:t>South Platte</a:t>
            </a:r>
          </a:p>
        </p:txBody>
      </p:sp>
      <p:cxnSp>
        <p:nvCxnSpPr>
          <p:cNvPr id="16" name="Straight Arrow Connector 15">
            <a:extLst>
              <a:ext uri="{FF2B5EF4-FFF2-40B4-BE49-F238E27FC236}">
                <a16:creationId xmlns:a16="http://schemas.microsoft.com/office/drawing/2014/main" id="{14968155-DE2D-8645-A7B8-987E9B11BDFF}"/>
              </a:ext>
            </a:extLst>
          </p:cNvPr>
          <p:cNvCxnSpPr>
            <a:cxnSpLocks/>
          </p:cNvCxnSpPr>
          <p:nvPr/>
        </p:nvCxnSpPr>
        <p:spPr>
          <a:xfrm flipH="1">
            <a:off x="7037408" y="3928461"/>
            <a:ext cx="939547" cy="550942"/>
          </a:xfrm>
          <a:prstGeom prst="straightConnector1">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0296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67" y="96838"/>
            <a:ext cx="8229600" cy="614363"/>
          </a:xfrm>
        </p:spPr>
        <p:txBody>
          <a:bodyPr>
            <a:normAutofit fontScale="90000"/>
          </a:bodyPr>
          <a:lstStyle/>
          <a:p>
            <a:r>
              <a:rPr lang="en-US" sz="3600" dirty="0">
                <a:solidFill>
                  <a:srgbClr val="0070C0"/>
                </a:solidFill>
              </a:rPr>
              <a:t>Event </a:t>
            </a:r>
            <a:r>
              <a:rPr lang="en-US" sz="3600">
                <a:solidFill>
                  <a:srgbClr val="0070C0"/>
                </a:solidFill>
              </a:rPr>
              <a:t>based attribution</a:t>
            </a:r>
          </a:p>
        </p:txBody>
      </p:sp>
      <p:sp>
        <p:nvSpPr>
          <p:cNvPr id="3" name="Content Placeholder 2"/>
          <p:cNvSpPr>
            <a:spLocks noGrp="1"/>
          </p:cNvSpPr>
          <p:nvPr>
            <p:ph idx="1"/>
          </p:nvPr>
        </p:nvSpPr>
        <p:spPr>
          <a:xfrm>
            <a:off x="389467" y="787401"/>
            <a:ext cx="8229600" cy="5528732"/>
          </a:xfrm>
        </p:spPr>
        <p:txBody>
          <a:bodyPr>
            <a:noAutofit/>
          </a:bodyPr>
          <a:lstStyle/>
          <a:p>
            <a:pPr>
              <a:spcBef>
                <a:spcPts val="800"/>
              </a:spcBef>
              <a:buClr>
                <a:srgbClr val="0070C0"/>
              </a:buClr>
              <a:buSzPct val="120000"/>
            </a:pPr>
            <a:r>
              <a:rPr lang="en-US" sz="2000" dirty="0"/>
              <a:t>Many recent studies that try to assess to what extent an individual extreme event is influenced (if at all) by climate change</a:t>
            </a:r>
          </a:p>
          <a:p>
            <a:pPr lvl="1">
              <a:spcBef>
                <a:spcPts val="800"/>
              </a:spcBef>
              <a:buClr>
                <a:srgbClr val="0070C0"/>
              </a:buClr>
              <a:buSzPct val="120000"/>
            </a:pPr>
            <a:r>
              <a:rPr lang="en-US" sz="1600" dirty="0"/>
              <a:t>Frontier of the science that is evolving.</a:t>
            </a:r>
          </a:p>
          <a:p>
            <a:pPr lvl="1">
              <a:spcBef>
                <a:spcPts val="800"/>
              </a:spcBef>
              <a:buClr>
                <a:srgbClr val="0070C0"/>
              </a:buClr>
              <a:buSzPct val="120000"/>
            </a:pPr>
            <a:r>
              <a:rPr lang="en-US" sz="1600" dirty="0"/>
              <a:t>Difficult as natural variability is a very prominent component in individual events</a:t>
            </a:r>
          </a:p>
          <a:p>
            <a:pPr lvl="1">
              <a:spcBef>
                <a:spcPts val="800"/>
              </a:spcBef>
              <a:buClr>
                <a:srgbClr val="0070C0"/>
              </a:buClr>
              <a:buSzPct val="120000"/>
            </a:pPr>
            <a:r>
              <a:rPr lang="en-US" sz="1600" dirty="0"/>
              <a:t>Often strong disagreements among scientists about how much is attributable to climate change</a:t>
            </a:r>
          </a:p>
          <a:p>
            <a:pPr lvl="2">
              <a:spcBef>
                <a:spcPts val="800"/>
              </a:spcBef>
              <a:buClr>
                <a:srgbClr val="0070C0"/>
              </a:buClr>
              <a:buSzPct val="120000"/>
            </a:pPr>
            <a:r>
              <a:rPr lang="en-US" sz="1400" dirty="0"/>
              <a:t>Example: Russian heat wave in 2012</a:t>
            </a:r>
          </a:p>
          <a:p>
            <a:pPr>
              <a:spcBef>
                <a:spcPts val="800"/>
              </a:spcBef>
              <a:buClr>
                <a:srgbClr val="0070C0"/>
              </a:buClr>
              <a:buSzPct val="120000"/>
            </a:pPr>
            <a:r>
              <a:rPr lang="en-US" sz="2000" dirty="0"/>
              <a:t>Often use a large set of climate model runs to estimate what percentage of the event was due to climate change over natural variability</a:t>
            </a:r>
          </a:p>
          <a:p>
            <a:pPr lvl="1">
              <a:spcBef>
                <a:spcPts val="800"/>
              </a:spcBef>
              <a:buClr>
                <a:srgbClr val="0070C0"/>
              </a:buClr>
              <a:buSzPct val="120000"/>
            </a:pPr>
            <a:r>
              <a:rPr lang="en-US" sz="1600" dirty="0"/>
              <a:t>still viewed in a statistical or probability sense</a:t>
            </a:r>
          </a:p>
          <a:p>
            <a:pPr>
              <a:spcBef>
                <a:spcPts val="800"/>
              </a:spcBef>
              <a:buClr>
                <a:srgbClr val="0070C0"/>
              </a:buClr>
              <a:buSzPct val="120000"/>
            </a:pPr>
            <a:r>
              <a:rPr lang="en-US" sz="2000" dirty="0"/>
              <a:t>Since 2011 BAMS has published a supplemental every year on “Explaining extreme events from a climate perspective : An example overview paper:</a:t>
            </a:r>
          </a:p>
          <a:p>
            <a:pPr lvl="1">
              <a:spcBef>
                <a:spcPts val="800"/>
              </a:spcBef>
              <a:buClr>
                <a:srgbClr val="0070C0"/>
              </a:buClr>
              <a:buSzPct val="120000"/>
            </a:pPr>
            <a:r>
              <a:rPr lang="en-US" sz="1600" dirty="0"/>
              <a:t>Herring, S. C., M. P. </a:t>
            </a:r>
            <a:r>
              <a:rPr lang="en-US" sz="1600" dirty="0" err="1"/>
              <a:t>Hoerling</a:t>
            </a:r>
            <a:r>
              <a:rPr lang="en-US" sz="1600" dirty="0"/>
              <a:t>, J. P. </a:t>
            </a:r>
            <a:r>
              <a:rPr lang="en-US" sz="1600" dirty="0" err="1"/>
              <a:t>Kossin</a:t>
            </a:r>
            <a:r>
              <a:rPr lang="en-US" sz="1600" dirty="0"/>
              <a:t>, T. C. Peterson, and P. A. Stott, 2015: Explaining extreme events of 2014 from a climate perspective. Bull. Amer. Meteor. Soc., </a:t>
            </a:r>
            <a:r>
              <a:rPr lang="en-US" sz="1600" b="1" dirty="0"/>
              <a:t>96</a:t>
            </a:r>
            <a:r>
              <a:rPr lang="en-US" sz="1600" dirty="0"/>
              <a:t> (12), S1–S172, doi:</a:t>
            </a:r>
            <a:r>
              <a:rPr lang="en-US" sz="1600" u="sng" dirty="0">
                <a:hlinkClick r:id="rId2" tooltip="External link, opens new window"/>
              </a:rPr>
              <a:t>10.1175/BAMS-ExplainingExtremeEvents2014.1</a:t>
            </a:r>
            <a:r>
              <a:rPr lang="en-US" sz="1600" dirty="0"/>
              <a:t>.</a:t>
            </a:r>
          </a:p>
          <a:p>
            <a:pPr>
              <a:spcBef>
                <a:spcPts val="800"/>
              </a:spcBef>
              <a:buClr>
                <a:srgbClr val="0070C0"/>
              </a:buClr>
              <a:buSzPct val="120000"/>
            </a:pPr>
            <a:r>
              <a:rPr lang="en-US" sz="2000" dirty="0"/>
              <a:t>Events both seasonal (drought) and individual, e.g.  heavy precipitation</a:t>
            </a:r>
          </a:p>
          <a:p>
            <a:pPr>
              <a:spcBef>
                <a:spcPts val="800"/>
              </a:spcBef>
              <a:buClr>
                <a:srgbClr val="0070C0"/>
              </a:buClr>
              <a:buSzPct val="120000"/>
            </a:pPr>
            <a:r>
              <a:rPr lang="en-US" sz="2000" dirty="0"/>
              <a:t>Temperature events are generally easier to attribute than precipitation</a:t>
            </a:r>
          </a:p>
          <a:p>
            <a:pPr lvl="1">
              <a:spcBef>
                <a:spcPts val="800"/>
              </a:spcBef>
              <a:buClr>
                <a:srgbClr val="0070C0"/>
              </a:buClr>
              <a:buSzPct val="120000"/>
            </a:pPr>
            <a:endParaRPr lang="en-US" sz="1600" dirty="0"/>
          </a:p>
        </p:txBody>
      </p:sp>
    </p:spTree>
    <p:extLst>
      <p:ext uri="{BB962C8B-B14F-4D97-AF65-F5344CB8AC3E}">
        <p14:creationId xmlns:p14="http://schemas.microsoft.com/office/powerpoint/2010/main" val="678485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d:DB8B4670-9CC2-407B-BADC-0997BF66767E@neptune.org"/>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95943" y="2090057"/>
            <a:ext cx="4331970" cy="3578860"/>
          </a:xfrm>
          <a:prstGeom prst="rect">
            <a:avLst/>
          </a:prstGeom>
          <a:noFill/>
          <a:ln>
            <a:noFill/>
          </a:ln>
        </p:spPr>
      </p:pic>
      <p:pic>
        <p:nvPicPr>
          <p:cNvPr id="3" name="Picture 2" descr="cid:1346E75B-F391-4519-8DB8-70A063765D60@neptune.org"/>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618264" y="2090057"/>
            <a:ext cx="4351020" cy="3578860"/>
          </a:xfrm>
          <a:prstGeom prst="rect">
            <a:avLst/>
          </a:prstGeom>
          <a:noFill/>
          <a:ln>
            <a:noFill/>
          </a:ln>
        </p:spPr>
      </p:pic>
      <p:sp>
        <p:nvSpPr>
          <p:cNvPr id="4" name="Title 1"/>
          <p:cNvSpPr txBox="1">
            <a:spLocks/>
          </p:cNvSpPr>
          <p:nvPr/>
        </p:nvSpPr>
        <p:spPr>
          <a:xfrm>
            <a:off x="195943" y="252442"/>
            <a:ext cx="8181377" cy="1212801"/>
          </a:xfrm>
          <a:prstGeom prst="rect">
            <a:avLst/>
          </a:prstGeom>
        </p:spPr>
        <p:txBody>
          <a:bodyPr>
            <a:noAutofit/>
          </a:bodyPr>
          <a:lstStyle>
            <a:lvl1pPr algn="l" defTabSz="457200" rtl="0" eaLnBrk="1" latinLnBrk="0" hangingPunct="1">
              <a:spcBef>
                <a:spcPct val="0"/>
              </a:spcBef>
              <a:buNone/>
              <a:defRPr sz="3600" b="1" i="0" kern="1200">
                <a:solidFill>
                  <a:schemeClr val="bg1"/>
                </a:solidFill>
                <a:latin typeface="Arial"/>
                <a:ea typeface="+mj-ea"/>
                <a:cs typeface="Arial"/>
              </a:defRPr>
            </a:lvl1pPr>
          </a:lstStyle>
          <a:p>
            <a:pPr algn="ctr"/>
            <a:r>
              <a:rPr lang="en-US" b="0" dirty="0">
                <a:solidFill>
                  <a:srgbClr val="0070C0"/>
                </a:solidFill>
              </a:rPr>
              <a:t>Could the lobster season of 2012 </a:t>
            </a:r>
          </a:p>
          <a:p>
            <a:pPr algn="ctr"/>
            <a:r>
              <a:rPr lang="en-US" b="0" dirty="0">
                <a:solidFill>
                  <a:srgbClr val="0070C0"/>
                </a:solidFill>
              </a:rPr>
              <a:t>been predicted?</a:t>
            </a:r>
          </a:p>
        </p:txBody>
      </p:sp>
    </p:spTree>
    <p:extLst>
      <p:ext uri="{BB962C8B-B14F-4D97-AF65-F5344CB8AC3E}">
        <p14:creationId xmlns:p14="http://schemas.microsoft.com/office/powerpoint/2010/main" val="1733039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16" y="1453470"/>
            <a:ext cx="9132084" cy="540453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312628" y="120720"/>
            <a:ext cx="8170360" cy="11788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bg1"/>
                </a:solidFill>
                <a:latin typeface="Arial"/>
                <a:ea typeface="+mj-ea"/>
                <a:cs typeface="Arial"/>
              </a:defRPr>
            </a:lvl1pPr>
          </a:lstStyle>
          <a:p>
            <a:pPr algn="ctr"/>
            <a:r>
              <a:rPr lang="en-US" b="0" dirty="0">
                <a:solidFill>
                  <a:srgbClr val="0070C0"/>
                </a:solidFill>
              </a:rPr>
              <a:t>Climate impacts on coupled social-ecological systems</a:t>
            </a:r>
          </a:p>
        </p:txBody>
      </p:sp>
      <p:sp>
        <p:nvSpPr>
          <p:cNvPr id="4" name="Oval 3"/>
          <p:cNvSpPr/>
          <p:nvPr/>
        </p:nvSpPr>
        <p:spPr>
          <a:xfrm>
            <a:off x="1923843" y="1745673"/>
            <a:ext cx="2176423" cy="672575"/>
          </a:xfrm>
          <a:prstGeom prst="ellipse">
            <a:avLst/>
          </a:prstGeom>
          <a:solidFill>
            <a:srgbClr val="FFFFFF"/>
          </a:solid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accent6"/>
                </a:solidFill>
                <a:latin typeface="Arial" panose="020B0604020202020204" pitchFamily="34" charset="0"/>
                <a:cs typeface="Arial" panose="020B0604020202020204" pitchFamily="34" charset="0"/>
              </a:rPr>
              <a:t>Climate</a:t>
            </a:r>
          </a:p>
        </p:txBody>
      </p:sp>
      <p:sp>
        <p:nvSpPr>
          <p:cNvPr id="5" name="Oval 4"/>
          <p:cNvSpPr/>
          <p:nvPr/>
        </p:nvSpPr>
        <p:spPr>
          <a:xfrm>
            <a:off x="11916" y="3191584"/>
            <a:ext cx="2230581" cy="672575"/>
          </a:xfrm>
          <a:prstGeom prst="ellipse">
            <a:avLst/>
          </a:prstGeom>
          <a:solidFill>
            <a:srgbClr val="FFFFFF"/>
          </a:solid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accent6"/>
                </a:solidFill>
                <a:latin typeface="Arial" panose="020B0604020202020204" pitchFamily="34" charset="0"/>
                <a:cs typeface="Arial" panose="020B0604020202020204" pitchFamily="34" charset="0"/>
              </a:rPr>
              <a:t>Ecosystem</a:t>
            </a:r>
          </a:p>
        </p:txBody>
      </p:sp>
      <p:sp>
        <p:nvSpPr>
          <p:cNvPr id="6" name="Oval 5"/>
          <p:cNvSpPr/>
          <p:nvPr/>
        </p:nvSpPr>
        <p:spPr>
          <a:xfrm>
            <a:off x="3776573" y="3191584"/>
            <a:ext cx="2176423" cy="672575"/>
          </a:xfrm>
          <a:prstGeom prst="ellipse">
            <a:avLst/>
          </a:prstGeom>
          <a:solidFill>
            <a:srgbClr val="FFFFFF"/>
          </a:solid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accent6"/>
                </a:solidFill>
                <a:latin typeface="Arial" panose="020B0604020202020204" pitchFamily="34" charset="0"/>
                <a:cs typeface="Arial" panose="020B0604020202020204" pitchFamily="34" charset="0"/>
              </a:rPr>
              <a:t>Fishery</a:t>
            </a:r>
          </a:p>
        </p:txBody>
      </p:sp>
      <p:sp>
        <p:nvSpPr>
          <p:cNvPr id="7" name="Oval 6"/>
          <p:cNvSpPr/>
          <p:nvPr/>
        </p:nvSpPr>
        <p:spPr>
          <a:xfrm>
            <a:off x="6533623" y="5107292"/>
            <a:ext cx="2574268" cy="672575"/>
          </a:xfrm>
          <a:prstGeom prst="ellipse">
            <a:avLst/>
          </a:prstGeom>
          <a:solidFill>
            <a:srgbClr val="FFFFFF"/>
          </a:solid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400" dirty="0">
                <a:solidFill>
                  <a:schemeClr val="accent6"/>
                </a:solidFill>
                <a:latin typeface="Arial" panose="020B0604020202020204" pitchFamily="34" charset="0"/>
                <a:cs typeface="Arial" panose="020B0604020202020204" pitchFamily="34" charset="0"/>
              </a:rPr>
              <a:t>Management</a:t>
            </a:r>
          </a:p>
        </p:txBody>
      </p:sp>
      <p:sp>
        <p:nvSpPr>
          <p:cNvPr id="8" name="Oval 7"/>
          <p:cNvSpPr/>
          <p:nvPr/>
        </p:nvSpPr>
        <p:spPr>
          <a:xfrm>
            <a:off x="3776573" y="5107292"/>
            <a:ext cx="1906884" cy="672575"/>
          </a:xfrm>
          <a:prstGeom prst="ellipse">
            <a:avLst/>
          </a:prstGeom>
          <a:solidFill>
            <a:srgbClr val="FFFFFF"/>
          </a:solid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400" dirty="0">
                <a:solidFill>
                  <a:schemeClr val="accent6"/>
                </a:solidFill>
                <a:latin typeface="Arial" panose="020B0604020202020204" pitchFamily="34" charset="0"/>
                <a:cs typeface="Arial" panose="020B0604020202020204" pitchFamily="34" charset="0"/>
              </a:rPr>
              <a:t>Economy</a:t>
            </a:r>
          </a:p>
        </p:txBody>
      </p:sp>
      <p:cxnSp>
        <p:nvCxnSpPr>
          <p:cNvPr id="9" name="Straight Arrow Connector 8"/>
          <p:cNvCxnSpPr/>
          <p:nvPr/>
        </p:nvCxnSpPr>
        <p:spPr>
          <a:xfrm flipH="1">
            <a:off x="1154285" y="2357792"/>
            <a:ext cx="860242" cy="725474"/>
          </a:xfrm>
          <a:prstGeom prst="straightConnector1">
            <a:avLst/>
          </a:prstGeom>
          <a:ln w="38100">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776573" y="2418248"/>
            <a:ext cx="801045" cy="725474"/>
          </a:xfrm>
          <a:prstGeom prst="straightConnector1">
            <a:avLst/>
          </a:prstGeom>
          <a:ln w="38100">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369707" y="3501422"/>
            <a:ext cx="1292252" cy="0"/>
          </a:xfrm>
          <a:prstGeom prst="straightConnector1">
            <a:avLst/>
          </a:prstGeom>
          <a:ln w="38100">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733837" y="5443579"/>
            <a:ext cx="731772" cy="0"/>
          </a:xfrm>
          <a:prstGeom prst="straightConnector1">
            <a:avLst/>
          </a:prstGeom>
          <a:ln w="38100">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808015" y="3793626"/>
            <a:ext cx="1110879" cy="1375379"/>
          </a:xfrm>
          <a:prstGeom prst="straightConnector1">
            <a:avLst/>
          </a:prstGeom>
          <a:ln w="38100">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733837" y="3793626"/>
            <a:ext cx="1081916" cy="1375379"/>
          </a:xfrm>
          <a:prstGeom prst="straightConnector1">
            <a:avLst/>
          </a:prstGeom>
          <a:ln w="38100">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409059" y="5099738"/>
            <a:ext cx="2609291" cy="672575"/>
          </a:xfrm>
          <a:prstGeom prst="ellipse">
            <a:avLst/>
          </a:prstGeom>
          <a:solidFill>
            <a:srgbClr val="FFFFFF"/>
          </a:solid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400" dirty="0">
                <a:solidFill>
                  <a:schemeClr val="accent6"/>
                </a:solidFill>
                <a:latin typeface="Arial" panose="020B0604020202020204" pitchFamily="34" charset="0"/>
                <a:cs typeface="Arial" panose="020B0604020202020204" pitchFamily="34" charset="0"/>
              </a:rPr>
              <a:t>Communities</a:t>
            </a:r>
          </a:p>
        </p:txBody>
      </p:sp>
      <p:cxnSp>
        <p:nvCxnSpPr>
          <p:cNvPr id="16" name="Straight Arrow Connector 15"/>
          <p:cNvCxnSpPr/>
          <p:nvPr/>
        </p:nvCxnSpPr>
        <p:spPr>
          <a:xfrm>
            <a:off x="3018349" y="5436025"/>
            <a:ext cx="731772" cy="0"/>
          </a:xfrm>
          <a:prstGeom prst="straightConnector1">
            <a:avLst/>
          </a:prstGeom>
          <a:ln w="38100">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758353" y="3946025"/>
            <a:ext cx="0" cy="1094511"/>
          </a:xfrm>
          <a:prstGeom prst="straightConnector1">
            <a:avLst/>
          </a:prstGeom>
          <a:ln w="38100">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6519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1916" y="1453470"/>
            <a:ext cx="9132084" cy="540453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2413" y="141140"/>
            <a:ext cx="8743237" cy="1143000"/>
          </a:xfrm>
        </p:spPr>
        <p:txBody>
          <a:bodyPr>
            <a:normAutofit fontScale="90000"/>
          </a:bodyPr>
          <a:lstStyle/>
          <a:p>
            <a:r>
              <a:rPr lang="en-US" dirty="0">
                <a:solidFill>
                  <a:srgbClr val="0070C0"/>
                </a:solidFill>
              </a:rPr>
              <a:t>Moving towards a climate adaptation framework for fisheries</a:t>
            </a:r>
          </a:p>
        </p:txBody>
      </p:sp>
      <p:sp>
        <p:nvSpPr>
          <p:cNvPr id="3" name="TextBox 2"/>
          <p:cNvSpPr txBox="1"/>
          <p:nvPr/>
        </p:nvSpPr>
        <p:spPr>
          <a:xfrm>
            <a:off x="931831" y="1816123"/>
            <a:ext cx="2954369" cy="584775"/>
          </a:xfrm>
          <a:prstGeom prst="rect">
            <a:avLst/>
          </a:prstGeom>
          <a:noFill/>
        </p:spPr>
        <p:txBody>
          <a:bodyPr wrap="square" rtlCol="0">
            <a:spAutoFit/>
          </a:bodyPr>
          <a:lstStyle/>
          <a:p>
            <a:pPr marL="514350" indent="-514350">
              <a:buFont typeface="Arial" panose="020B0604020202020204" pitchFamily="34" charset="0"/>
              <a:buChar char="•"/>
            </a:pPr>
            <a:r>
              <a:rPr lang="en-US" sz="3200" dirty="0">
                <a:solidFill>
                  <a:schemeClr val="bg1"/>
                </a:solidFill>
              </a:rPr>
              <a:t>Vulnerability</a:t>
            </a:r>
          </a:p>
        </p:txBody>
      </p:sp>
      <p:sp>
        <p:nvSpPr>
          <p:cNvPr id="4" name="TextBox 3"/>
          <p:cNvSpPr txBox="1"/>
          <p:nvPr/>
        </p:nvSpPr>
        <p:spPr>
          <a:xfrm>
            <a:off x="931830" y="2311237"/>
            <a:ext cx="2780211" cy="584775"/>
          </a:xfrm>
          <a:prstGeom prst="rect">
            <a:avLst/>
          </a:prstGeom>
          <a:noFill/>
        </p:spPr>
        <p:txBody>
          <a:bodyPr wrap="square" rtlCol="0">
            <a:spAutoFit/>
          </a:bodyPr>
          <a:lstStyle/>
          <a:p>
            <a:pPr marL="514350" indent="-514350">
              <a:buFont typeface="Arial" panose="020B0604020202020204" pitchFamily="34" charset="0"/>
              <a:buChar char="•"/>
            </a:pPr>
            <a:r>
              <a:rPr lang="en-US" sz="3200" dirty="0">
                <a:solidFill>
                  <a:schemeClr val="bg1"/>
                </a:solidFill>
              </a:rPr>
              <a:t>Resilience</a:t>
            </a:r>
          </a:p>
        </p:txBody>
      </p:sp>
      <p:sp>
        <p:nvSpPr>
          <p:cNvPr id="5" name="TextBox 4"/>
          <p:cNvSpPr txBox="1"/>
          <p:nvPr/>
        </p:nvSpPr>
        <p:spPr>
          <a:xfrm>
            <a:off x="920940" y="2806352"/>
            <a:ext cx="3663092" cy="584775"/>
          </a:xfrm>
          <a:prstGeom prst="rect">
            <a:avLst/>
          </a:prstGeom>
          <a:noFill/>
        </p:spPr>
        <p:txBody>
          <a:bodyPr wrap="square" rtlCol="0">
            <a:spAutoFit/>
          </a:bodyPr>
          <a:lstStyle/>
          <a:p>
            <a:pPr marL="514350" indent="-514350">
              <a:buFont typeface="Arial" panose="020B0604020202020204" pitchFamily="34" charset="0"/>
              <a:buChar char="•"/>
            </a:pPr>
            <a:r>
              <a:rPr lang="en-US" sz="3200" dirty="0">
                <a:solidFill>
                  <a:schemeClr val="bg1"/>
                </a:solidFill>
              </a:rPr>
              <a:t>Adaptive capacity</a:t>
            </a:r>
          </a:p>
        </p:txBody>
      </p:sp>
      <p:sp>
        <p:nvSpPr>
          <p:cNvPr id="6" name="TextBox 5"/>
          <p:cNvSpPr txBox="1"/>
          <p:nvPr/>
        </p:nvSpPr>
        <p:spPr>
          <a:xfrm>
            <a:off x="5024963" y="1827005"/>
            <a:ext cx="2780211" cy="584775"/>
          </a:xfrm>
          <a:prstGeom prst="rect">
            <a:avLst/>
          </a:prstGeom>
          <a:noFill/>
        </p:spPr>
        <p:txBody>
          <a:bodyPr wrap="square" rtlCol="0">
            <a:spAutoFit/>
          </a:bodyPr>
          <a:lstStyle/>
          <a:p>
            <a:pPr marL="514350" indent="-514350">
              <a:buFont typeface="Arial" panose="020B0604020202020204" pitchFamily="34" charset="0"/>
              <a:buChar char="•"/>
            </a:pPr>
            <a:r>
              <a:rPr lang="en-US" sz="3200" dirty="0">
                <a:solidFill>
                  <a:schemeClr val="bg1"/>
                </a:solidFill>
              </a:rPr>
              <a:t>Ecosystem</a:t>
            </a:r>
          </a:p>
        </p:txBody>
      </p:sp>
      <p:sp>
        <p:nvSpPr>
          <p:cNvPr id="7" name="TextBox 6"/>
          <p:cNvSpPr txBox="1"/>
          <p:nvPr/>
        </p:nvSpPr>
        <p:spPr>
          <a:xfrm>
            <a:off x="5024962" y="2322119"/>
            <a:ext cx="2780211" cy="584775"/>
          </a:xfrm>
          <a:prstGeom prst="rect">
            <a:avLst/>
          </a:prstGeom>
          <a:noFill/>
        </p:spPr>
        <p:txBody>
          <a:bodyPr wrap="square" rtlCol="0">
            <a:spAutoFit/>
          </a:bodyPr>
          <a:lstStyle/>
          <a:p>
            <a:pPr marL="514350" indent="-514350">
              <a:buFont typeface="Arial" panose="020B0604020202020204" pitchFamily="34" charset="0"/>
              <a:buChar char="•"/>
            </a:pPr>
            <a:r>
              <a:rPr lang="en-US" sz="3200" dirty="0">
                <a:solidFill>
                  <a:schemeClr val="bg1"/>
                </a:solidFill>
              </a:rPr>
              <a:t>Fishery</a:t>
            </a:r>
          </a:p>
        </p:txBody>
      </p:sp>
      <p:sp>
        <p:nvSpPr>
          <p:cNvPr id="8" name="TextBox 7"/>
          <p:cNvSpPr txBox="1"/>
          <p:nvPr/>
        </p:nvSpPr>
        <p:spPr>
          <a:xfrm>
            <a:off x="5014072" y="2817234"/>
            <a:ext cx="3259187" cy="584775"/>
          </a:xfrm>
          <a:prstGeom prst="rect">
            <a:avLst/>
          </a:prstGeom>
          <a:noFill/>
        </p:spPr>
        <p:txBody>
          <a:bodyPr wrap="square" rtlCol="0">
            <a:spAutoFit/>
          </a:bodyPr>
          <a:lstStyle/>
          <a:p>
            <a:pPr marL="514350" indent="-514350">
              <a:buFont typeface="Arial" panose="020B0604020202020204" pitchFamily="34" charset="0"/>
              <a:buChar char="•"/>
            </a:pPr>
            <a:r>
              <a:rPr lang="en-US" sz="3200" dirty="0">
                <a:solidFill>
                  <a:schemeClr val="bg1"/>
                </a:solidFill>
              </a:rPr>
              <a:t>Management</a:t>
            </a:r>
          </a:p>
        </p:txBody>
      </p:sp>
      <p:sp>
        <p:nvSpPr>
          <p:cNvPr id="10" name="TextBox 9"/>
          <p:cNvSpPr txBox="1"/>
          <p:nvPr/>
        </p:nvSpPr>
        <p:spPr>
          <a:xfrm>
            <a:off x="3917109" y="3729788"/>
            <a:ext cx="1309782" cy="1077218"/>
          </a:xfrm>
          <a:prstGeom prst="rect">
            <a:avLst/>
          </a:prstGeom>
          <a:noFill/>
        </p:spPr>
        <p:txBody>
          <a:bodyPr wrap="none" rtlCol="0">
            <a:spAutoFit/>
          </a:bodyPr>
          <a:lstStyle/>
          <a:p>
            <a:r>
              <a:rPr lang="en-US" sz="3200" dirty="0">
                <a:solidFill>
                  <a:schemeClr val="bg1"/>
                </a:solidFill>
              </a:rPr>
              <a:t>Scales:</a:t>
            </a:r>
          </a:p>
          <a:p>
            <a:endParaRPr lang="en-US" sz="3200" dirty="0">
              <a:solidFill>
                <a:schemeClr val="bg1"/>
              </a:solidFill>
            </a:endParaRPr>
          </a:p>
        </p:txBody>
      </p:sp>
      <p:sp>
        <p:nvSpPr>
          <p:cNvPr id="11" name="TextBox 10"/>
          <p:cNvSpPr txBox="1"/>
          <p:nvPr/>
        </p:nvSpPr>
        <p:spPr>
          <a:xfrm>
            <a:off x="1185644" y="4328557"/>
            <a:ext cx="1821332" cy="1077218"/>
          </a:xfrm>
          <a:prstGeom prst="rect">
            <a:avLst/>
          </a:prstGeom>
          <a:noFill/>
        </p:spPr>
        <p:txBody>
          <a:bodyPr wrap="none" rtlCol="0">
            <a:spAutoFit/>
          </a:bodyPr>
          <a:lstStyle/>
          <a:p>
            <a:r>
              <a:rPr lang="en-US" sz="3200" dirty="0">
                <a:solidFill>
                  <a:schemeClr val="bg1"/>
                </a:solidFill>
              </a:rPr>
              <a:t>Individual</a:t>
            </a:r>
          </a:p>
          <a:p>
            <a:endParaRPr lang="en-US" sz="3200" dirty="0">
              <a:solidFill>
                <a:schemeClr val="bg1"/>
              </a:solidFill>
            </a:endParaRPr>
          </a:p>
        </p:txBody>
      </p:sp>
      <p:sp>
        <p:nvSpPr>
          <p:cNvPr id="12" name="TextBox 11"/>
          <p:cNvSpPr txBox="1"/>
          <p:nvPr/>
        </p:nvSpPr>
        <p:spPr>
          <a:xfrm>
            <a:off x="3882356" y="4328557"/>
            <a:ext cx="1379288" cy="1077218"/>
          </a:xfrm>
          <a:prstGeom prst="rect">
            <a:avLst/>
          </a:prstGeom>
          <a:noFill/>
        </p:spPr>
        <p:txBody>
          <a:bodyPr wrap="none" rtlCol="0">
            <a:spAutoFit/>
          </a:bodyPr>
          <a:lstStyle/>
          <a:p>
            <a:r>
              <a:rPr lang="en-US" sz="3200" dirty="0">
                <a:solidFill>
                  <a:schemeClr val="bg1"/>
                </a:solidFill>
              </a:rPr>
              <a:t>Fishery</a:t>
            </a:r>
          </a:p>
          <a:p>
            <a:endParaRPr lang="en-US" sz="3200" dirty="0">
              <a:solidFill>
                <a:schemeClr val="bg1"/>
              </a:solidFill>
            </a:endParaRPr>
          </a:p>
        </p:txBody>
      </p:sp>
      <p:sp>
        <p:nvSpPr>
          <p:cNvPr id="13" name="TextBox 12"/>
          <p:cNvSpPr txBox="1"/>
          <p:nvPr/>
        </p:nvSpPr>
        <p:spPr>
          <a:xfrm>
            <a:off x="6148695" y="4328557"/>
            <a:ext cx="2129109" cy="1077218"/>
          </a:xfrm>
          <a:prstGeom prst="rect">
            <a:avLst/>
          </a:prstGeom>
          <a:noFill/>
        </p:spPr>
        <p:txBody>
          <a:bodyPr wrap="none" rtlCol="0">
            <a:spAutoFit/>
          </a:bodyPr>
          <a:lstStyle/>
          <a:p>
            <a:r>
              <a:rPr lang="en-US" sz="3200" dirty="0">
                <a:solidFill>
                  <a:schemeClr val="bg1"/>
                </a:solidFill>
              </a:rPr>
              <a:t>Community</a:t>
            </a:r>
          </a:p>
          <a:p>
            <a:endParaRPr lang="en-US" sz="3200" dirty="0">
              <a:solidFill>
                <a:schemeClr val="bg1"/>
              </a:solidFill>
            </a:endParaRPr>
          </a:p>
        </p:txBody>
      </p:sp>
      <p:cxnSp>
        <p:nvCxnSpPr>
          <p:cNvPr id="20" name="Straight Arrow Connector 19"/>
          <p:cNvCxnSpPr/>
          <p:nvPr/>
        </p:nvCxnSpPr>
        <p:spPr>
          <a:xfrm>
            <a:off x="2946816" y="4656221"/>
            <a:ext cx="975480" cy="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253529" y="4640177"/>
            <a:ext cx="917933" cy="1"/>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81628" y="5010365"/>
            <a:ext cx="1247457" cy="1077218"/>
          </a:xfrm>
          <a:prstGeom prst="rect">
            <a:avLst/>
          </a:prstGeom>
          <a:noFill/>
        </p:spPr>
        <p:txBody>
          <a:bodyPr wrap="none" rtlCol="0">
            <a:spAutoFit/>
          </a:bodyPr>
          <a:lstStyle/>
          <a:p>
            <a:r>
              <a:rPr lang="en-US" sz="3200" dirty="0">
                <a:solidFill>
                  <a:schemeClr val="bg1"/>
                </a:solidFill>
              </a:rPr>
              <a:t>Maine</a:t>
            </a:r>
          </a:p>
          <a:p>
            <a:endParaRPr lang="en-US" sz="3200" dirty="0">
              <a:solidFill>
                <a:schemeClr val="bg1"/>
              </a:solidFill>
            </a:endParaRPr>
          </a:p>
        </p:txBody>
      </p:sp>
      <p:sp>
        <p:nvSpPr>
          <p:cNvPr id="16" name="TextBox 15"/>
          <p:cNvSpPr txBox="1"/>
          <p:nvPr/>
        </p:nvSpPr>
        <p:spPr>
          <a:xfrm>
            <a:off x="3336726" y="5010365"/>
            <a:ext cx="2470548" cy="1077218"/>
          </a:xfrm>
          <a:prstGeom prst="rect">
            <a:avLst/>
          </a:prstGeom>
          <a:noFill/>
        </p:spPr>
        <p:txBody>
          <a:bodyPr wrap="none" rtlCol="0">
            <a:spAutoFit/>
          </a:bodyPr>
          <a:lstStyle/>
          <a:p>
            <a:r>
              <a:rPr lang="en-US" sz="3200" dirty="0">
                <a:solidFill>
                  <a:schemeClr val="bg1"/>
                </a:solidFill>
              </a:rPr>
              <a:t>Gulf of Maine</a:t>
            </a:r>
          </a:p>
          <a:p>
            <a:endParaRPr lang="en-US" sz="3200" dirty="0">
              <a:solidFill>
                <a:schemeClr val="bg1"/>
              </a:solidFill>
            </a:endParaRPr>
          </a:p>
        </p:txBody>
      </p:sp>
      <p:sp>
        <p:nvSpPr>
          <p:cNvPr id="17" name="TextBox 16"/>
          <p:cNvSpPr txBox="1"/>
          <p:nvPr/>
        </p:nvSpPr>
        <p:spPr>
          <a:xfrm>
            <a:off x="7010957" y="5010365"/>
            <a:ext cx="1194558" cy="1077218"/>
          </a:xfrm>
          <a:prstGeom prst="rect">
            <a:avLst/>
          </a:prstGeom>
          <a:noFill/>
        </p:spPr>
        <p:txBody>
          <a:bodyPr wrap="none" rtlCol="0">
            <a:spAutoFit/>
          </a:bodyPr>
          <a:lstStyle/>
          <a:p>
            <a:r>
              <a:rPr lang="en-US" sz="3200" dirty="0">
                <a:solidFill>
                  <a:schemeClr val="bg1"/>
                </a:solidFill>
              </a:rPr>
              <a:t>NE US</a:t>
            </a:r>
          </a:p>
          <a:p>
            <a:endParaRPr lang="en-US" sz="3200" dirty="0">
              <a:solidFill>
                <a:schemeClr val="bg1"/>
              </a:solidFill>
            </a:endParaRPr>
          </a:p>
        </p:txBody>
      </p:sp>
      <p:cxnSp>
        <p:nvCxnSpPr>
          <p:cNvPr id="18" name="Straight Arrow Connector 17"/>
          <p:cNvCxnSpPr/>
          <p:nvPr/>
        </p:nvCxnSpPr>
        <p:spPr>
          <a:xfrm>
            <a:off x="2389328" y="5338029"/>
            <a:ext cx="975480" cy="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5807274" y="5321985"/>
            <a:ext cx="1187162" cy="1"/>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450280" y="5718659"/>
            <a:ext cx="2110899" cy="1077218"/>
          </a:xfrm>
          <a:prstGeom prst="rect">
            <a:avLst/>
          </a:prstGeom>
          <a:noFill/>
        </p:spPr>
        <p:txBody>
          <a:bodyPr wrap="none" rtlCol="0">
            <a:spAutoFit/>
          </a:bodyPr>
          <a:lstStyle/>
          <a:p>
            <a:r>
              <a:rPr lang="en-US" sz="3200" dirty="0" err="1">
                <a:solidFill>
                  <a:schemeClr val="bg1"/>
                </a:solidFill>
              </a:rPr>
              <a:t>Interannual</a:t>
            </a:r>
            <a:endParaRPr lang="en-US" sz="3200" dirty="0">
              <a:solidFill>
                <a:schemeClr val="bg1"/>
              </a:solidFill>
            </a:endParaRPr>
          </a:p>
          <a:p>
            <a:endParaRPr lang="en-US" sz="3200" dirty="0">
              <a:solidFill>
                <a:schemeClr val="bg1"/>
              </a:solidFill>
            </a:endParaRPr>
          </a:p>
        </p:txBody>
      </p:sp>
      <p:cxnSp>
        <p:nvCxnSpPr>
          <p:cNvPr id="25" name="Straight Arrow Connector 24"/>
          <p:cNvCxnSpPr/>
          <p:nvPr/>
        </p:nvCxnSpPr>
        <p:spPr>
          <a:xfrm>
            <a:off x="2819263" y="6031869"/>
            <a:ext cx="679145" cy="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5561179" y="6031869"/>
            <a:ext cx="1174760" cy="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679761" y="5718659"/>
            <a:ext cx="1516569" cy="1077218"/>
          </a:xfrm>
          <a:prstGeom prst="rect">
            <a:avLst/>
          </a:prstGeom>
          <a:noFill/>
        </p:spPr>
        <p:txBody>
          <a:bodyPr wrap="none" rtlCol="0">
            <a:spAutoFit/>
          </a:bodyPr>
          <a:lstStyle/>
          <a:p>
            <a:r>
              <a:rPr lang="en-US" sz="3200" dirty="0">
                <a:solidFill>
                  <a:schemeClr val="bg1"/>
                </a:solidFill>
              </a:rPr>
              <a:t>Decadal</a:t>
            </a:r>
          </a:p>
          <a:p>
            <a:endParaRPr lang="en-US" sz="3200" dirty="0">
              <a:solidFill>
                <a:schemeClr val="bg1"/>
              </a:solidFill>
            </a:endParaRPr>
          </a:p>
        </p:txBody>
      </p:sp>
      <p:sp>
        <p:nvSpPr>
          <p:cNvPr id="28" name="TextBox 27"/>
          <p:cNvSpPr txBox="1"/>
          <p:nvPr/>
        </p:nvSpPr>
        <p:spPr>
          <a:xfrm>
            <a:off x="1177612" y="5718659"/>
            <a:ext cx="1659429" cy="1077218"/>
          </a:xfrm>
          <a:prstGeom prst="rect">
            <a:avLst/>
          </a:prstGeom>
          <a:noFill/>
        </p:spPr>
        <p:txBody>
          <a:bodyPr wrap="none" rtlCol="0">
            <a:spAutoFit/>
          </a:bodyPr>
          <a:lstStyle/>
          <a:p>
            <a:r>
              <a:rPr lang="en-US" sz="3200" dirty="0">
                <a:solidFill>
                  <a:schemeClr val="bg1"/>
                </a:solidFill>
              </a:rPr>
              <a:t>Seasonal</a:t>
            </a:r>
          </a:p>
          <a:p>
            <a:endParaRPr lang="en-US" sz="3200" dirty="0">
              <a:solidFill>
                <a:schemeClr val="bg1"/>
              </a:solidFill>
            </a:endParaRPr>
          </a:p>
        </p:txBody>
      </p:sp>
    </p:spTree>
    <p:extLst>
      <p:ext uri="{BB962C8B-B14F-4D97-AF65-F5344CB8AC3E}">
        <p14:creationId xmlns:p14="http://schemas.microsoft.com/office/powerpoint/2010/main" val="3695678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916" y="1453470"/>
            <a:ext cx="9132084" cy="540453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745983" y="277818"/>
            <a:ext cx="7792010" cy="894058"/>
          </a:xfrm>
          <a:prstGeom prst="rect">
            <a:avLst/>
          </a:prstGeom>
        </p:spPr>
        <p:txBody>
          <a:bodyPr>
            <a:normAutofit fontScale="97500"/>
          </a:bodyPr>
          <a:lstStyle>
            <a:lvl1pPr algn="l" defTabSz="457200" rtl="0" eaLnBrk="1" latinLnBrk="0" hangingPunct="1">
              <a:spcBef>
                <a:spcPct val="0"/>
              </a:spcBef>
              <a:buNone/>
              <a:defRPr sz="3600" b="1" i="0" kern="1200">
                <a:solidFill>
                  <a:schemeClr val="bg1"/>
                </a:solidFill>
                <a:latin typeface="Arial"/>
                <a:ea typeface="+mj-ea"/>
                <a:cs typeface="Arial"/>
              </a:defRPr>
            </a:lvl1pPr>
          </a:lstStyle>
          <a:p>
            <a:pPr algn="ctr"/>
            <a:r>
              <a:rPr lang="en-US" b="0" dirty="0">
                <a:solidFill>
                  <a:srgbClr val="0070C0"/>
                </a:solidFill>
              </a:rPr>
              <a:t>Lessons for climate adaptation</a:t>
            </a:r>
          </a:p>
        </p:txBody>
      </p:sp>
      <p:sp>
        <p:nvSpPr>
          <p:cNvPr id="3" name="TextBox 2"/>
          <p:cNvSpPr txBox="1"/>
          <p:nvPr/>
        </p:nvSpPr>
        <p:spPr>
          <a:xfrm>
            <a:off x="426719" y="1429953"/>
            <a:ext cx="8430538" cy="523220"/>
          </a:xfrm>
          <a:prstGeom prst="rect">
            <a:avLst/>
          </a:prstGeom>
          <a:noFill/>
        </p:spPr>
        <p:txBody>
          <a:bodyPr wrap="square" rtlCol="0">
            <a:spAutoFit/>
          </a:bodyPr>
          <a:lstStyle/>
          <a:p>
            <a:pPr marL="514350" indent="-514350">
              <a:buFont typeface="+mj-lt"/>
              <a:buAutoNum type="arabicPeriod"/>
            </a:pPr>
            <a:r>
              <a:rPr lang="en-US" sz="2800" dirty="0">
                <a:solidFill>
                  <a:schemeClr val="bg1"/>
                </a:solidFill>
              </a:rPr>
              <a:t>Improved capacities to assess risk of climate impacts</a:t>
            </a:r>
          </a:p>
        </p:txBody>
      </p:sp>
      <p:sp>
        <p:nvSpPr>
          <p:cNvPr id="4" name="TextBox 3"/>
          <p:cNvSpPr txBox="1"/>
          <p:nvPr/>
        </p:nvSpPr>
        <p:spPr>
          <a:xfrm>
            <a:off x="1293219" y="1979001"/>
            <a:ext cx="5564216" cy="954107"/>
          </a:xfrm>
          <a:prstGeom prst="rect">
            <a:avLst/>
          </a:prstGeom>
          <a:noFill/>
        </p:spPr>
        <p:txBody>
          <a:bodyPr wrap="none" rtlCol="0">
            <a:spAutoFit/>
          </a:bodyPr>
          <a:lstStyle/>
          <a:p>
            <a:pPr marL="457200" indent="-457200">
              <a:buFont typeface="Arial" pitchFamily="34" charset="0"/>
              <a:buChar char="•"/>
            </a:pPr>
            <a:r>
              <a:rPr lang="en-US" sz="2800" dirty="0">
                <a:solidFill>
                  <a:schemeClr val="bg1"/>
                </a:solidFill>
              </a:rPr>
              <a:t>Climate-ecosystem models</a:t>
            </a:r>
          </a:p>
          <a:p>
            <a:pPr marL="457200" indent="-457200">
              <a:buFont typeface="Arial" pitchFamily="34" charset="0"/>
              <a:buChar char="•"/>
            </a:pPr>
            <a:r>
              <a:rPr lang="en-US" sz="2800" dirty="0">
                <a:solidFill>
                  <a:schemeClr val="bg1"/>
                </a:solidFill>
              </a:rPr>
              <a:t>Fishery-specific predictive models</a:t>
            </a:r>
          </a:p>
        </p:txBody>
      </p:sp>
      <p:sp>
        <p:nvSpPr>
          <p:cNvPr id="5" name="TextBox 4"/>
          <p:cNvSpPr txBox="1"/>
          <p:nvPr/>
        </p:nvSpPr>
        <p:spPr>
          <a:xfrm>
            <a:off x="426719" y="4665594"/>
            <a:ext cx="8430538" cy="523220"/>
          </a:xfrm>
          <a:prstGeom prst="rect">
            <a:avLst/>
          </a:prstGeom>
          <a:noFill/>
        </p:spPr>
        <p:txBody>
          <a:bodyPr wrap="square" rtlCol="0">
            <a:spAutoFit/>
          </a:bodyPr>
          <a:lstStyle/>
          <a:p>
            <a:r>
              <a:rPr lang="en-US" sz="2800" dirty="0">
                <a:solidFill>
                  <a:schemeClr val="bg1"/>
                </a:solidFill>
              </a:rPr>
              <a:t>3.  Management preparation for species shifts</a:t>
            </a:r>
          </a:p>
        </p:txBody>
      </p:sp>
      <p:sp>
        <p:nvSpPr>
          <p:cNvPr id="6" name="TextBox 5"/>
          <p:cNvSpPr txBox="1"/>
          <p:nvPr/>
        </p:nvSpPr>
        <p:spPr>
          <a:xfrm>
            <a:off x="1278028" y="5210852"/>
            <a:ext cx="7583586" cy="954107"/>
          </a:xfrm>
          <a:prstGeom prst="rect">
            <a:avLst/>
          </a:prstGeom>
          <a:noFill/>
        </p:spPr>
        <p:txBody>
          <a:bodyPr wrap="square" rtlCol="0">
            <a:spAutoFit/>
          </a:bodyPr>
          <a:lstStyle/>
          <a:p>
            <a:pPr marL="457200" indent="-457200">
              <a:buFont typeface="Arial" pitchFamily="34" charset="0"/>
              <a:buChar char="•"/>
            </a:pPr>
            <a:r>
              <a:rPr lang="en-US" sz="2800" dirty="0">
                <a:solidFill>
                  <a:schemeClr val="bg1"/>
                </a:solidFill>
              </a:rPr>
              <a:t>Management jurisdictions</a:t>
            </a:r>
          </a:p>
          <a:p>
            <a:pPr marL="457200" indent="-457200">
              <a:buFont typeface="Arial" pitchFamily="34" charset="0"/>
              <a:buChar char="•"/>
            </a:pPr>
            <a:r>
              <a:rPr lang="en-US" sz="2800" dirty="0">
                <a:solidFill>
                  <a:schemeClr val="bg1"/>
                </a:solidFill>
              </a:rPr>
              <a:t>Management tools</a:t>
            </a:r>
          </a:p>
        </p:txBody>
      </p:sp>
      <p:sp>
        <p:nvSpPr>
          <p:cNvPr id="7" name="TextBox 6"/>
          <p:cNvSpPr txBox="1"/>
          <p:nvPr/>
        </p:nvSpPr>
        <p:spPr>
          <a:xfrm>
            <a:off x="426719" y="3073382"/>
            <a:ext cx="8430538" cy="523220"/>
          </a:xfrm>
          <a:prstGeom prst="rect">
            <a:avLst/>
          </a:prstGeom>
          <a:noFill/>
        </p:spPr>
        <p:txBody>
          <a:bodyPr wrap="square" rtlCol="0">
            <a:spAutoFit/>
          </a:bodyPr>
          <a:lstStyle/>
          <a:p>
            <a:r>
              <a:rPr lang="en-US" sz="2800" dirty="0">
                <a:solidFill>
                  <a:schemeClr val="bg1"/>
                </a:solidFill>
              </a:rPr>
              <a:t>2.  Protect resilience in natural and social systems</a:t>
            </a:r>
          </a:p>
        </p:txBody>
      </p:sp>
      <p:sp>
        <p:nvSpPr>
          <p:cNvPr id="8" name="TextBox 7"/>
          <p:cNvSpPr txBox="1"/>
          <p:nvPr/>
        </p:nvSpPr>
        <p:spPr>
          <a:xfrm>
            <a:off x="1289203" y="3551177"/>
            <a:ext cx="4765600" cy="954107"/>
          </a:xfrm>
          <a:prstGeom prst="rect">
            <a:avLst/>
          </a:prstGeom>
          <a:noFill/>
        </p:spPr>
        <p:txBody>
          <a:bodyPr wrap="none" rtlCol="0">
            <a:spAutoFit/>
          </a:bodyPr>
          <a:lstStyle/>
          <a:p>
            <a:pPr marL="457200" indent="-457200">
              <a:buFont typeface="Arial" pitchFamily="34" charset="0"/>
              <a:buChar char="•"/>
            </a:pPr>
            <a:r>
              <a:rPr lang="en-US" sz="2800" dirty="0">
                <a:solidFill>
                  <a:schemeClr val="bg1"/>
                </a:solidFill>
              </a:rPr>
              <a:t>Population age structure</a:t>
            </a:r>
          </a:p>
          <a:p>
            <a:pPr marL="457200" indent="-457200">
              <a:buFont typeface="Arial" pitchFamily="34" charset="0"/>
              <a:buChar char="•"/>
            </a:pPr>
            <a:r>
              <a:rPr lang="en-US" sz="2800" dirty="0">
                <a:solidFill>
                  <a:schemeClr val="bg1"/>
                </a:solidFill>
              </a:rPr>
              <a:t>Access to emerging fisheries</a:t>
            </a:r>
          </a:p>
        </p:txBody>
      </p:sp>
    </p:spTree>
    <p:extLst>
      <p:ext uri="{BB962C8B-B14F-4D97-AF65-F5344CB8AC3E}">
        <p14:creationId xmlns:p14="http://schemas.microsoft.com/office/powerpoint/2010/main" val="248700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2800" dirty="0">
                <a:solidFill>
                  <a:srgbClr val="0070C0"/>
                </a:solidFill>
              </a:rPr>
              <a:t>SST Anomaly Distribution and its change</a:t>
            </a:r>
          </a:p>
        </p:txBody>
      </p:sp>
      <p:sp>
        <p:nvSpPr>
          <p:cNvPr id="5" name="Content Placeholder 4"/>
          <p:cNvSpPr>
            <a:spLocks noGrp="1"/>
          </p:cNvSpPr>
          <p:nvPr>
            <p:ph idx="1"/>
          </p:nvPr>
        </p:nvSpPr>
        <p:spPr/>
        <p:txBody>
          <a:bodyPr/>
          <a:lstStyle/>
          <a:p>
            <a:endParaRPr lang="en-US"/>
          </a:p>
        </p:txBody>
      </p:sp>
      <p:sp>
        <p:nvSpPr>
          <p:cNvPr id="6" name="Text Placeholder 5"/>
          <p:cNvSpPr>
            <a:spLocks noGrp="1"/>
          </p:cNvSpPr>
          <p:nvPr>
            <p:ph type="body" sz="half" idx="2"/>
          </p:nvPr>
        </p:nvSpPr>
        <p:spPr>
          <a:xfrm>
            <a:off x="216693" y="1435100"/>
            <a:ext cx="3008313" cy="4691063"/>
          </a:xfrm>
        </p:spPr>
        <p:txBody>
          <a:bodyPr>
            <a:normAutofit/>
          </a:bodyPr>
          <a:lstStyle/>
          <a:p>
            <a:r>
              <a:rPr lang="en-US" sz="1800" dirty="0"/>
              <a:t>Shown for LMES in the Arctic and surrounding Seas</a:t>
            </a:r>
          </a:p>
          <a:p>
            <a:endParaRPr lang="en-US" sz="1800" dirty="0"/>
          </a:p>
          <a:p>
            <a:r>
              <a:rPr lang="en-US" sz="1800" dirty="0"/>
              <a:t>Black line: years 1976-2005</a:t>
            </a:r>
          </a:p>
          <a:p>
            <a:endParaRPr lang="en-US" sz="1800" dirty="0"/>
          </a:p>
          <a:p>
            <a:r>
              <a:rPr lang="en-US" sz="1800" dirty="0"/>
              <a:t>Solid </a:t>
            </a:r>
            <a:r>
              <a:rPr lang="en-US" sz="1800" dirty="0">
                <a:solidFill>
                  <a:srgbClr val="FF0000"/>
                </a:solidFill>
              </a:rPr>
              <a:t>red</a:t>
            </a:r>
            <a:r>
              <a:rPr lang="en-US" sz="1800" dirty="0"/>
              <a:t> line: years 2070-2099</a:t>
            </a:r>
          </a:p>
          <a:p>
            <a:endParaRPr lang="en-US" sz="1800" dirty="0"/>
          </a:p>
          <a:p>
            <a:r>
              <a:rPr lang="en-US" sz="1800" dirty="0">
                <a:solidFill>
                  <a:srgbClr val="FF0000"/>
                </a:solidFill>
              </a:rPr>
              <a:t>Dashed red </a:t>
            </a:r>
            <a:r>
              <a:rPr lang="en-US" sz="1800" dirty="0"/>
              <a:t>line years 2070-2099 but with the mean change removed</a:t>
            </a:r>
          </a:p>
          <a:p>
            <a:endParaRPr lang="en-US" sz="1800" dirty="0"/>
          </a:p>
          <a:p>
            <a:r>
              <a:rPr lang="en-US" sz="1800" dirty="0"/>
              <a:t>SSTs are first </a:t>
            </a:r>
            <a:r>
              <a:rPr lang="en-US" sz="1800" dirty="0" err="1"/>
              <a:t>detrended</a:t>
            </a:r>
            <a:r>
              <a:rPr lang="en-US" sz="1800" dirty="0"/>
              <a:t> within each period </a:t>
            </a: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3225006" y="273049"/>
            <a:ext cx="5836444" cy="6161617"/>
          </a:xfrm>
          <a:prstGeom prst="rect">
            <a:avLst/>
          </a:prstGeom>
        </p:spPr>
      </p:pic>
    </p:spTree>
    <p:extLst>
      <p:ext uri="{BB962C8B-B14F-4D97-AF65-F5344CB8AC3E}">
        <p14:creationId xmlns:p14="http://schemas.microsoft.com/office/powerpoint/2010/main" val="1736811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3502"/>
            <a:ext cx="8229600" cy="805015"/>
          </a:xfrm>
        </p:spPr>
        <p:txBody>
          <a:bodyPr>
            <a:normAutofit/>
          </a:bodyPr>
          <a:lstStyle/>
          <a:p>
            <a:r>
              <a:rPr lang="en-US" sz="3600" dirty="0">
                <a:solidFill>
                  <a:srgbClr val="0070C0"/>
                </a:solidFill>
              </a:rPr>
              <a:t>Extremes: Change in US Tornados?</a:t>
            </a:r>
          </a:p>
        </p:txBody>
      </p:sp>
      <p:sp>
        <p:nvSpPr>
          <p:cNvPr id="4" name="Content Placeholder 3"/>
          <p:cNvSpPr>
            <a:spLocks noGrp="1"/>
          </p:cNvSpPr>
          <p:nvPr>
            <p:ph idx="1"/>
          </p:nvPr>
        </p:nvSpPr>
        <p:spPr>
          <a:xfrm>
            <a:off x="4726236" y="1343090"/>
            <a:ext cx="4293778" cy="4662503"/>
          </a:xfrm>
        </p:spPr>
        <p:txBody>
          <a:bodyPr>
            <a:noAutofit/>
          </a:bodyPr>
          <a:lstStyle/>
          <a:p>
            <a:pPr>
              <a:buClr>
                <a:srgbClr val="0070C0"/>
              </a:buClr>
              <a:buSzPct val="120000"/>
            </a:pPr>
            <a:r>
              <a:rPr lang="en-US" sz="2800" dirty="0"/>
              <a:t>Tornados measured on Fujita (F) scale based on damage</a:t>
            </a:r>
          </a:p>
          <a:p>
            <a:pPr lvl="1">
              <a:buClr>
                <a:srgbClr val="0070C0"/>
              </a:buClr>
              <a:buSzPct val="120000"/>
            </a:pPr>
            <a:r>
              <a:rPr lang="en-US" sz="2400" dirty="0"/>
              <a:t>mainly from wind &lt;estimated speed&gt;, tornado width and duration on ground</a:t>
            </a:r>
          </a:p>
          <a:p>
            <a:pPr>
              <a:buClr>
                <a:srgbClr val="0070C0"/>
              </a:buClr>
              <a:buSzPct val="120000"/>
            </a:pPr>
            <a:r>
              <a:rPr lang="en-US" sz="2800" dirty="0"/>
              <a:t>Scale from: </a:t>
            </a:r>
          </a:p>
          <a:p>
            <a:pPr lvl="1">
              <a:buClr>
                <a:srgbClr val="0070C0"/>
              </a:buClr>
              <a:buSzPct val="120000"/>
            </a:pPr>
            <a:r>
              <a:rPr lang="en-US" sz="2400" dirty="0"/>
              <a:t>0 very weak </a:t>
            </a:r>
          </a:p>
          <a:p>
            <a:pPr lvl="1">
              <a:buClr>
                <a:srgbClr val="0070C0"/>
              </a:buClr>
              <a:buSzPct val="120000"/>
            </a:pPr>
            <a:r>
              <a:rPr lang="en-US" sz="2400" dirty="0"/>
              <a:t>To 5 strongest observed</a:t>
            </a:r>
          </a:p>
          <a:p>
            <a:pPr lvl="1">
              <a:buClr>
                <a:srgbClr val="0070C0"/>
              </a:buClr>
              <a:buSzPct val="120000"/>
            </a:pPr>
            <a:r>
              <a:rPr lang="en-US" sz="2400" dirty="0"/>
              <a:t>6 exists in theory</a:t>
            </a:r>
          </a:p>
        </p:txBody>
      </p:sp>
      <p:pic>
        <p:nvPicPr>
          <p:cNvPr id="3" name="Picture 2"/>
          <p:cNvPicPr>
            <a:picLocks noChangeAspect="1"/>
          </p:cNvPicPr>
          <p:nvPr/>
        </p:nvPicPr>
        <p:blipFill>
          <a:blip r:embed="rId2"/>
          <a:stretch>
            <a:fillRect/>
          </a:stretch>
        </p:blipFill>
        <p:spPr>
          <a:xfrm>
            <a:off x="93643" y="1523036"/>
            <a:ext cx="4555475" cy="3554546"/>
          </a:xfrm>
          <a:prstGeom prst="rect">
            <a:avLst/>
          </a:prstGeom>
        </p:spPr>
      </p:pic>
      <p:sp>
        <p:nvSpPr>
          <p:cNvPr id="5" name="TextBox 4"/>
          <p:cNvSpPr txBox="1"/>
          <p:nvPr/>
        </p:nvSpPr>
        <p:spPr>
          <a:xfrm>
            <a:off x="5703376" y="6300061"/>
            <a:ext cx="2519023" cy="369332"/>
          </a:xfrm>
          <a:prstGeom prst="rect">
            <a:avLst/>
          </a:prstGeom>
          <a:noFill/>
        </p:spPr>
        <p:txBody>
          <a:bodyPr wrap="none" rtlCol="0">
            <a:spAutoFit/>
          </a:bodyPr>
          <a:lstStyle/>
          <a:p>
            <a:r>
              <a:rPr lang="en-US" i="1" dirty="0"/>
              <a:t>Kunkel et al. 2013, BAMS</a:t>
            </a:r>
          </a:p>
        </p:txBody>
      </p:sp>
      <p:sp>
        <p:nvSpPr>
          <p:cNvPr id="6" name="TextBox 5"/>
          <p:cNvSpPr txBox="1"/>
          <p:nvPr/>
        </p:nvSpPr>
        <p:spPr>
          <a:xfrm>
            <a:off x="2448733" y="1920098"/>
            <a:ext cx="2212337" cy="338554"/>
          </a:xfrm>
          <a:prstGeom prst="rect">
            <a:avLst/>
          </a:prstGeom>
          <a:noFill/>
        </p:spPr>
        <p:txBody>
          <a:bodyPr wrap="none" rtlCol="0">
            <a:spAutoFit/>
          </a:bodyPr>
          <a:lstStyle/>
          <a:p>
            <a:r>
              <a:rPr lang="en-US" sz="1600" dirty="0">
                <a:solidFill>
                  <a:srgbClr val="0070C0"/>
                </a:solidFill>
              </a:rPr>
              <a:t>Very weak tornados (F0)</a:t>
            </a:r>
          </a:p>
        </p:txBody>
      </p:sp>
      <p:sp>
        <p:nvSpPr>
          <p:cNvPr id="7" name="TextBox 6"/>
          <p:cNvSpPr txBox="1"/>
          <p:nvPr/>
        </p:nvSpPr>
        <p:spPr>
          <a:xfrm>
            <a:off x="844658" y="2347993"/>
            <a:ext cx="1704813" cy="830997"/>
          </a:xfrm>
          <a:prstGeom prst="rect">
            <a:avLst/>
          </a:prstGeom>
          <a:noFill/>
        </p:spPr>
        <p:txBody>
          <a:bodyPr wrap="square" rtlCol="0">
            <a:spAutoFit/>
          </a:bodyPr>
          <a:lstStyle/>
          <a:p>
            <a:r>
              <a:rPr lang="en-US" sz="1600" dirty="0">
                <a:solidFill>
                  <a:srgbClr val="C00000"/>
                </a:solidFill>
              </a:rPr>
              <a:t>Weak to very strong tornados </a:t>
            </a:r>
          </a:p>
          <a:p>
            <a:r>
              <a:rPr lang="en-US" sz="1600" dirty="0">
                <a:solidFill>
                  <a:srgbClr val="C00000"/>
                </a:solidFill>
              </a:rPr>
              <a:t>(F1+)</a:t>
            </a:r>
          </a:p>
        </p:txBody>
      </p:sp>
      <p:sp>
        <p:nvSpPr>
          <p:cNvPr id="8" name="TextBox 7"/>
          <p:cNvSpPr txBox="1"/>
          <p:nvPr/>
        </p:nvSpPr>
        <p:spPr>
          <a:xfrm>
            <a:off x="229930" y="5505081"/>
            <a:ext cx="4730206" cy="646331"/>
          </a:xfrm>
          <a:prstGeom prst="rect">
            <a:avLst/>
          </a:prstGeom>
          <a:noFill/>
        </p:spPr>
        <p:txBody>
          <a:bodyPr wrap="none" rtlCol="0">
            <a:spAutoFit/>
          </a:bodyPr>
          <a:lstStyle/>
          <a:p>
            <a:r>
              <a:rPr lang="en-US" dirty="0"/>
              <a:t>Why is there a difference in the two time series?</a:t>
            </a:r>
          </a:p>
          <a:p>
            <a:r>
              <a:rPr lang="en-US" dirty="0"/>
              <a:t>Do you think the trend in F0 tornados is real?</a:t>
            </a:r>
          </a:p>
        </p:txBody>
      </p:sp>
    </p:spTree>
    <p:extLst>
      <p:ext uri="{BB962C8B-B14F-4D97-AF65-F5344CB8AC3E}">
        <p14:creationId xmlns:p14="http://schemas.microsoft.com/office/powerpoint/2010/main" val="389460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887" y="116696"/>
            <a:ext cx="8229600" cy="872518"/>
          </a:xfrm>
        </p:spPr>
        <p:txBody>
          <a:bodyPr>
            <a:normAutofit/>
          </a:bodyPr>
          <a:lstStyle/>
          <a:p>
            <a:r>
              <a:rPr lang="en-US" sz="4000" dirty="0">
                <a:solidFill>
                  <a:srgbClr val="0000FF"/>
                </a:solidFill>
              </a:rPr>
              <a:t>Discussion Questions  </a:t>
            </a:r>
          </a:p>
        </p:txBody>
      </p:sp>
      <p:sp>
        <p:nvSpPr>
          <p:cNvPr id="3" name="Content Placeholder 2"/>
          <p:cNvSpPr>
            <a:spLocks noGrp="1"/>
          </p:cNvSpPr>
          <p:nvPr>
            <p:ph idx="1"/>
          </p:nvPr>
        </p:nvSpPr>
        <p:spPr>
          <a:xfrm>
            <a:off x="339361" y="1361136"/>
            <a:ext cx="8229600" cy="3601564"/>
          </a:xfrm>
        </p:spPr>
        <p:txBody>
          <a:bodyPr>
            <a:noAutofit/>
          </a:bodyPr>
          <a:lstStyle/>
          <a:p>
            <a:pPr>
              <a:spcBef>
                <a:spcPts val="1248"/>
              </a:spcBef>
            </a:pPr>
            <a:r>
              <a:rPr lang="en-US" sz="2400" dirty="0"/>
              <a:t>In many ways changes in extremes may be more critical to people and the environment than changes in the mean</a:t>
            </a:r>
          </a:p>
          <a:p>
            <a:pPr>
              <a:spcBef>
                <a:spcPts val="1248"/>
              </a:spcBef>
            </a:pPr>
            <a:r>
              <a:rPr lang="en-US" sz="2400" dirty="0"/>
              <a:t>Describe how you might respond to the following </a:t>
            </a:r>
          </a:p>
          <a:p>
            <a:pPr lvl="1">
              <a:spcBef>
                <a:spcPts val="1248"/>
              </a:spcBef>
            </a:pPr>
            <a:r>
              <a:rPr lang="en-US" sz="2400" dirty="0"/>
              <a:t>“All extremes are getting more extreme”</a:t>
            </a:r>
          </a:p>
          <a:p>
            <a:pPr lvl="1">
              <a:spcBef>
                <a:spcPts val="1248"/>
              </a:spcBef>
            </a:pPr>
            <a:r>
              <a:rPr lang="en-US" sz="2400" dirty="0"/>
              <a:t>“There have always been extremes, including before the burning of fossil fuels was a major factor”</a:t>
            </a:r>
          </a:p>
          <a:p>
            <a:pPr lvl="1">
              <a:spcBef>
                <a:spcPts val="1248"/>
              </a:spcBef>
            </a:pPr>
            <a:r>
              <a:rPr lang="en-US" sz="2400" dirty="0"/>
              <a:t>“We can only predict the weather out about two weeks how can we say whether temperatures will get more extreme or not”</a:t>
            </a:r>
          </a:p>
          <a:p>
            <a:pPr lvl="1">
              <a:spcBef>
                <a:spcPts val="1248"/>
              </a:spcBef>
            </a:pPr>
            <a:r>
              <a:rPr lang="en-US" sz="2400" dirty="0"/>
              <a:t>“Even if extremes might increase, the uncertainty is very large, so why or how should we plan for potential changes in them?”</a:t>
            </a:r>
          </a:p>
        </p:txBody>
      </p:sp>
    </p:spTree>
    <p:extLst>
      <p:ext uri="{BB962C8B-B14F-4D97-AF65-F5344CB8AC3E}">
        <p14:creationId xmlns:p14="http://schemas.microsoft.com/office/powerpoint/2010/main" val="1041738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Evaluation criteria for extremes (and other aspects of science) </a:t>
            </a:r>
          </a:p>
        </p:txBody>
      </p:sp>
      <p:sp>
        <p:nvSpPr>
          <p:cNvPr id="3" name="Content Placeholder 2"/>
          <p:cNvSpPr>
            <a:spLocks noGrp="1"/>
          </p:cNvSpPr>
          <p:nvPr>
            <p:ph idx="1"/>
          </p:nvPr>
        </p:nvSpPr>
        <p:spPr/>
        <p:txBody>
          <a:bodyPr/>
          <a:lstStyle/>
          <a:p>
            <a:r>
              <a:rPr lang="en-US" dirty="0"/>
              <a:t>Is it in peer reviewed published literature</a:t>
            </a:r>
          </a:p>
          <a:p>
            <a:pPr lvl="1"/>
            <a:r>
              <a:rPr lang="en-US" dirty="0"/>
              <a:t>(doesn’t insure it will be correct in the long run)</a:t>
            </a:r>
          </a:p>
          <a:p>
            <a:r>
              <a:rPr lang="en-US" dirty="0"/>
              <a:t>Is a similar result found in multiple studies, using different methods, data and models?</a:t>
            </a:r>
          </a:p>
          <a:p>
            <a:r>
              <a:rPr lang="en-US" dirty="0"/>
              <a:t>Can it be explained by physically consistent reasoning?</a:t>
            </a:r>
          </a:p>
          <a:p>
            <a:r>
              <a:rPr lang="en-US" dirty="0"/>
              <a:t>Careful of “all or nothing” thinking.</a:t>
            </a:r>
          </a:p>
          <a:p>
            <a:endParaRPr lang="en-US" dirty="0"/>
          </a:p>
        </p:txBody>
      </p:sp>
    </p:spTree>
    <p:extLst>
      <p:ext uri="{BB962C8B-B14F-4D97-AF65-F5344CB8AC3E}">
        <p14:creationId xmlns:p14="http://schemas.microsoft.com/office/powerpoint/2010/main" val="364252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9E18B7-8F55-C94B-9053-5A6BA5ACBE94}"/>
              </a:ext>
            </a:extLst>
          </p:cNvPr>
          <p:cNvPicPr>
            <a:picLocks noChangeAspect="1"/>
          </p:cNvPicPr>
          <p:nvPr/>
        </p:nvPicPr>
        <p:blipFill>
          <a:blip r:embed="rId2"/>
          <a:stretch>
            <a:fillRect/>
          </a:stretch>
        </p:blipFill>
        <p:spPr>
          <a:xfrm>
            <a:off x="1122875" y="1270900"/>
            <a:ext cx="7112000" cy="4838700"/>
          </a:xfrm>
          <a:prstGeom prst="rect">
            <a:avLst/>
          </a:prstGeom>
        </p:spPr>
      </p:pic>
      <p:sp>
        <p:nvSpPr>
          <p:cNvPr id="7" name="TextBox 6">
            <a:extLst>
              <a:ext uri="{FF2B5EF4-FFF2-40B4-BE49-F238E27FC236}">
                <a16:creationId xmlns:a16="http://schemas.microsoft.com/office/drawing/2014/main" id="{8851DF45-3516-E644-8F6A-8EA6CC516ABE}"/>
              </a:ext>
            </a:extLst>
          </p:cNvPr>
          <p:cNvSpPr txBox="1"/>
          <p:nvPr/>
        </p:nvSpPr>
        <p:spPr>
          <a:xfrm>
            <a:off x="3308746" y="3513232"/>
            <a:ext cx="652743" cy="369332"/>
          </a:xfrm>
          <a:prstGeom prst="rect">
            <a:avLst/>
          </a:prstGeom>
          <a:noFill/>
        </p:spPr>
        <p:txBody>
          <a:bodyPr wrap="none" rtlCol="0">
            <a:spAutoFit/>
          </a:bodyPr>
          <a:lstStyle/>
          <a:p>
            <a:r>
              <a:rPr lang="en-US" dirty="0">
                <a:solidFill>
                  <a:srgbClr val="0070C0"/>
                </a:solidFill>
              </a:rPr>
              <a:t>2020</a:t>
            </a:r>
          </a:p>
        </p:txBody>
      </p:sp>
      <p:sp>
        <p:nvSpPr>
          <p:cNvPr id="8" name="TextBox 7">
            <a:extLst>
              <a:ext uri="{FF2B5EF4-FFF2-40B4-BE49-F238E27FC236}">
                <a16:creationId xmlns:a16="http://schemas.microsoft.com/office/drawing/2014/main" id="{61D08667-3DA0-5D4F-97A9-5A692BEAFB77}"/>
              </a:ext>
            </a:extLst>
          </p:cNvPr>
          <p:cNvSpPr txBox="1"/>
          <p:nvPr/>
        </p:nvSpPr>
        <p:spPr>
          <a:xfrm>
            <a:off x="4425789" y="3970358"/>
            <a:ext cx="652743" cy="369332"/>
          </a:xfrm>
          <a:prstGeom prst="rect">
            <a:avLst/>
          </a:prstGeom>
          <a:noFill/>
        </p:spPr>
        <p:txBody>
          <a:bodyPr wrap="none" rtlCol="0">
            <a:spAutoFit/>
          </a:bodyPr>
          <a:lstStyle/>
          <a:p>
            <a:r>
              <a:rPr lang="en-US" dirty="0">
                <a:solidFill>
                  <a:srgbClr val="00B050"/>
                </a:solidFill>
              </a:rPr>
              <a:t>2018</a:t>
            </a:r>
          </a:p>
        </p:txBody>
      </p:sp>
      <p:sp>
        <p:nvSpPr>
          <p:cNvPr id="9" name="TextBox 8">
            <a:extLst>
              <a:ext uri="{FF2B5EF4-FFF2-40B4-BE49-F238E27FC236}">
                <a16:creationId xmlns:a16="http://schemas.microsoft.com/office/drawing/2014/main" id="{2A57CDF6-EA7D-4D4F-9BCB-B26307D679DB}"/>
              </a:ext>
            </a:extLst>
          </p:cNvPr>
          <p:cNvSpPr txBox="1"/>
          <p:nvPr/>
        </p:nvSpPr>
        <p:spPr>
          <a:xfrm>
            <a:off x="4837530" y="2251292"/>
            <a:ext cx="652743" cy="369332"/>
          </a:xfrm>
          <a:prstGeom prst="rect">
            <a:avLst/>
          </a:prstGeom>
          <a:noFill/>
        </p:spPr>
        <p:txBody>
          <a:bodyPr wrap="none" rtlCol="0">
            <a:spAutoFit/>
          </a:bodyPr>
          <a:lstStyle/>
          <a:p>
            <a:r>
              <a:rPr lang="en-US" dirty="0">
                <a:solidFill>
                  <a:srgbClr val="FFC000"/>
                </a:solidFill>
              </a:rPr>
              <a:t>2019</a:t>
            </a:r>
          </a:p>
        </p:txBody>
      </p:sp>
      <p:sp>
        <p:nvSpPr>
          <p:cNvPr id="11" name="TextBox 10">
            <a:extLst>
              <a:ext uri="{FF2B5EF4-FFF2-40B4-BE49-F238E27FC236}">
                <a16:creationId xmlns:a16="http://schemas.microsoft.com/office/drawing/2014/main" id="{AE2578E1-EDFF-B54E-B323-096EDFA16F7D}"/>
              </a:ext>
            </a:extLst>
          </p:cNvPr>
          <p:cNvSpPr txBox="1"/>
          <p:nvPr/>
        </p:nvSpPr>
        <p:spPr>
          <a:xfrm>
            <a:off x="720740" y="6297477"/>
            <a:ext cx="7986712" cy="461665"/>
          </a:xfrm>
          <a:prstGeom prst="rect">
            <a:avLst/>
          </a:prstGeom>
          <a:noFill/>
        </p:spPr>
        <p:txBody>
          <a:bodyPr wrap="square" rtlCol="0">
            <a:spAutoFit/>
          </a:bodyPr>
          <a:lstStyle/>
          <a:p>
            <a:r>
              <a:rPr lang="en-US" sz="2400" dirty="0">
                <a:solidFill>
                  <a:schemeClr val="accent1"/>
                </a:solidFill>
              </a:rPr>
              <a:t>How do we put this variability including extremes into context?</a:t>
            </a:r>
          </a:p>
        </p:txBody>
      </p:sp>
      <p:sp>
        <p:nvSpPr>
          <p:cNvPr id="15" name="TextBox 14">
            <a:extLst>
              <a:ext uri="{FF2B5EF4-FFF2-40B4-BE49-F238E27FC236}">
                <a16:creationId xmlns:a16="http://schemas.microsoft.com/office/drawing/2014/main" id="{70F3B894-64DA-6740-8B3E-6C6981F13C2F}"/>
              </a:ext>
            </a:extLst>
          </p:cNvPr>
          <p:cNvSpPr txBox="1"/>
          <p:nvPr/>
        </p:nvSpPr>
        <p:spPr>
          <a:xfrm>
            <a:off x="491924" y="729737"/>
            <a:ext cx="8046177" cy="461665"/>
          </a:xfrm>
          <a:prstGeom prst="rect">
            <a:avLst/>
          </a:prstGeom>
          <a:noFill/>
        </p:spPr>
        <p:txBody>
          <a:bodyPr wrap="none" rtlCol="0">
            <a:spAutoFit/>
          </a:bodyPr>
          <a:lstStyle/>
          <a:p>
            <a:r>
              <a:rPr lang="en-US" sz="2400" dirty="0"/>
              <a:t>Upper Colorado River Snow Pack Snow Water Equivalent (SWE)</a:t>
            </a:r>
          </a:p>
        </p:txBody>
      </p:sp>
      <p:sp>
        <p:nvSpPr>
          <p:cNvPr id="16" name="TextBox 15">
            <a:extLst>
              <a:ext uri="{FF2B5EF4-FFF2-40B4-BE49-F238E27FC236}">
                <a16:creationId xmlns:a16="http://schemas.microsoft.com/office/drawing/2014/main" id="{953EE138-DE41-5D4D-8ED0-EB2845C40CE0}"/>
              </a:ext>
            </a:extLst>
          </p:cNvPr>
          <p:cNvSpPr txBox="1"/>
          <p:nvPr/>
        </p:nvSpPr>
        <p:spPr>
          <a:xfrm>
            <a:off x="3773046" y="4545787"/>
            <a:ext cx="652743" cy="369332"/>
          </a:xfrm>
          <a:prstGeom prst="rect">
            <a:avLst/>
          </a:prstGeom>
          <a:noFill/>
        </p:spPr>
        <p:txBody>
          <a:bodyPr wrap="none" rtlCol="0">
            <a:spAutoFit/>
          </a:bodyPr>
          <a:lstStyle/>
          <a:p>
            <a:r>
              <a:rPr lang="en-US" dirty="0"/>
              <a:t>2021</a:t>
            </a:r>
          </a:p>
        </p:txBody>
      </p:sp>
      <p:sp>
        <p:nvSpPr>
          <p:cNvPr id="19" name="Title 18">
            <a:extLst>
              <a:ext uri="{FF2B5EF4-FFF2-40B4-BE49-F238E27FC236}">
                <a16:creationId xmlns:a16="http://schemas.microsoft.com/office/drawing/2014/main" id="{F07A66A7-4059-8046-BA86-BACD7A3A555C}"/>
              </a:ext>
            </a:extLst>
          </p:cNvPr>
          <p:cNvSpPr>
            <a:spLocks noGrp="1"/>
          </p:cNvSpPr>
          <p:nvPr>
            <p:ph type="title"/>
          </p:nvPr>
        </p:nvSpPr>
        <p:spPr>
          <a:xfrm>
            <a:off x="491924" y="53009"/>
            <a:ext cx="8229600" cy="794517"/>
          </a:xfrm>
        </p:spPr>
        <p:txBody>
          <a:bodyPr/>
          <a:lstStyle/>
          <a:p>
            <a:r>
              <a:rPr lang="en-US" dirty="0">
                <a:solidFill>
                  <a:schemeClr val="accent1"/>
                </a:solidFill>
              </a:rPr>
              <a:t>Comparison of years</a:t>
            </a:r>
          </a:p>
        </p:txBody>
      </p:sp>
      <p:sp>
        <p:nvSpPr>
          <p:cNvPr id="25" name="TextBox 24">
            <a:extLst>
              <a:ext uri="{FF2B5EF4-FFF2-40B4-BE49-F238E27FC236}">
                <a16:creationId xmlns:a16="http://schemas.microsoft.com/office/drawing/2014/main" id="{A60B970C-3350-1F48-ABDB-EC04ABDE9E8F}"/>
              </a:ext>
            </a:extLst>
          </p:cNvPr>
          <p:cNvSpPr txBox="1"/>
          <p:nvPr/>
        </p:nvSpPr>
        <p:spPr>
          <a:xfrm>
            <a:off x="1882247" y="4108650"/>
            <a:ext cx="1547218" cy="369332"/>
          </a:xfrm>
          <a:prstGeom prst="rect">
            <a:avLst/>
          </a:prstGeom>
          <a:noFill/>
        </p:spPr>
        <p:txBody>
          <a:bodyPr wrap="none" rtlCol="0">
            <a:spAutoFit/>
          </a:bodyPr>
          <a:lstStyle/>
          <a:p>
            <a:r>
              <a:rPr lang="en-US" b="1" dirty="0">
                <a:solidFill>
                  <a:srgbClr val="C00000"/>
                </a:solidFill>
              </a:rPr>
              <a:t>Median</a:t>
            </a:r>
            <a:r>
              <a:rPr lang="en-US" dirty="0">
                <a:solidFill>
                  <a:srgbClr val="FF0000"/>
                </a:solidFill>
              </a:rPr>
              <a:t>, mean</a:t>
            </a:r>
          </a:p>
        </p:txBody>
      </p:sp>
    </p:spTree>
    <p:extLst>
      <p:ext uri="{BB962C8B-B14F-4D97-AF65-F5344CB8AC3E}">
        <p14:creationId xmlns:p14="http://schemas.microsoft.com/office/powerpoint/2010/main" val="373425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53"/>
            <a:ext cx="8229600" cy="655038"/>
          </a:xfrm>
        </p:spPr>
        <p:txBody>
          <a:bodyPr>
            <a:normAutofit fontScale="90000"/>
          </a:bodyPr>
          <a:lstStyle/>
          <a:p>
            <a:r>
              <a:rPr lang="en-US" dirty="0">
                <a:solidFill>
                  <a:srgbClr val="0000FF"/>
                </a:solidFill>
              </a:rPr>
              <a:t>What is an extreme?</a:t>
            </a:r>
          </a:p>
        </p:txBody>
      </p:sp>
      <p:sp>
        <p:nvSpPr>
          <p:cNvPr id="3" name="Content Placeholder 2"/>
          <p:cNvSpPr>
            <a:spLocks noGrp="1"/>
          </p:cNvSpPr>
          <p:nvPr>
            <p:ph idx="1"/>
          </p:nvPr>
        </p:nvSpPr>
        <p:spPr>
          <a:xfrm>
            <a:off x="457200" y="919311"/>
            <a:ext cx="8229600" cy="5640800"/>
          </a:xfrm>
        </p:spPr>
        <p:txBody>
          <a:bodyPr>
            <a:normAutofit fontScale="70000" lnSpcReduction="20000"/>
          </a:bodyPr>
          <a:lstStyle/>
          <a:p>
            <a:pPr>
              <a:buClr>
                <a:srgbClr val="0000FF"/>
              </a:buClr>
              <a:buSzPct val="120000"/>
            </a:pPr>
            <a:r>
              <a:rPr lang="en-US" dirty="0"/>
              <a:t>Rare event-  Somewhat subjective and depends on application</a:t>
            </a:r>
          </a:p>
          <a:p>
            <a:pPr lvl="1">
              <a:buClr>
                <a:srgbClr val="0000FF"/>
              </a:buClr>
              <a:buSzPct val="120000"/>
              <a:buFont typeface="Arial"/>
              <a:buChar char="•"/>
            </a:pPr>
            <a:r>
              <a:rPr lang="en-US" dirty="0"/>
              <a:t>Sometimes statistically examined:</a:t>
            </a:r>
          </a:p>
          <a:p>
            <a:pPr lvl="1">
              <a:buClr>
                <a:srgbClr val="0000FF"/>
              </a:buClr>
              <a:buSzPct val="120000"/>
              <a:buFont typeface="Arial"/>
              <a:buChar char="•"/>
            </a:pPr>
            <a:r>
              <a:rPr lang="en-US" dirty="0"/>
              <a:t>As a percentile (%)</a:t>
            </a:r>
          </a:p>
          <a:p>
            <a:pPr lvl="2">
              <a:buClr>
                <a:srgbClr val="0000FF"/>
              </a:buClr>
              <a:buSzPct val="120000"/>
            </a:pPr>
            <a:r>
              <a:rPr lang="en-US" dirty="0"/>
              <a:t>95% </a:t>
            </a:r>
          </a:p>
          <a:p>
            <a:pPr lvl="1">
              <a:buClr>
                <a:srgbClr val="0000FF"/>
              </a:buClr>
              <a:buSzPct val="120000"/>
              <a:buFont typeface="Arial"/>
              <a:buChar char="•"/>
            </a:pPr>
            <a:r>
              <a:rPr lang="en-US" dirty="0"/>
              <a:t> as a “return period”</a:t>
            </a:r>
          </a:p>
          <a:p>
            <a:pPr lvl="2">
              <a:buClr>
                <a:srgbClr val="0000FF"/>
              </a:buClr>
              <a:buSzPct val="120000"/>
            </a:pPr>
            <a:r>
              <a:rPr lang="en-US" dirty="0"/>
              <a:t>e.g. once every 20 years</a:t>
            </a:r>
          </a:p>
          <a:p>
            <a:pPr lvl="2">
              <a:buClr>
                <a:srgbClr val="0000FF"/>
              </a:buClr>
              <a:buSzPct val="120000"/>
            </a:pPr>
            <a:r>
              <a:rPr lang="en-US" dirty="0"/>
              <a:t>For dams can be a one in “500 year event”</a:t>
            </a:r>
          </a:p>
          <a:p>
            <a:pPr>
              <a:buClr>
                <a:srgbClr val="0000FF"/>
              </a:buClr>
              <a:buSzPct val="120000"/>
            </a:pPr>
            <a:r>
              <a:rPr lang="en-US" dirty="0"/>
              <a:t>Temperature based</a:t>
            </a:r>
          </a:p>
          <a:p>
            <a:pPr lvl="1">
              <a:buClr>
                <a:srgbClr val="0000FF"/>
              </a:buClr>
              <a:buSzPct val="120000"/>
              <a:buFont typeface="Arial"/>
              <a:buChar char="•"/>
            </a:pPr>
            <a:r>
              <a:rPr lang="en-US" dirty="0"/>
              <a:t>Record highs and lows, heat waves, cold air out breaks (polar vortex), date of first/last frost etc.</a:t>
            </a:r>
          </a:p>
          <a:p>
            <a:pPr>
              <a:buClr>
                <a:srgbClr val="0000FF"/>
              </a:buClr>
              <a:buSzPct val="120000"/>
            </a:pPr>
            <a:r>
              <a:rPr lang="en-US" dirty="0"/>
              <a:t>Precipitation based</a:t>
            </a:r>
          </a:p>
          <a:p>
            <a:pPr lvl="1">
              <a:buClr>
                <a:srgbClr val="0000FF"/>
              </a:buClr>
              <a:buSzPct val="120000"/>
              <a:buFont typeface="Arial"/>
              <a:buChar char="•"/>
            </a:pPr>
            <a:r>
              <a:rPr lang="en-US" dirty="0"/>
              <a:t>Heavy rain events, floods, snow storms</a:t>
            </a:r>
          </a:p>
          <a:p>
            <a:pPr>
              <a:buClr>
                <a:srgbClr val="0000FF"/>
              </a:buClr>
              <a:buSzPct val="120000"/>
            </a:pPr>
            <a:r>
              <a:rPr lang="en-US" dirty="0"/>
              <a:t>Drought both temperature &amp; precipitation </a:t>
            </a:r>
          </a:p>
          <a:p>
            <a:pPr>
              <a:buClr>
                <a:srgbClr val="0000FF"/>
              </a:buClr>
              <a:buSzPct val="120000"/>
            </a:pPr>
            <a:r>
              <a:rPr lang="en-US" dirty="0"/>
              <a:t>Other:</a:t>
            </a:r>
          </a:p>
          <a:p>
            <a:pPr lvl="1">
              <a:buClr>
                <a:srgbClr val="0000FF"/>
              </a:buClr>
              <a:buSzPct val="120000"/>
              <a:buFont typeface="Arial"/>
              <a:buChar char="•"/>
            </a:pPr>
            <a:r>
              <a:rPr lang="en-US" dirty="0"/>
              <a:t>Sea level related</a:t>
            </a:r>
          </a:p>
          <a:p>
            <a:pPr lvl="2">
              <a:buClr>
                <a:srgbClr val="0000FF"/>
              </a:buClr>
              <a:buSzPct val="120000"/>
            </a:pPr>
            <a:r>
              <a:rPr lang="en-US" dirty="0"/>
              <a:t>Storm surges, “dry day flooding” (Miami)</a:t>
            </a:r>
          </a:p>
          <a:p>
            <a:pPr lvl="1">
              <a:buClr>
                <a:srgbClr val="0000FF"/>
              </a:buClr>
              <a:buSzPct val="120000"/>
              <a:buFont typeface="Arial"/>
              <a:buChar char="•"/>
            </a:pPr>
            <a:r>
              <a:rPr lang="en-US" dirty="0"/>
              <a:t>Wind related</a:t>
            </a:r>
          </a:p>
          <a:p>
            <a:pPr lvl="2">
              <a:buClr>
                <a:srgbClr val="0000FF"/>
              </a:buClr>
              <a:buSzPct val="120000"/>
            </a:pPr>
            <a:r>
              <a:rPr lang="en-US" dirty="0"/>
              <a:t>Ocean waves</a:t>
            </a:r>
          </a:p>
        </p:txBody>
      </p:sp>
    </p:spTree>
    <p:extLst>
      <p:ext uri="{BB962C8B-B14F-4D97-AF65-F5344CB8AC3E}">
        <p14:creationId xmlns:p14="http://schemas.microsoft.com/office/powerpoint/2010/main" val="484061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885"/>
            <a:ext cx="8229600" cy="1143000"/>
          </a:xfrm>
        </p:spPr>
        <p:txBody>
          <a:bodyPr>
            <a:normAutofit fontScale="90000"/>
          </a:bodyPr>
          <a:lstStyle/>
          <a:p>
            <a:r>
              <a:rPr lang="en-US" dirty="0">
                <a:solidFill>
                  <a:srgbClr val="0000FF"/>
                </a:solidFill>
              </a:rPr>
              <a:t>What makes changes in extremes hard to determine?</a:t>
            </a:r>
          </a:p>
        </p:txBody>
      </p:sp>
      <p:sp>
        <p:nvSpPr>
          <p:cNvPr id="3" name="Content Placeholder 2"/>
          <p:cNvSpPr>
            <a:spLocks noGrp="1"/>
          </p:cNvSpPr>
          <p:nvPr>
            <p:ph idx="1"/>
          </p:nvPr>
        </p:nvSpPr>
        <p:spPr>
          <a:xfrm>
            <a:off x="457200" y="1600200"/>
            <a:ext cx="8329354" cy="5257800"/>
          </a:xfrm>
        </p:spPr>
        <p:txBody>
          <a:bodyPr>
            <a:normAutofit/>
          </a:bodyPr>
          <a:lstStyle/>
          <a:p>
            <a:pPr>
              <a:spcBef>
                <a:spcPts val="1000"/>
              </a:spcBef>
              <a:buClr>
                <a:srgbClr val="0000FF"/>
              </a:buClr>
              <a:buSzPct val="120000"/>
            </a:pPr>
            <a:r>
              <a:rPr lang="en-US" sz="2400" dirty="0"/>
              <a:t>By definition extremes are rare events</a:t>
            </a:r>
          </a:p>
          <a:p>
            <a:pPr>
              <a:spcBef>
                <a:spcPts val="1000"/>
              </a:spcBef>
              <a:buClr>
                <a:srgbClr val="0000FF"/>
              </a:buClr>
              <a:buSzPct val="120000"/>
            </a:pPr>
            <a:r>
              <a:rPr lang="en-US" sz="2400" dirty="0"/>
              <a:t>Are the people/instruments in place to observe the event</a:t>
            </a:r>
          </a:p>
          <a:p>
            <a:pPr lvl="1">
              <a:spcBef>
                <a:spcPts val="1000"/>
              </a:spcBef>
              <a:buClr>
                <a:srgbClr val="0000FF"/>
              </a:buClr>
              <a:buSzPct val="120000"/>
              <a:buFont typeface="Arial"/>
              <a:buChar char="•"/>
            </a:pPr>
            <a:r>
              <a:rPr lang="en-US" sz="2000" dirty="0"/>
              <a:t>As observers/instruments increase may falsely give the impression that extremes are increasing</a:t>
            </a:r>
          </a:p>
          <a:p>
            <a:pPr>
              <a:spcBef>
                <a:spcPts val="1000"/>
              </a:spcBef>
              <a:buClr>
                <a:srgbClr val="0000FF"/>
              </a:buClr>
              <a:buSzPct val="120000"/>
            </a:pPr>
            <a:r>
              <a:rPr lang="en-US" sz="2400" dirty="0"/>
              <a:t>Instruments and/or their location change (non-homogeneous, or a heterogeneous record)</a:t>
            </a:r>
          </a:p>
          <a:p>
            <a:pPr>
              <a:spcBef>
                <a:spcPts val="1000"/>
              </a:spcBef>
              <a:buClr>
                <a:srgbClr val="0000FF"/>
              </a:buClr>
              <a:buSzPct val="120000"/>
            </a:pPr>
            <a:r>
              <a:rPr lang="en-US" sz="2400" dirty="0"/>
              <a:t>Many comprehensive observations were not available until the were satellites starting in the mid to late 1970s</a:t>
            </a:r>
          </a:p>
          <a:p>
            <a:pPr>
              <a:spcBef>
                <a:spcPts val="1000"/>
              </a:spcBef>
              <a:buClr>
                <a:srgbClr val="0000FF"/>
              </a:buClr>
              <a:buSzPct val="120000"/>
            </a:pPr>
            <a:r>
              <a:rPr lang="en-US" sz="2400" dirty="0"/>
              <a:t>A high degree of inherent variability in the climate system that can occur on long time scales (decades), which can appear to be a trend, especially when data records are short</a:t>
            </a:r>
          </a:p>
          <a:p>
            <a:pPr lvl="1">
              <a:spcBef>
                <a:spcPts val="1000"/>
              </a:spcBef>
              <a:buClr>
                <a:srgbClr val="0000FF"/>
              </a:buClr>
              <a:buSzPct val="120000"/>
            </a:pPr>
            <a:r>
              <a:rPr lang="en-US" sz="2000" dirty="0"/>
              <a:t>Can be hard to make an “attribution” to climate change</a:t>
            </a:r>
          </a:p>
        </p:txBody>
      </p:sp>
    </p:spTree>
    <p:extLst>
      <p:ext uri="{BB962C8B-B14F-4D97-AF65-F5344CB8AC3E}">
        <p14:creationId xmlns:p14="http://schemas.microsoft.com/office/powerpoint/2010/main" val="1121831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45339" y="32447"/>
            <a:ext cx="4018596" cy="819834"/>
          </a:xfrm>
        </p:spPr>
        <p:txBody>
          <a:bodyPr>
            <a:normAutofit/>
          </a:bodyPr>
          <a:lstStyle/>
          <a:p>
            <a:r>
              <a:rPr lang="en-US" sz="4000" dirty="0">
                <a:solidFill>
                  <a:srgbClr val="0000FF"/>
                </a:solidFill>
              </a:rPr>
              <a:t>Distributions</a:t>
            </a:r>
          </a:p>
        </p:txBody>
      </p:sp>
      <p:pic>
        <p:nvPicPr>
          <p:cNvPr id="9" name="Picture 8"/>
          <p:cNvPicPr>
            <a:picLocks noChangeAspect="1"/>
          </p:cNvPicPr>
          <p:nvPr/>
        </p:nvPicPr>
        <p:blipFill>
          <a:blip r:embed="rId2"/>
          <a:stretch>
            <a:fillRect/>
          </a:stretch>
        </p:blipFill>
        <p:spPr>
          <a:xfrm>
            <a:off x="271084" y="4005345"/>
            <a:ext cx="4302490" cy="2748813"/>
          </a:xfrm>
          <a:prstGeom prst="rect">
            <a:avLst/>
          </a:prstGeom>
        </p:spPr>
      </p:pic>
      <p:sp>
        <p:nvSpPr>
          <p:cNvPr id="10" name="Content Placeholder 6"/>
          <p:cNvSpPr txBox="1">
            <a:spLocks/>
          </p:cNvSpPr>
          <p:nvPr/>
        </p:nvSpPr>
        <p:spPr>
          <a:xfrm>
            <a:off x="4535797" y="246144"/>
            <a:ext cx="4469161" cy="6437289"/>
          </a:xfrm>
          <a:prstGeom prst="rect">
            <a:avLst/>
          </a:prstGeom>
        </p:spPr>
        <p:txBody>
          <a:bodyP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Discrete</a:t>
            </a:r>
          </a:p>
          <a:p>
            <a:pPr lvl="1"/>
            <a:r>
              <a:rPr lang="en-US" sz="2000" dirty="0"/>
              <a:t>Empirical, often estimated by a histogram</a:t>
            </a:r>
          </a:p>
          <a:p>
            <a:r>
              <a:rPr lang="en-US" sz="2400" dirty="0"/>
              <a:t>Continuous/function</a:t>
            </a:r>
          </a:p>
          <a:p>
            <a:pPr lvl="1"/>
            <a:r>
              <a:rPr lang="en-US" sz="2000" dirty="0"/>
              <a:t>Gaussian or normal </a:t>
            </a:r>
          </a:p>
          <a:p>
            <a:pPr lvl="1"/>
            <a:r>
              <a:rPr lang="is-IS" sz="2000" dirty="0"/>
              <a:t>f(x)= exp[−(x−μ)</a:t>
            </a:r>
            <a:r>
              <a:rPr lang="is-IS" sz="2000" baseline="30000" dirty="0"/>
              <a:t>2</a:t>
            </a:r>
            <a:r>
              <a:rPr lang="is-IS" sz="2000" dirty="0"/>
              <a:t>/(2σ</a:t>
            </a:r>
            <a:r>
              <a:rPr lang="is-IS" sz="2000" baseline="30000" dirty="0"/>
              <a:t>2</a:t>
            </a:r>
            <a:r>
              <a:rPr lang="is-IS" sz="2000" dirty="0"/>
              <a:t>)] /σ(2π)</a:t>
            </a:r>
            <a:r>
              <a:rPr lang="is-IS" sz="2000" baseline="30000" dirty="0"/>
              <a:t>1/2</a:t>
            </a:r>
            <a:r>
              <a:rPr lang="is-IS" sz="2000" dirty="0"/>
              <a:t>	        </a:t>
            </a:r>
            <a:endParaRPr lang="is-IS" sz="2000" baseline="30000" dirty="0"/>
          </a:p>
          <a:p>
            <a:pPr lvl="1"/>
            <a:r>
              <a:rPr lang="is-IS" sz="2000" dirty="0"/>
              <a:t>For Gaussuan know entire distribution just from 2 variables:</a:t>
            </a:r>
            <a:endParaRPr lang="en-US" sz="2000" baseline="30000" dirty="0"/>
          </a:p>
          <a:p>
            <a:pPr lvl="2"/>
            <a:r>
              <a:rPr lang="is-IS" sz="1800" dirty="0"/>
              <a:t>μ </a:t>
            </a:r>
            <a:r>
              <a:rPr lang="en-US" sz="1800" dirty="0"/>
              <a:t>mean; anomalies </a:t>
            </a:r>
            <a:r>
              <a:rPr lang="is-IS" sz="1800" dirty="0"/>
              <a:t>μ</a:t>
            </a:r>
            <a:r>
              <a:rPr lang="en-US" sz="1800" dirty="0"/>
              <a:t>=0</a:t>
            </a:r>
          </a:p>
          <a:p>
            <a:pPr lvl="2"/>
            <a:r>
              <a:rPr lang="is-IS" sz="1800" dirty="0"/>
              <a:t>σ </a:t>
            </a:r>
            <a:r>
              <a:rPr lang="en-US" sz="1800" dirty="0"/>
              <a:t>standard deviation</a:t>
            </a:r>
          </a:p>
          <a:p>
            <a:pPr lvl="2"/>
            <a:r>
              <a:rPr lang="en-US" sz="1800" dirty="0"/>
              <a:t>Including most extreme</a:t>
            </a:r>
          </a:p>
          <a:p>
            <a:pPr lvl="2"/>
            <a:r>
              <a:rPr lang="en-US" sz="1800" dirty="0"/>
              <a:t>Temperatures, especially monthly values often (nearly) Gaussian</a:t>
            </a:r>
          </a:p>
          <a:p>
            <a:pPr lvl="2"/>
            <a:r>
              <a:rPr lang="en-US" sz="1800" dirty="0"/>
              <a:t>Return period based on percentile:</a:t>
            </a:r>
          </a:p>
          <a:p>
            <a:pPr lvl="3"/>
            <a:r>
              <a:rPr lang="en-US" sz="1400" dirty="0"/>
              <a:t>95%, return period of 20 years</a:t>
            </a:r>
          </a:p>
          <a:p>
            <a:pPr lvl="1"/>
            <a:r>
              <a:rPr lang="en-US" sz="2200" dirty="0"/>
              <a:t>Many other types of distributions</a:t>
            </a:r>
          </a:p>
          <a:p>
            <a:pPr lvl="2"/>
            <a:r>
              <a:rPr lang="en-US" sz="2000" dirty="0"/>
              <a:t>Some variables like precipitation and wind speed are always positive and can be skewed (long tail)</a:t>
            </a:r>
          </a:p>
          <a:p>
            <a:pPr lvl="1"/>
            <a:endParaRPr lang="en-US" sz="2200" dirty="0"/>
          </a:p>
          <a:p>
            <a:pPr lvl="2"/>
            <a:endParaRPr lang="en-US" sz="1800" dirty="0"/>
          </a:p>
          <a:p>
            <a:pPr lvl="2"/>
            <a:endParaRPr lang="en-US" sz="1800" dirty="0"/>
          </a:p>
        </p:txBody>
      </p:sp>
      <p:pic>
        <p:nvPicPr>
          <p:cNvPr id="12" name="Picture 11"/>
          <p:cNvPicPr>
            <a:picLocks/>
          </p:cNvPicPr>
          <p:nvPr/>
        </p:nvPicPr>
        <p:blipFill>
          <a:blip r:embed="rId3"/>
          <a:stretch>
            <a:fillRect/>
          </a:stretch>
        </p:blipFill>
        <p:spPr>
          <a:xfrm>
            <a:off x="200682" y="860593"/>
            <a:ext cx="4648200" cy="3024236"/>
          </a:xfrm>
          <a:prstGeom prst="rect">
            <a:avLst/>
          </a:prstGeom>
        </p:spPr>
      </p:pic>
      <p:sp>
        <p:nvSpPr>
          <p:cNvPr id="13" name="TextBox 12"/>
          <p:cNvSpPr txBox="1"/>
          <p:nvPr/>
        </p:nvSpPr>
        <p:spPr>
          <a:xfrm>
            <a:off x="3198441" y="989012"/>
            <a:ext cx="1729724" cy="1477328"/>
          </a:xfrm>
          <a:prstGeom prst="rect">
            <a:avLst/>
          </a:prstGeom>
          <a:noFill/>
        </p:spPr>
        <p:txBody>
          <a:bodyPr wrap="square" rtlCol="0">
            <a:spAutoFit/>
          </a:bodyPr>
          <a:lstStyle/>
          <a:p>
            <a:r>
              <a:rPr lang="en-US" dirty="0"/>
              <a:t>Exact (</a:t>
            </a:r>
            <a:r>
              <a:rPr lang="en-US" dirty="0">
                <a:solidFill>
                  <a:srgbClr val="FF0000"/>
                </a:solidFill>
              </a:rPr>
              <a:t>red</a:t>
            </a:r>
            <a:r>
              <a:rPr lang="en-US" dirty="0"/>
              <a:t>)</a:t>
            </a:r>
          </a:p>
          <a:p>
            <a:r>
              <a:rPr lang="en-US" dirty="0"/>
              <a:t>Histogram &amp; Normal distribution</a:t>
            </a:r>
          </a:p>
          <a:p>
            <a:r>
              <a:rPr lang="en-US" dirty="0"/>
              <a:t>(black line)</a:t>
            </a:r>
          </a:p>
        </p:txBody>
      </p:sp>
      <p:sp>
        <p:nvSpPr>
          <p:cNvPr id="15" name="Rectangle 14"/>
          <p:cNvSpPr/>
          <p:nvPr/>
        </p:nvSpPr>
        <p:spPr>
          <a:xfrm>
            <a:off x="1761689" y="2407842"/>
            <a:ext cx="238918" cy="1245385"/>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16" name="Rectangle 15"/>
          <p:cNvSpPr/>
          <p:nvPr/>
        </p:nvSpPr>
        <p:spPr>
          <a:xfrm>
            <a:off x="1990725" y="2078486"/>
            <a:ext cx="238918" cy="1574569"/>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17" name="Rectangle 16"/>
          <p:cNvSpPr/>
          <p:nvPr/>
        </p:nvSpPr>
        <p:spPr>
          <a:xfrm>
            <a:off x="1522771" y="3162438"/>
            <a:ext cx="238918" cy="475486"/>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18" name="Rectangle 17"/>
          <p:cNvSpPr/>
          <p:nvPr/>
        </p:nvSpPr>
        <p:spPr>
          <a:xfrm>
            <a:off x="1291991" y="3435279"/>
            <a:ext cx="238918" cy="210306"/>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19" name="Rectangle 18"/>
          <p:cNvSpPr/>
          <p:nvPr/>
        </p:nvSpPr>
        <p:spPr>
          <a:xfrm>
            <a:off x="787511" y="3587683"/>
            <a:ext cx="238918" cy="63995"/>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20" name="Rectangle 19"/>
          <p:cNvSpPr/>
          <p:nvPr/>
        </p:nvSpPr>
        <p:spPr>
          <a:xfrm>
            <a:off x="2230709" y="1573945"/>
            <a:ext cx="238918" cy="2086631"/>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21" name="TextBox 20"/>
          <p:cNvSpPr txBox="1"/>
          <p:nvPr/>
        </p:nvSpPr>
        <p:spPr>
          <a:xfrm>
            <a:off x="761671" y="1049461"/>
            <a:ext cx="1795540" cy="646331"/>
          </a:xfrm>
          <a:prstGeom prst="rect">
            <a:avLst/>
          </a:prstGeom>
          <a:noFill/>
        </p:spPr>
        <p:txBody>
          <a:bodyPr wrap="square" rtlCol="0">
            <a:spAutoFit/>
          </a:bodyPr>
          <a:lstStyle/>
          <a:p>
            <a:r>
              <a:rPr lang="en-US" dirty="0"/>
              <a:t>“realistic” (</a:t>
            </a:r>
            <a:r>
              <a:rPr lang="en-US" dirty="0">
                <a:solidFill>
                  <a:srgbClr val="0000FF"/>
                </a:solidFill>
              </a:rPr>
              <a:t>blue</a:t>
            </a:r>
            <a:r>
              <a:rPr lang="en-US" dirty="0"/>
              <a:t>)</a:t>
            </a:r>
          </a:p>
          <a:p>
            <a:r>
              <a:rPr lang="en-US" dirty="0"/>
              <a:t>    histogram</a:t>
            </a:r>
          </a:p>
        </p:txBody>
      </p:sp>
      <p:grpSp>
        <p:nvGrpSpPr>
          <p:cNvPr id="7" name="Group 6">
            <a:extLst>
              <a:ext uri="{FF2B5EF4-FFF2-40B4-BE49-F238E27FC236}">
                <a16:creationId xmlns:a16="http://schemas.microsoft.com/office/drawing/2014/main" id="{5CDB969F-5590-FC40-9B6C-5C34B9018FBA}"/>
              </a:ext>
            </a:extLst>
          </p:cNvPr>
          <p:cNvGrpSpPr/>
          <p:nvPr/>
        </p:nvGrpSpPr>
        <p:grpSpPr>
          <a:xfrm>
            <a:off x="3271980" y="5094071"/>
            <a:ext cx="1225207" cy="1231914"/>
            <a:chOff x="3271980" y="5094071"/>
            <a:chExt cx="1225207" cy="1231914"/>
          </a:xfrm>
        </p:grpSpPr>
        <p:cxnSp>
          <p:nvCxnSpPr>
            <p:cNvPr id="3" name="Straight Connector 2">
              <a:extLst>
                <a:ext uri="{FF2B5EF4-FFF2-40B4-BE49-F238E27FC236}">
                  <a16:creationId xmlns:a16="http://schemas.microsoft.com/office/drawing/2014/main" id="{150E687C-3C45-EC4C-9C1E-4924AD873625}"/>
                </a:ext>
              </a:extLst>
            </p:cNvPr>
            <p:cNvCxnSpPr/>
            <p:nvPr/>
          </p:nvCxnSpPr>
          <p:spPr>
            <a:xfrm flipV="1">
              <a:off x="3291840" y="5752407"/>
              <a:ext cx="0" cy="57357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F0061258-4EE1-FC48-9A45-4F0ED823630A}"/>
                </a:ext>
              </a:extLst>
            </p:cNvPr>
            <p:cNvCxnSpPr/>
            <p:nvPr/>
          </p:nvCxnSpPr>
          <p:spPr>
            <a:xfrm>
              <a:off x="3350031" y="5933380"/>
              <a:ext cx="43226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9D73023D-AD68-314A-8662-5C6987C38D58}"/>
                </a:ext>
              </a:extLst>
            </p:cNvPr>
            <p:cNvSpPr txBox="1"/>
            <p:nvPr/>
          </p:nvSpPr>
          <p:spPr>
            <a:xfrm>
              <a:off x="3271980" y="5094071"/>
              <a:ext cx="1225207" cy="830997"/>
            </a:xfrm>
            <a:prstGeom prst="rect">
              <a:avLst/>
            </a:prstGeom>
            <a:noFill/>
          </p:spPr>
          <p:txBody>
            <a:bodyPr wrap="none" rtlCol="0">
              <a:spAutoFit/>
            </a:bodyPr>
            <a:lstStyle/>
            <a:p>
              <a:r>
                <a:rPr lang="en-US" sz="1600" dirty="0">
                  <a:solidFill>
                    <a:srgbClr val="FF0000"/>
                  </a:solidFill>
                </a:rPr>
                <a:t>5% of values</a:t>
              </a:r>
            </a:p>
            <a:p>
              <a:r>
                <a:rPr lang="en-US" sz="1600" dirty="0">
                  <a:solidFill>
                    <a:srgbClr val="FF0000"/>
                  </a:solidFill>
                </a:rPr>
                <a:t>1 in 20,</a:t>
              </a:r>
            </a:p>
            <a:p>
              <a:r>
                <a:rPr lang="en-US" sz="1600" dirty="0">
                  <a:solidFill>
                    <a:srgbClr val="FF0000"/>
                  </a:solidFill>
                </a:rPr>
                <a:t>2</a:t>
              </a:r>
              <a:r>
                <a:rPr lang="is-IS" sz="1600" dirty="0">
                  <a:solidFill>
                    <a:srgbClr val="FF0000"/>
                  </a:solidFill>
                </a:rPr>
                <a:t> σ</a:t>
              </a:r>
              <a:endParaRPr lang="en-US" sz="1600" dirty="0">
                <a:solidFill>
                  <a:srgbClr val="FF0000"/>
                </a:solidFill>
              </a:endParaRPr>
            </a:p>
          </p:txBody>
        </p:sp>
      </p:grpSp>
      <p:sp>
        <p:nvSpPr>
          <p:cNvPr id="22" name="Rectangle 21">
            <a:extLst>
              <a:ext uri="{FF2B5EF4-FFF2-40B4-BE49-F238E27FC236}">
                <a16:creationId xmlns:a16="http://schemas.microsoft.com/office/drawing/2014/main" id="{4B46B9BA-AEA2-9149-B2F4-7C0EE1F76B79}"/>
              </a:ext>
            </a:extLst>
          </p:cNvPr>
          <p:cNvSpPr/>
          <p:nvPr/>
        </p:nvSpPr>
        <p:spPr>
          <a:xfrm>
            <a:off x="2466239" y="1787235"/>
            <a:ext cx="238918" cy="1867794"/>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23" name="Rectangle 22">
            <a:extLst>
              <a:ext uri="{FF2B5EF4-FFF2-40B4-BE49-F238E27FC236}">
                <a16:creationId xmlns:a16="http://schemas.microsoft.com/office/drawing/2014/main" id="{7286A3DC-139E-9042-98B7-410DFDE18FCD}"/>
              </a:ext>
            </a:extLst>
          </p:cNvPr>
          <p:cNvSpPr/>
          <p:nvPr/>
        </p:nvSpPr>
        <p:spPr>
          <a:xfrm>
            <a:off x="2735021" y="1620981"/>
            <a:ext cx="238918" cy="2028501"/>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24" name="Rectangle 23">
            <a:extLst>
              <a:ext uri="{FF2B5EF4-FFF2-40B4-BE49-F238E27FC236}">
                <a16:creationId xmlns:a16="http://schemas.microsoft.com/office/drawing/2014/main" id="{80A7D44E-2E48-E144-9AEC-4933AB24E514}"/>
              </a:ext>
            </a:extLst>
          </p:cNvPr>
          <p:cNvSpPr/>
          <p:nvPr/>
        </p:nvSpPr>
        <p:spPr>
          <a:xfrm>
            <a:off x="2963648" y="3165211"/>
            <a:ext cx="238918" cy="475486"/>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25" name="Rectangle 24">
            <a:extLst>
              <a:ext uri="{FF2B5EF4-FFF2-40B4-BE49-F238E27FC236}">
                <a16:creationId xmlns:a16="http://schemas.microsoft.com/office/drawing/2014/main" id="{335EEDC0-86CD-5842-83F3-EA9EEFC0C11B}"/>
              </a:ext>
            </a:extLst>
          </p:cNvPr>
          <p:cNvSpPr/>
          <p:nvPr/>
        </p:nvSpPr>
        <p:spPr>
          <a:xfrm>
            <a:off x="3182552" y="3167977"/>
            <a:ext cx="238918" cy="475486"/>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26" name="Rectangle 25">
            <a:extLst>
              <a:ext uri="{FF2B5EF4-FFF2-40B4-BE49-F238E27FC236}">
                <a16:creationId xmlns:a16="http://schemas.microsoft.com/office/drawing/2014/main" id="{5F023C72-D2F6-2D47-ABA8-30A18808EF3D}"/>
              </a:ext>
            </a:extLst>
          </p:cNvPr>
          <p:cNvSpPr/>
          <p:nvPr/>
        </p:nvSpPr>
        <p:spPr>
          <a:xfrm>
            <a:off x="3431932" y="3571056"/>
            <a:ext cx="238918" cy="80719"/>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27" name="Rectangle 26">
            <a:extLst>
              <a:ext uri="{FF2B5EF4-FFF2-40B4-BE49-F238E27FC236}">
                <a16:creationId xmlns:a16="http://schemas.microsoft.com/office/drawing/2014/main" id="{2AA4D32B-FADF-1E4C-B9C2-3DEFC1F95C7F}"/>
              </a:ext>
            </a:extLst>
          </p:cNvPr>
          <p:cNvSpPr/>
          <p:nvPr/>
        </p:nvSpPr>
        <p:spPr>
          <a:xfrm>
            <a:off x="3689623" y="3555065"/>
            <a:ext cx="238918" cy="88397"/>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noFill/>
            </a:endParaRPr>
          </a:p>
        </p:txBody>
      </p:sp>
      <p:sp>
        <p:nvSpPr>
          <p:cNvPr id="14" name="Freeform 13">
            <a:extLst>
              <a:ext uri="{FF2B5EF4-FFF2-40B4-BE49-F238E27FC236}">
                <a16:creationId xmlns:a16="http://schemas.microsoft.com/office/drawing/2014/main" id="{AA7B7048-71BC-6949-AF3D-BC6240CD8373}"/>
              </a:ext>
            </a:extLst>
          </p:cNvPr>
          <p:cNvSpPr/>
          <p:nvPr/>
        </p:nvSpPr>
        <p:spPr>
          <a:xfrm>
            <a:off x="2593571" y="5227817"/>
            <a:ext cx="1870364" cy="1131420"/>
          </a:xfrm>
          <a:custGeom>
            <a:avLst/>
            <a:gdLst>
              <a:gd name="connsiteX0" fmla="*/ 0 w 1803862"/>
              <a:gd name="connsiteY0" fmla="*/ 1131420 h 1189610"/>
              <a:gd name="connsiteX1" fmla="*/ 116378 w 1803862"/>
              <a:gd name="connsiteY1" fmla="*/ 832162 h 1189610"/>
              <a:gd name="connsiteX2" fmla="*/ 166254 w 1803862"/>
              <a:gd name="connsiteY2" fmla="*/ 690846 h 1189610"/>
              <a:gd name="connsiteX3" fmla="*/ 257694 w 1803862"/>
              <a:gd name="connsiteY3" fmla="*/ 416526 h 1189610"/>
              <a:gd name="connsiteX4" fmla="*/ 357447 w 1803862"/>
              <a:gd name="connsiteY4" fmla="*/ 150519 h 1189610"/>
              <a:gd name="connsiteX5" fmla="*/ 482138 w 1803862"/>
              <a:gd name="connsiteY5" fmla="*/ 890 h 1189610"/>
              <a:gd name="connsiteX6" fmla="*/ 623454 w 1803862"/>
              <a:gd name="connsiteY6" fmla="*/ 108955 h 1189610"/>
              <a:gd name="connsiteX7" fmla="*/ 665018 w 1803862"/>
              <a:gd name="connsiteY7" fmla="*/ 491340 h 1189610"/>
              <a:gd name="connsiteX8" fmla="*/ 731520 w 1803862"/>
              <a:gd name="connsiteY8" fmla="*/ 765660 h 1189610"/>
              <a:gd name="connsiteX9" fmla="*/ 831273 w 1803862"/>
              <a:gd name="connsiteY9" fmla="*/ 931915 h 1189610"/>
              <a:gd name="connsiteX10" fmla="*/ 1055716 w 1803862"/>
              <a:gd name="connsiteY10" fmla="*/ 1073231 h 1189610"/>
              <a:gd name="connsiteX11" fmla="*/ 1255222 w 1803862"/>
              <a:gd name="connsiteY11" fmla="*/ 1123108 h 1189610"/>
              <a:gd name="connsiteX12" fmla="*/ 1429789 w 1803862"/>
              <a:gd name="connsiteY12" fmla="*/ 1156359 h 1189610"/>
              <a:gd name="connsiteX13" fmla="*/ 1704109 w 1803862"/>
              <a:gd name="connsiteY13" fmla="*/ 1164671 h 1189610"/>
              <a:gd name="connsiteX14" fmla="*/ 1803862 w 1803862"/>
              <a:gd name="connsiteY14" fmla="*/ 1189610 h 118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3862" h="1189610">
                <a:moveTo>
                  <a:pt x="0" y="1131420"/>
                </a:moveTo>
                <a:cubicBezTo>
                  <a:pt x="44334" y="1018505"/>
                  <a:pt x="88669" y="905591"/>
                  <a:pt x="116378" y="832162"/>
                </a:cubicBezTo>
                <a:cubicBezTo>
                  <a:pt x="144087" y="758733"/>
                  <a:pt x="142701" y="760119"/>
                  <a:pt x="166254" y="690846"/>
                </a:cubicBezTo>
                <a:cubicBezTo>
                  <a:pt x="189807" y="621573"/>
                  <a:pt x="225829" y="506580"/>
                  <a:pt x="257694" y="416526"/>
                </a:cubicBezTo>
                <a:cubicBezTo>
                  <a:pt x="289559" y="326472"/>
                  <a:pt x="320040" y="219792"/>
                  <a:pt x="357447" y="150519"/>
                </a:cubicBezTo>
                <a:cubicBezTo>
                  <a:pt x="394854" y="81246"/>
                  <a:pt x="437804" y="7817"/>
                  <a:pt x="482138" y="890"/>
                </a:cubicBezTo>
                <a:cubicBezTo>
                  <a:pt x="526472" y="-6037"/>
                  <a:pt x="592974" y="27213"/>
                  <a:pt x="623454" y="108955"/>
                </a:cubicBezTo>
                <a:cubicBezTo>
                  <a:pt x="653934" y="190697"/>
                  <a:pt x="647007" y="381889"/>
                  <a:pt x="665018" y="491340"/>
                </a:cubicBezTo>
                <a:cubicBezTo>
                  <a:pt x="683029" y="600791"/>
                  <a:pt x="703811" y="692231"/>
                  <a:pt x="731520" y="765660"/>
                </a:cubicBezTo>
                <a:cubicBezTo>
                  <a:pt x="759229" y="839089"/>
                  <a:pt x="777240" y="880653"/>
                  <a:pt x="831273" y="931915"/>
                </a:cubicBezTo>
                <a:cubicBezTo>
                  <a:pt x="885306" y="983177"/>
                  <a:pt x="985058" y="1041365"/>
                  <a:pt x="1055716" y="1073231"/>
                </a:cubicBezTo>
                <a:cubicBezTo>
                  <a:pt x="1126374" y="1105096"/>
                  <a:pt x="1192877" y="1109253"/>
                  <a:pt x="1255222" y="1123108"/>
                </a:cubicBezTo>
                <a:cubicBezTo>
                  <a:pt x="1317568" y="1136963"/>
                  <a:pt x="1354975" y="1149432"/>
                  <a:pt x="1429789" y="1156359"/>
                </a:cubicBezTo>
                <a:cubicBezTo>
                  <a:pt x="1504604" y="1163286"/>
                  <a:pt x="1641763" y="1159129"/>
                  <a:pt x="1704109" y="1164671"/>
                </a:cubicBezTo>
                <a:cubicBezTo>
                  <a:pt x="1766455" y="1170213"/>
                  <a:pt x="1785158" y="1179911"/>
                  <a:pt x="1803862" y="1189610"/>
                </a:cubicBezTo>
              </a:path>
            </a:pathLst>
          </a:custGeom>
          <a:noFill/>
          <a:ln w="28575">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462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48060" y="274638"/>
            <a:ext cx="4256265" cy="859741"/>
          </a:xfrm>
        </p:spPr>
        <p:txBody>
          <a:bodyPr>
            <a:normAutofit fontScale="90000"/>
          </a:bodyPr>
          <a:lstStyle/>
          <a:p>
            <a:r>
              <a:rPr lang="en-US" sz="3600" dirty="0">
                <a:solidFill>
                  <a:srgbClr val="0000FF"/>
                </a:solidFill>
              </a:rPr>
              <a:t>Change in Distributions and Extremes</a:t>
            </a:r>
          </a:p>
        </p:txBody>
      </p:sp>
      <p:sp>
        <p:nvSpPr>
          <p:cNvPr id="7" name="Content Placeholder 6"/>
          <p:cNvSpPr>
            <a:spLocks noGrp="1"/>
          </p:cNvSpPr>
          <p:nvPr>
            <p:ph idx="1"/>
          </p:nvPr>
        </p:nvSpPr>
        <p:spPr>
          <a:xfrm>
            <a:off x="4432352" y="1360563"/>
            <a:ext cx="4197700" cy="4525963"/>
          </a:xfrm>
        </p:spPr>
        <p:txBody>
          <a:bodyPr>
            <a:normAutofit/>
          </a:bodyPr>
          <a:lstStyle/>
          <a:p>
            <a:pPr>
              <a:buClr>
                <a:srgbClr val="0070C0"/>
              </a:buClr>
              <a:buSzPct val="120000"/>
            </a:pPr>
            <a:r>
              <a:rPr lang="en-US" sz="2800" dirty="0"/>
              <a:t>These changes could happen in combination</a:t>
            </a:r>
          </a:p>
          <a:p>
            <a:pPr lvl="1">
              <a:buClr>
                <a:srgbClr val="0070C0"/>
              </a:buClr>
              <a:buSzPct val="120000"/>
            </a:pPr>
            <a:r>
              <a:rPr lang="en-US" sz="2400" dirty="0"/>
              <a:t>For example increased mean and increased variance (σ</a:t>
            </a:r>
            <a:r>
              <a:rPr lang="en-US" sz="2400" baseline="30000" dirty="0"/>
              <a:t>2</a:t>
            </a:r>
            <a:r>
              <a:rPr lang="en-US" sz="2400" dirty="0"/>
              <a:t>)</a:t>
            </a:r>
          </a:p>
          <a:p>
            <a:pPr lvl="2">
              <a:buClr>
                <a:srgbClr val="0070C0"/>
              </a:buClr>
              <a:buSzPct val="120000"/>
            </a:pPr>
            <a:r>
              <a:rPr lang="en-US" sz="2000" dirty="0"/>
              <a:t>subtract out mean change (anomalies) </a:t>
            </a:r>
          </a:p>
          <a:p>
            <a:pPr lvl="2">
              <a:buClr>
                <a:srgbClr val="0070C0"/>
              </a:buClr>
              <a:buSzPct val="120000"/>
            </a:pPr>
            <a:r>
              <a:rPr lang="en-US" sz="2000" dirty="0"/>
              <a:t>If variance of anomalies increases some still might consider “extremes getting more extreme”</a:t>
            </a:r>
          </a:p>
        </p:txBody>
      </p:sp>
      <p:pic>
        <p:nvPicPr>
          <p:cNvPr id="6" name="Picture 5"/>
          <p:cNvPicPr>
            <a:picLocks noChangeAspect="1"/>
          </p:cNvPicPr>
          <p:nvPr/>
        </p:nvPicPr>
        <p:blipFill>
          <a:blip r:embed="rId2"/>
          <a:stretch>
            <a:fillRect/>
          </a:stretch>
        </p:blipFill>
        <p:spPr>
          <a:xfrm>
            <a:off x="205396" y="-10312"/>
            <a:ext cx="3990860" cy="6858000"/>
          </a:xfrm>
          <a:prstGeom prst="rect">
            <a:avLst/>
          </a:prstGeom>
        </p:spPr>
      </p:pic>
    </p:spTree>
    <p:extLst>
      <p:ext uri="{BB962C8B-B14F-4D97-AF65-F5344CB8AC3E}">
        <p14:creationId xmlns:p14="http://schemas.microsoft.com/office/powerpoint/2010/main" val="292224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5CCA7-35B3-DF4E-8378-398E4756EFBF}"/>
              </a:ext>
            </a:extLst>
          </p:cNvPr>
          <p:cNvSpPr>
            <a:spLocks noGrp="1"/>
          </p:cNvSpPr>
          <p:nvPr>
            <p:ph type="title"/>
          </p:nvPr>
        </p:nvSpPr>
        <p:spPr>
          <a:xfrm>
            <a:off x="418452" y="48455"/>
            <a:ext cx="5580566" cy="781316"/>
          </a:xfrm>
        </p:spPr>
        <p:txBody>
          <a:bodyPr>
            <a:normAutofit/>
          </a:bodyPr>
          <a:lstStyle/>
          <a:p>
            <a:r>
              <a:rPr lang="en-US" sz="3600" dirty="0">
                <a:solidFill>
                  <a:srgbClr val="0070C0"/>
                </a:solidFill>
              </a:rPr>
              <a:t>Marine Heat Waves (MHWs)</a:t>
            </a:r>
          </a:p>
        </p:txBody>
      </p:sp>
      <p:pic>
        <p:nvPicPr>
          <p:cNvPr id="4" name="Picture 3">
            <a:extLst>
              <a:ext uri="{FF2B5EF4-FFF2-40B4-BE49-F238E27FC236}">
                <a16:creationId xmlns:a16="http://schemas.microsoft.com/office/drawing/2014/main" id="{F3785856-1F13-BE4F-88B3-0F9795CE9C70}"/>
              </a:ext>
            </a:extLst>
          </p:cNvPr>
          <p:cNvPicPr>
            <a:picLocks noChangeAspect="1"/>
          </p:cNvPicPr>
          <p:nvPr/>
        </p:nvPicPr>
        <p:blipFill rotWithShape="1">
          <a:blip r:embed="rId3"/>
          <a:srcRect l="4999" b="3170"/>
          <a:stretch/>
        </p:blipFill>
        <p:spPr>
          <a:xfrm>
            <a:off x="231457" y="634621"/>
            <a:ext cx="6863722" cy="3344896"/>
          </a:xfrm>
          <a:prstGeom prst="rect">
            <a:avLst/>
          </a:prstGeom>
        </p:spPr>
      </p:pic>
      <p:sp>
        <p:nvSpPr>
          <p:cNvPr id="7" name="TextBox 6">
            <a:extLst>
              <a:ext uri="{FF2B5EF4-FFF2-40B4-BE49-F238E27FC236}">
                <a16:creationId xmlns:a16="http://schemas.microsoft.com/office/drawing/2014/main" id="{F5885231-1F66-0A48-9B4E-560B63FE4921}"/>
              </a:ext>
            </a:extLst>
          </p:cNvPr>
          <p:cNvSpPr txBox="1"/>
          <p:nvPr/>
        </p:nvSpPr>
        <p:spPr>
          <a:xfrm>
            <a:off x="321534" y="4257695"/>
            <a:ext cx="4840297" cy="1754326"/>
          </a:xfrm>
          <a:prstGeom prst="rect">
            <a:avLst/>
          </a:prstGeom>
          <a:noFill/>
        </p:spPr>
        <p:txBody>
          <a:bodyPr wrap="square" rtlCol="0">
            <a:spAutoFit/>
          </a:bodyPr>
          <a:lstStyle/>
          <a:p>
            <a:r>
              <a:rPr lang="en-US" dirty="0"/>
              <a:t>A MHW is a discrete period of prolonged anomalously warm water at a particular location. Quantitative definitions are based on ocean temperatures exceeding a fixed, seasonally</a:t>
            </a:r>
          </a:p>
          <a:p>
            <a:r>
              <a:rPr lang="en-US" dirty="0"/>
              <a:t>varying or cumulative (e.g. heating degree days) threshold.</a:t>
            </a:r>
          </a:p>
        </p:txBody>
      </p:sp>
      <p:pic>
        <p:nvPicPr>
          <p:cNvPr id="6" name="Picture 5">
            <a:extLst>
              <a:ext uri="{FF2B5EF4-FFF2-40B4-BE49-F238E27FC236}">
                <a16:creationId xmlns:a16="http://schemas.microsoft.com/office/drawing/2014/main" id="{B07A9BDE-CAE9-AE43-94EA-E70DDD820DD3}"/>
              </a:ext>
            </a:extLst>
          </p:cNvPr>
          <p:cNvPicPr>
            <a:picLocks noChangeAspect="1"/>
          </p:cNvPicPr>
          <p:nvPr/>
        </p:nvPicPr>
        <p:blipFill rotWithShape="1">
          <a:blip r:embed="rId4"/>
          <a:srcRect t="3211"/>
          <a:stretch/>
        </p:blipFill>
        <p:spPr>
          <a:xfrm>
            <a:off x="5161831" y="3953435"/>
            <a:ext cx="4009656" cy="2926080"/>
          </a:xfrm>
          <a:prstGeom prst="rect">
            <a:avLst/>
          </a:prstGeom>
        </p:spPr>
      </p:pic>
      <p:sp>
        <p:nvSpPr>
          <p:cNvPr id="8" name="TextBox 7">
            <a:extLst>
              <a:ext uri="{FF2B5EF4-FFF2-40B4-BE49-F238E27FC236}">
                <a16:creationId xmlns:a16="http://schemas.microsoft.com/office/drawing/2014/main" id="{E40B67A0-63D9-B04A-A796-9A6D78659CDE}"/>
              </a:ext>
            </a:extLst>
          </p:cNvPr>
          <p:cNvSpPr txBox="1"/>
          <p:nvPr/>
        </p:nvSpPr>
        <p:spPr>
          <a:xfrm>
            <a:off x="1166830" y="6290200"/>
            <a:ext cx="4083810" cy="400110"/>
          </a:xfrm>
          <a:prstGeom prst="rect">
            <a:avLst/>
          </a:prstGeom>
          <a:noFill/>
        </p:spPr>
        <p:txBody>
          <a:bodyPr wrap="none" rtlCol="0">
            <a:spAutoFit/>
          </a:bodyPr>
          <a:lstStyle/>
          <a:p>
            <a:r>
              <a:rPr lang="en-US" sz="2000" dirty="0">
                <a:solidFill>
                  <a:srgbClr val="0070C0"/>
                </a:solidFill>
              </a:rPr>
              <a:t>Intensity, Area, Duration, (Frequency)</a:t>
            </a:r>
          </a:p>
        </p:txBody>
      </p:sp>
    </p:spTree>
    <p:extLst>
      <p:ext uri="{BB962C8B-B14F-4D97-AF65-F5344CB8AC3E}">
        <p14:creationId xmlns:p14="http://schemas.microsoft.com/office/powerpoint/2010/main" val="35114964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27261</TotalTime>
  <Words>3375</Words>
  <Application>Microsoft Macintosh PowerPoint</Application>
  <PresentationFormat>On-screen Show (4:3)</PresentationFormat>
  <Paragraphs>356</Paragraphs>
  <Slides>38</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ヒラギノ角ゴ ProN W3</vt:lpstr>
      <vt:lpstr>Arial</vt:lpstr>
      <vt:lpstr>Calibri</vt:lpstr>
      <vt:lpstr>David</vt:lpstr>
      <vt:lpstr>Gill Sans</vt:lpstr>
      <vt:lpstr>Helvetica Neue Medium</vt:lpstr>
      <vt:lpstr>MT Extra</vt:lpstr>
      <vt:lpstr>Wingdings</vt:lpstr>
      <vt:lpstr>Office Theme</vt:lpstr>
      <vt:lpstr>Climate Change and Extremes</vt:lpstr>
      <vt:lpstr>Ways to represent variability including extremes</vt:lpstr>
      <vt:lpstr>Maps: Percent of Normal Snow Water Equivalent  </vt:lpstr>
      <vt:lpstr>Comparison of years</vt:lpstr>
      <vt:lpstr>What is an extreme?</vt:lpstr>
      <vt:lpstr>What makes changes in extremes hard to determine?</vt:lpstr>
      <vt:lpstr>Distributions</vt:lpstr>
      <vt:lpstr>Change in Distributions and Extremes</vt:lpstr>
      <vt:lpstr>Marine Heat Waves (MHWs)</vt:lpstr>
      <vt:lpstr>Processes that affect Tmix and thus MHWs</vt:lpstr>
      <vt:lpstr>Processes that can cause MHWs</vt:lpstr>
      <vt:lpstr>How can we use models to help us to understand &amp; quantify changes in extremes</vt:lpstr>
      <vt:lpstr>Changes in a land heat wave  in a large ensemble (LE)</vt:lpstr>
      <vt:lpstr>SST trends estimated from models</vt:lpstr>
      <vt:lpstr>SST Distribution and it changes</vt:lpstr>
      <vt:lpstr>SST Distribution and it changes</vt:lpstr>
      <vt:lpstr>2012 ocean heat wave</vt:lpstr>
      <vt:lpstr>2012 ocean heat wave</vt:lpstr>
      <vt:lpstr>A longer perspective</vt:lpstr>
      <vt:lpstr>Lobster fishery </vt:lpstr>
      <vt:lpstr>Lobsters</vt:lpstr>
      <vt:lpstr>2012 temperature patterns</vt:lpstr>
      <vt:lpstr>Prices to less than $3/lb</vt:lpstr>
      <vt:lpstr>PowerPoint Presentation</vt:lpstr>
      <vt:lpstr>Extreme Events and their Repercussions</vt:lpstr>
      <vt:lpstr>  Components of  Climate-Ready Fisheries Management </vt:lpstr>
      <vt:lpstr>Fishery Policy Issues, Examples</vt:lpstr>
      <vt:lpstr>Additional Slides</vt:lpstr>
      <vt:lpstr>Other Distributions</vt:lpstr>
      <vt:lpstr>Event based attribution</vt:lpstr>
      <vt:lpstr>PowerPoint Presentation</vt:lpstr>
      <vt:lpstr>PowerPoint Presentation</vt:lpstr>
      <vt:lpstr>Moving towards a climate adaptation framework for fisheries</vt:lpstr>
      <vt:lpstr>PowerPoint Presentation</vt:lpstr>
      <vt:lpstr>SST Anomaly Distribution and its change</vt:lpstr>
      <vt:lpstr>Extremes: Change in US Tornados?</vt:lpstr>
      <vt:lpstr>Discussion Questions  </vt:lpstr>
      <vt:lpstr>Evaluation criteria for extremes (and other aspects of science) </vt:lpstr>
    </vt:vector>
  </TitlesOfParts>
  <Company>NOAA/ESRL</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Alexander</dc:creator>
  <cp:lastModifiedBy>Mike Alexander</cp:lastModifiedBy>
  <cp:revision>114</cp:revision>
  <dcterms:created xsi:type="dcterms:W3CDTF">2017-02-08T21:38:09Z</dcterms:created>
  <dcterms:modified xsi:type="dcterms:W3CDTF">2021-02-19T21:15:55Z</dcterms:modified>
</cp:coreProperties>
</file>