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19" r:id="rId3"/>
    <p:sldId id="309" r:id="rId4"/>
    <p:sldId id="262" r:id="rId5"/>
    <p:sldId id="308" r:id="rId6"/>
    <p:sldId id="300" r:id="rId7"/>
    <p:sldId id="321" r:id="rId8"/>
    <p:sldId id="306" r:id="rId9"/>
    <p:sldId id="307" r:id="rId10"/>
    <p:sldId id="301" r:id="rId11"/>
    <p:sldId id="323" r:id="rId12"/>
    <p:sldId id="314" r:id="rId13"/>
    <p:sldId id="318" r:id="rId14"/>
    <p:sldId id="316" r:id="rId15"/>
    <p:sldId id="302" r:id="rId16"/>
    <p:sldId id="315" r:id="rId17"/>
    <p:sldId id="317" r:id="rId18"/>
    <p:sldId id="274" r:id="rId19"/>
    <p:sldId id="278" r:id="rId20"/>
    <p:sldId id="279" r:id="rId21"/>
    <p:sldId id="322" r:id="rId22"/>
    <p:sldId id="280" r:id="rId23"/>
    <p:sldId id="275" r:id="rId24"/>
    <p:sldId id="273" r:id="rId25"/>
    <p:sldId id="320" r:id="rId26"/>
    <p:sldId id="311" r:id="rId27"/>
    <p:sldId id="276" r:id="rId28"/>
    <p:sldId id="304" r:id="rId29"/>
    <p:sldId id="281" r:id="rId30"/>
    <p:sldId id="258" r:id="rId31"/>
    <p:sldId id="310" r:id="rId32"/>
    <p:sldId id="269" r:id="rId33"/>
    <p:sldId id="305" r:id="rId34"/>
    <p:sldId id="28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BC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57" autoAdjust="0"/>
  </p:normalViewPr>
  <p:slideViewPr>
    <p:cSldViewPr snapToGrid="0" snapToObjects="1">
      <p:cViewPr>
        <p:scale>
          <a:sx n="125" d="100"/>
          <a:sy n="125" d="100"/>
        </p:scale>
        <p:origin x="-1456" y="-200"/>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2C9B9-25D2-D04F-A6D6-269E97E2385F}" type="datetimeFigureOut">
              <a:rPr lang="en-US" smtClean="0"/>
              <a:t>10/1/13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DB2F6-C511-2F40-8C7A-5CB75C94221A}" type="slidenum">
              <a:rPr lang="en-US" smtClean="0"/>
              <a:t>‹#›</a:t>
            </a:fld>
            <a:endParaRPr lang="en-US"/>
          </a:p>
        </p:txBody>
      </p:sp>
    </p:spTree>
    <p:extLst>
      <p:ext uri="{BB962C8B-B14F-4D97-AF65-F5344CB8AC3E}">
        <p14:creationId xmlns:p14="http://schemas.microsoft.com/office/powerpoint/2010/main" val="686003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DB2F6-C511-2F40-8C7A-5CB75C94221A}" type="slidenum">
              <a:rPr lang="en-US" smtClean="0"/>
              <a:t>2</a:t>
            </a:fld>
            <a:endParaRPr lang="en-US"/>
          </a:p>
        </p:txBody>
      </p:sp>
    </p:spTree>
    <p:extLst>
      <p:ext uri="{BB962C8B-B14F-4D97-AF65-F5344CB8AC3E}">
        <p14:creationId xmlns:p14="http://schemas.microsoft.com/office/powerpoint/2010/main" val="65487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ADB2F6-C511-2F40-8C7A-5CB75C94221A}" type="slidenum">
              <a:rPr lang="en-US" smtClean="0"/>
              <a:t>31</a:t>
            </a:fld>
            <a:endParaRPr lang="en-US"/>
          </a:p>
        </p:txBody>
      </p:sp>
    </p:spTree>
    <p:extLst>
      <p:ext uri="{BB962C8B-B14F-4D97-AF65-F5344CB8AC3E}">
        <p14:creationId xmlns:p14="http://schemas.microsoft.com/office/powerpoint/2010/main" val="160461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DB2F6-C511-2F40-8C7A-5CB75C94221A}" type="slidenum">
              <a:rPr lang="en-US" smtClean="0"/>
              <a:t>5</a:t>
            </a:fld>
            <a:endParaRPr lang="en-US"/>
          </a:p>
        </p:txBody>
      </p:sp>
    </p:spTree>
    <p:extLst>
      <p:ext uri="{BB962C8B-B14F-4D97-AF65-F5344CB8AC3E}">
        <p14:creationId xmlns:p14="http://schemas.microsoft.com/office/powerpoint/2010/main" val="18281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DB2F6-C511-2F40-8C7A-5CB75C94221A}" type="slidenum">
              <a:rPr lang="en-US" smtClean="0"/>
              <a:t>6</a:t>
            </a:fld>
            <a:endParaRPr lang="en-US"/>
          </a:p>
        </p:txBody>
      </p:sp>
    </p:spTree>
    <p:extLst>
      <p:ext uri="{BB962C8B-B14F-4D97-AF65-F5344CB8AC3E}">
        <p14:creationId xmlns:p14="http://schemas.microsoft.com/office/powerpoint/2010/main" val="48957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member shelf (top row) and basin</a:t>
            </a:r>
            <a:r>
              <a:rPr lang="en-US" baseline="0" dirty="0" smtClean="0"/>
              <a:t> (bottom row) averages P(t)</a:t>
            </a:r>
          </a:p>
          <a:p>
            <a:r>
              <a:rPr lang="en-US" baseline="0" dirty="0" smtClean="0"/>
              <a:t>left col: +/- 25$ on 7 </a:t>
            </a:r>
            <a:r>
              <a:rPr lang="en-US" baseline="0" dirty="0" err="1" smtClean="0"/>
              <a:t>params</a:t>
            </a:r>
            <a:r>
              <a:rPr lang="en-US" baseline="0" dirty="0" smtClean="0"/>
              <a:t>; mid col: +/- 50%; right col: half and double range</a:t>
            </a:r>
          </a:p>
          <a:p>
            <a:r>
              <a:rPr lang="en-US" baseline="0" dirty="0" err="1" smtClean="0"/>
              <a:t>SeaWiFS</a:t>
            </a:r>
            <a:r>
              <a:rPr lang="en-US" baseline="0" dirty="0" smtClean="0"/>
              <a:t> </a:t>
            </a:r>
            <a:r>
              <a:rPr lang="en-US" baseline="0" dirty="0" err="1" smtClean="0"/>
              <a:t>obs</a:t>
            </a:r>
            <a:r>
              <a:rPr lang="en-US" baseline="0" dirty="0" smtClean="0"/>
              <a:t>, control(blue) and ensemble mean(red)</a:t>
            </a:r>
          </a:p>
          <a:p>
            <a:r>
              <a:rPr lang="en-US" baseline="0" dirty="0" smtClean="0"/>
              <a:t>Latin Hypercube, simultaneous parameter selections.</a:t>
            </a:r>
          </a:p>
          <a:p>
            <a:endParaRPr lang="en-US" dirty="0"/>
          </a:p>
        </p:txBody>
      </p:sp>
      <p:sp>
        <p:nvSpPr>
          <p:cNvPr id="4" name="Slide Number Placeholder 3"/>
          <p:cNvSpPr>
            <a:spLocks noGrp="1"/>
          </p:cNvSpPr>
          <p:nvPr>
            <p:ph type="sldNum" sz="quarter" idx="10"/>
          </p:nvPr>
        </p:nvSpPr>
        <p:spPr/>
        <p:txBody>
          <a:bodyPr/>
          <a:lstStyle/>
          <a:p>
            <a:fld id="{0C4D3039-CC42-1A46-A9D1-4B7F9CF54DA8}" type="slidenum">
              <a:rPr lang="en-US" smtClean="0"/>
              <a:t>19</a:t>
            </a:fld>
            <a:endParaRPr lang="en-US"/>
          </a:p>
        </p:txBody>
      </p:sp>
    </p:spTree>
    <p:extLst>
      <p:ext uri="{BB962C8B-B14F-4D97-AF65-F5344CB8AC3E}">
        <p14:creationId xmlns:p14="http://schemas.microsoft.com/office/powerpoint/2010/main" val="396830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2 Panels: Inner Outer Shelf P(t) for 7 parameter</a:t>
            </a:r>
            <a:r>
              <a:rPr lang="en-US" baseline="0" dirty="0" smtClean="0"/>
              <a:t> ensemble (Red) and 14 parameter ensemble (Blue)</a:t>
            </a:r>
          </a:p>
          <a:p>
            <a:r>
              <a:rPr lang="en-US" baseline="0" dirty="0" smtClean="0"/>
              <a:t>Ensemble means are solid lines, ensemble spread is dashed. </a:t>
            </a:r>
          </a:p>
          <a:p>
            <a:r>
              <a:rPr lang="en-US" baseline="0" dirty="0" smtClean="0"/>
              <a:t>I think they are 25-member ensembles with Latin-Hypercube selection (simultaneous) of parameters within +/- 50%</a:t>
            </a:r>
          </a:p>
          <a:p>
            <a:r>
              <a:rPr lang="en-US" baseline="0" dirty="0" smtClean="0"/>
              <a:t>Shows that varying 7 parameters captures most of signal and spread on inner shelf, most of spread on outer shelf/</a:t>
            </a:r>
          </a:p>
          <a:p>
            <a:endParaRPr lang="en-US" baseline="0" dirty="0" smtClean="0"/>
          </a:p>
          <a:p>
            <a:r>
              <a:rPr lang="en-US" baseline="0" dirty="0" smtClean="0"/>
              <a:t>Bottom Bar graphs: Normalized difference with respect to [P]; i.e. sensitivity of solution to parameter variation</a:t>
            </a:r>
          </a:p>
          <a:p>
            <a:r>
              <a:rPr lang="en-US" baseline="0" dirty="0" err="1" smtClean="0"/>
              <a:t>nb</a:t>
            </a:r>
            <a:r>
              <a:rPr lang="en-US" baseline="0" dirty="0" smtClean="0"/>
              <a:t>: some parameters are part of an exponential, some are just additive or in denominators … exponential</a:t>
            </a:r>
          </a:p>
          <a:p>
            <a:r>
              <a:rPr lang="en-US" baseline="0" dirty="0" smtClean="0"/>
              <a:t>impacts are treated same as others (i.e. +/- 50%).</a:t>
            </a:r>
            <a:endParaRPr lang="en-US" dirty="0"/>
          </a:p>
        </p:txBody>
      </p:sp>
      <p:sp>
        <p:nvSpPr>
          <p:cNvPr id="4" name="Slide Number Placeholder 3"/>
          <p:cNvSpPr>
            <a:spLocks noGrp="1"/>
          </p:cNvSpPr>
          <p:nvPr>
            <p:ph type="sldNum" sz="quarter" idx="10"/>
          </p:nvPr>
        </p:nvSpPr>
        <p:spPr/>
        <p:txBody>
          <a:bodyPr/>
          <a:lstStyle/>
          <a:p>
            <a:fld id="{0C4D3039-CC42-1A46-A9D1-4B7F9CF54DA8}" type="slidenum">
              <a:rPr lang="en-US" smtClean="0"/>
              <a:t>20</a:t>
            </a:fld>
            <a:endParaRPr lang="en-US"/>
          </a:p>
        </p:txBody>
      </p:sp>
    </p:spTree>
    <p:extLst>
      <p:ext uri="{BB962C8B-B14F-4D97-AF65-F5344CB8AC3E}">
        <p14:creationId xmlns:p14="http://schemas.microsoft.com/office/powerpoint/2010/main" val="121184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Panels: Inner</a:t>
            </a:r>
            <a:r>
              <a:rPr lang="en-US" baseline="0" dirty="0" smtClean="0"/>
              <a:t>, Outer shelf normalized regression slopes for [P] regressed against 7 parameters as function of month at 2 locations (circle and square off Kenai Penn.)</a:t>
            </a:r>
          </a:p>
          <a:p>
            <a:r>
              <a:rPr lang="en-US" baseline="0" dirty="0" smtClean="0"/>
              <a:t>Overall regression R^2 at top of each monthly column</a:t>
            </a:r>
          </a:p>
          <a:p>
            <a:r>
              <a:rPr lang="en-US" baseline="0" dirty="0" err="1" smtClean="0"/>
              <a:t>PhyIS</a:t>
            </a:r>
            <a:r>
              <a:rPr lang="en-US" baseline="0" dirty="0" smtClean="0"/>
              <a:t> inner shelf dominates positive early season when light is affecting growth, negative summer when growth slows</a:t>
            </a:r>
          </a:p>
          <a:p>
            <a:r>
              <a:rPr lang="en-US" baseline="0" dirty="0" err="1" smtClean="0"/>
              <a:t>ZooGR</a:t>
            </a:r>
            <a:r>
              <a:rPr lang="en-US" baseline="0" dirty="0" smtClean="0"/>
              <a:t> negative impact in Jun, Sep to limit P blooms inner shelf; all summer to limit outer shelf (see tongue of green </a:t>
            </a:r>
            <a:r>
              <a:rPr lang="en-US" baseline="0" dirty="0" err="1" smtClean="0"/>
              <a:t>advected</a:t>
            </a:r>
            <a:r>
              <a:rPr lang="en-US" baseline="0" dirty="0" smtClean="0"/>
              <a:t> across shelf)</a:t>
            </a:r>
          </a:p>
          <a:p>
            <a:r>
              <a:rPr lang="en-US" baseline="0" dirty="0" err="1" smtClean="0"/>
              <a:t>KFeC</a:t>
            </a:r>
            <a:r>
              <a:rPr lang="en-US" baseline="0" dirty="0" smtClean="0"/>
              <a:t> negative reduces Iron limitation early season off shore.</a:t>
            </a:r>
          </a:p>
          <a:p>
            <a:endParaRPr lang="en-US" baseline="0" dirty="0" smtClean="0"/>
          </a:p>
          <a:p>
            <a:r>
              <a:rPr lang="en-US" baseline="0" dirty="0" smtClean="0"/>
              <a:t>Bottom Panels, leading regression variable; grid point by grid point average over all ensemble members, each month.</a:t>
            </a:r>
            <a:endParaRPr lang="en-US" dirty="0"/>
          </a:p>
        </p:txBody>
      </p:sp>
      <p:sp>
        <p:nvSpPr>
          <p:cNvPr id="4" name="Slide Number Placeholder 3"/>
          <p:cNvSpPr>
            <a:spLocks noGrp="1"/>
          </p:cNvSpPr>
          <p:nvPr>
            <p:ph type="sldNum" sz="quarter" idx="10"/>
          </p:nvPr>
        </p:nvSpPr>
        <p:spPr/>
        <p:txBody>
          <a:bodyPr/>
          <a:lstStyle/>
          <a:p>
            <a:fld id="{0C4D3039-CC42-1A46-A9D1-4B7F9CF54DA8}" type="slidenum">
              <a:rPr lang="en-US" smtClean="0"/>
              <a:t>21</a:t>
            </a:fld>
            <a:endParaRPr lang="en-US"/>
          </a:p>
        </p:txBody>
      </p:sp>
    </p:spTree>
    <p:extLst>
      <p:ext uri="{BB962C8B-B14F-4D97-AF65-F5344CB8AC3E}">
        <p14:creationId xmlns:p14="http://schemas.microsoft.com/office/powerpoint/2010/main" val="96040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Panels: Inner</a:t>
            </a:r>
            <a:r>
              <a:rPr lang="en-US" baseline="0" dirty="0" smtClean="0"/>
              <a:t>, Outer shelf normalized regression slopes for [P] regressed against 7 parameters as function of month at 2 locations (circle and square off Kenai Penn.)</a:t>
            </a:r>
          </a:p>
          <a:p>
            <a:r>
              <a:rPr lang="en-US" baseline="0" dirty="0" smtClean="0"/>
              <a:t>Overall regression R^2 at top of each monthly column</a:t>
            </a:r>
          </a:p>
          <a:p>
            <a:r>
              <a:rPr lang="en-US" baseline="0" dirty="0" err="1" smtClean="0"/>
              <a:t>PhyIS</a:t>
            </a:r>
            <a:r>
              <a:rPr lang="en-US" baseline="0" dirty="0" smtClean="0"/>
              <a:t> inner shelf dominates positive early season when light is affecting growth, negative summer when growth slows</a:t>
            </a:r>
          </a:p>
          <a:p>
            <a:r>
              <a:rPr lang="en-US" baseline="0" dirty="0" err="1" smtClean="0"/>
              <a:t>ZooGR</a:t>
            </a:r>
            <a:r>
              <a:rPr lang="en-US" baseline="0" dirty="0" smtClean="0"/>
              <a:t> negative impact in Jun, Sep to limit P blooms inner shelf; all summer to limit outer shelf (see tongue of green </a:t>
            </a:r>
            <a:r>
              <a:rPr lang="en-US" baseline="0" dirty="0" err="1" smtClean="0"/>
              <a:t>advected</a:t>
            </a:r>
            <a:r>
              <a:rPr lang="en-US" baseline="0" dirty="0" smtClean="0"/>
              <a:t> across shelf)</a:t>
            </a:r>
          </a:p>
          <a:p>
            <a:r>
              <a:rPr lang="en-US" baseline="0" dirty="0" err="1" smtClean="0"/>
              <a:t>KFeC</a:t>
            </a:r>
            <a:r>
              <a:rPr lang="en-US" baseline="0" dirty="0" smtClean="0"/>
              <a:t> negative reduces Iron limitation early season off shore.</a:t>
            </a:r>
          </a:p>
          <a:p>
            <a:endParaRPr lang="en-US" baseline="0" dirty="0" smtClean="0"/>
          </a:p>
          <a:p>
            <a:r>
              <a:rPr lang="en-US" baseline="0" dirty="0" smtClean="0"/>
              <a:t>Bottom Panels, leading regression variable; grid point by grid point average over all ensemble members, each month.</a:t>
            </a:r>
            <a:endParaRPr lang="en-US" dirty="0"/>
          </a:p>
        </p:txBody>
      </p:sp>
      <p:sp>
        <p:nvSpPr>
          <p:cNvPr id="4" name="Slide Number Placeholder 3"/>
          <p:cNvSpPr>
            <a:spLocks noGrp="1"/>
          </p:cNvSpPr>
          <p:nvPr>
            <p:ph type="sldNum" sz="quarter" idx="10"/>
          </p:nvPr>
        </p:nvSpPr>
        <p:spPr/>
        <p:txBody>
          <a:bodyPr/>
          <a:lstStyle/>
          <a:p>
            <a:fld id="{0C4D3039-CC42-1A46-A9D1-4B7F9CF54DA8}" type="slidenum">
              <a:rPr lang="en-US" smtClean="0"/>
              <a:t>22</a:t>
            </a:fld>
            <a:endParaRPr lang="en-US"/>
          </a:p>
        </p:txBody>
      </p:sp>
    </p:spTree>
    <p:extLst>
      <p:ext uri="{BB962C8B-B14F-4D97-AF65-F5344CB8AC3E}">
        <p14:creationId xmlns:p14="http://schemas.microsoft.com/office/powerpoint/2010/main" val="96040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t>
            </a:r>
            <a:r>
              <a:rPr lang="en-US" baseline="0" dirty="0" smtClean="0"/>
              <a:t> hoc means of parameter estimations given ensembles of forward runs.</a:t>
            </a:r>
          </a:p>
          <a:p>
            <a:endParaRPr lang="en-US" baseline="0" dirty="0" smtClean="0"/>
          </a:p>
          <a:p>
            <a:r>
              <a:rPr lang="en-US" baseline="0" dirty="0" smtClean="0"/>
              <a:t>Top: grid-by-grid, select best agreement </a:t>
            </a:r>
            <a:r>
              <a:rPr lang="en-US" baseline="0" dirty="0" err="1" smtClean="0"/>
              <a:t>vs</a:t>
            </a:r>
            <a:r>
              <a:rPr lang="en-US" baseline="0" dirty="0" smtClean="0"/>
              <a:t> </a:t>
            </a:r>
            <a:r>
              <a:rPr lang="en-US" baseline="0" dirty="0" err="1" smtClean="0"/>
              <a:t>obs</a:t>
            </a:r>
            <a:r>
              <a:rPr lang="en-US" baseline="0" dirty="0" smtClean="0"/>
              <a:t> in P at each t and record </a:t>
            </a:r>
            <a:r>
              <a:rPr lang="en-US" baseline="0" dirty="0" err="1" smtClean="0"/>
              <a:t>param</a:t>
            </a:r>
            <a:r>
              <a:rPr lang="en-US" baseline="0" dirty="0" smtClean="0"/>
              <a:t> value; do so for shelf, basin and whole domain</a:t>
            </a:r>
          </a:p>
          <a:p>
            <a:endParaRPr lang="en-US" baseline="0" dirty="0" smtClean="0"/>
          </a:p>
          <a:p>
            <a:r>
              <a:rPr lang="en-US" baseline="0" dirty="0" smtClean="0"/>
              <a:t>Bottom: build distribution by recording </a:t>
            </a:r>
            <a:r>
              <a:rPr lang="en-US" baseline="0" dirty="0" err="1" smtClean="0"/>
              <a:t>params</a:t>
            </a:r>
            <a:r>
              <a:rPr lang="en-US" baseline="0" dirty="0" smtClean="0"/>
              <a:t> for best agreement grid-by-grid on shelf (top row), and basin (bottom row)</a:t>
            </a:r>
          </a:p>
          <a:p>
            <a:r>
              <a:rPr lang="en-US" baseline="0" dirty="0" smtClean="0"/>
              <a:t>red is default value, black solid is ensemble mean and dashed is 1 std.</a:t>
            </a:r>
          </a:p>
          <a:p>
            <a:endParaRPr lang="en-US" baseline="0" dirty="0" smtClean="0"/>
          </a:p>
          <a:p>
            <a:r>
              <a:rPr lang="en-US" baseline="0" dirty="0" smtClean="0"/>
              <a:t>Naïve parameter estimation from random mixing of parameter values and a posteriori comparison with P </a:t>
            </a:r>
            <a:r>
              <a:rPr lang="en-US" baseline="0" dirty="0" err="1" smtClean="0"/>
              <a:t>obs</a:t>
            </a:r>
            <a:endParaRPr lang="en-US" baseline="0" dirty="0" smtClean="0"/>
          </a:p>
        </p:txBody>
      </p:sp>
      <p:sp>
        <p:nvSpPr>
          <p:cNvPr id="4" name="Slide Number Placeholder 3"/>
          <p:cNvSpPr>
            <a:spLocks noGrp="1"/>
          </p:cNvSpPr>
          <p:nvPr>
            <p:ph type="sldNum" sz="quarter" idx="10"/>
          </p:nvPr>
        </p:nvSpPr>
        <p:spPr/>
        <p:txBody>
          <a:bodyPr/>
          <a:lstStyle/>
          <a:p>
            <a:fld id="{0C4D3039-CC42-1A46-A9D1-4B7F9CF54DA8}" type="slidenum">
              <a:rPr lang="en-US" smtClean="0"/>
              <a:t>29</a:t>
            </a:fld>
            <a:endParaRPr lang="en-US"/>
          </a:p>
        </p:txBody>
      </p:sp>
    </p:spTree>
    <p:extLst>
      <p:ext uri="{BB962C8B-B14F-4D97-AF65-F5344CB8AC3E}">
        <p14:creationId xmlns:p14="http://schemas.microsoft.com/office/powerpoint/2010/main" val="351434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ＭＳ Ｐゴシック" charset="0"/>
                <a:cs typeface="DejaVu San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ejaVu Sans" charset="0"/>
                <a:cs typeface="DejaVu San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ejaVu Sans" charset="0"/>
                <a:cs typeface="DejaVu San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ejaVu Sans" charset="0"/>
                <a:cs typeface="DejaVu San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ejaVu Sans" charset="0"/>
                <a:cs typeface="DejaVu Sans" charset="0"/>
              </a:defRPr>
            </a:lvl5pPr>
            <a:lvl6pPr marL="2256602" indent="-205146" eaLnBrk="0" fontAlgn="base" hangingPunct="0">
              <a:lnSpc>
                <a:spcPct val="81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ejaVu Sans" charset="0"/>
                <a:cs typeface="DejaVu Sans" charset="0"/>
              </a:defRPr>
            </a:lvl6pPr>
            <a:lvl7pPr marL="2666893" indent="-205146" eaLnBrk="0" fontAlgn="base" hangingPunct="0">
              <a:lnSpc>
                <a:spcPct val="81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ejaVu Sans" charset="0"/>
                <a:cs typeface="DejaVu Sans" charset="0"/>
              </a:defRPr>
            </a:lvl7pPr>
            <a:lvl8pPr marL="3077185" indent="-205146" eaLnBrk="0" fontAlgn="base" hangingPunct="0">
              <a:lnSpc>
                <a:spcPct val="81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ejaVu Sans" charset="0"/>
                <a:cs typeface="DejaVu Sans" charset="0"/>
              </a:defRPr>
            </a:lvl8pPr>
            <a:lvl9pPr marL="3487476" indent="-205146" eaLnBrk="0" fontAlgn="base" hangingPunct="0">
              <a:lnSpc>
                <a:spcPct val="81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DejaVu Sans" charset="0"/>
                <a:cs typeface="DejaVu Sans" charset="0"/>
              </a:defRPr>
            </a:lvl9pPr>
          </a:lstStyle>
          <a:p>
            <a:pPr eaLnBrk="1"/>
            <a:fld id="{0E54D296-A530-C243-9758-C5978025C975}" type="slidenum">
              <a:rPr lang="en-GB">
                <a:solidFill>
                  <a:srgbClr val="000000"/>
                </a:solidFill>
                <a:latin typeface="Times New Roman" charset="0"/>
              </a:rPr>
              <a:pPr eaLnBrk="1"/>
              <a:t>30</a:t>
            </a:fld>
            <a:endParaRPr lang="en-GB">
              <a:solidFill>
                <a:srgbClr val="000000"/>
              </a:solidFill>
              <a:latin typeface="Times New Roman" charset="0"/>
            </a:endParaRPr>
          </a:p>
        </p:txBody>
      </p:sp>
      <p:sp>
        <p:nvSpPr>
          <p:cNvPr id="33795" name="Text Box 1"/>
          <p:cNvSpPr txBox="1">
            <a:spLocks noChangeArrowheads="1"/>
          </p:cNvSpPr>
          <p:nvPr/>
        </p:nvSpPr>
        <p:spPr bwMode="auto">
          <a:xfrm>
            <a:off x="3881438" y="8686512"/>
            <a:ext cx="2963956"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algn="r" eaLnBrk="1">
              <a:lnSpc>
                <a:spcPct val="93000"/>
              </a:lnSpc>
            </a:pPr>
            <a:fld id="{836978F7-C104-744B-B5FA-2F3C3B6FBB51}" type="slidenum">
              <a:rPr lang="en-GB" sz="1300">
                <a:solidFill>
                  <a:srgbClr val="000000"/>
                </a:solidFill>
                <a:latin typeface="Times New Roman" charset="0"/>
              </a:rPr>
              <a:pPr algn="r" eaLnBrk="1">
                <a:lnSpc>
                  <a:spcPct val="93000"/>
                </a:lnSpc>
              </a:pPr>
              <a:t>30</a:t>
            </a:fld>
            <a:endParaRPr lang="en-GB" sz="1300">
              <a:solidFill>
                <a:srgbClr val="000000"/>
              </a:solidFill>
              <a:latin typeface="Times New Roman" charset="0"/>
            </a:endParaRPr>
          </a:p>
        </p:txBody>
      </p:sp>
      <p:sp>
        <p:nvSpPr>
          <p:cNvPr id="33796" name="Text Box 2"/>
          <p:cNvSpPr txBox="1">
            <a:spLocks noChangeArrowheads="1"/>
          </p:cNvSpPr>
          <p:nvPr/>
        </p:nvSpPr>
        <p:spPr bwMode="auto">
          <a:xfrm>
            <a:off x="3881438" y="8686512"/>
            <a:ext cx="2965356" cy="44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algn="r" eaLnBrk="1">
              <a:lnSpc>
                <a:spcPct val="93000"/>
              </a:lnSpc>
            </a:pPr>
            <a:fld id="{A0F41C18-FA7F-6943-96D2-CF202CA2CD2E}" type="slidenum">
              <a:rPr lang="en-GB" sz="1300">
                <a:solidFill>
                  <a:srgbClr val="000000"/>
                </a:solidFill>
                <a:latin typeface="Times New Roman" charset="0"/>
              </a:rPr>
              <a:pPr algn="r" eaLnBrk="1">
                <a:lnSpc>
                  <a:spcPct val="93000"/>
                </a:lnSpc>
              </a:pPr>
              <a:t>30</a:t>
            </a:fld>
            <a:endParaRPr lang="en-GB" sz="1300">
              <a:solidFill>
                <a:srgbClr val="000000"/>
              </a:solidFill>
              <a:latin typeface="Times New Roman" charset="0"/>
            </a:endParaRPr>
          </a:p>
        </p:txBody>
      </p:sp>
      <p:sp>
        <p:nvSpPr>
          <p:cNvPr id="33797" name="Text Box 3"/>
          <p:cNvSpPr txBox="1">
            <a:spLocks noChangeArrowheads="1"/>
          </p:cNvSpPr>
          <p:nvPr/>
        </p:nvSpPr>
        <p:spPr bwMode="auto">
          <a:xfrm>
            <a:off x="3881439" y="8686512"/>
            <a:ext cx="2966757" cy="44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algn="r" eaLnBrk="1">
              <a:lnSpc>
                <a:spcPct val="93000"/>
              </a:lnSpc>
            </a:pPr>
            <a:fld id="{5753346C-82C9-4243-AE5C-0F1A7565E402}" type="slidenum">
              <a:rPr lang="en-GB" sz="1300">
                <a:solidFill>
                  <a:srgbClr val="000000"/>
                </a:solidFill>
                <a:latin typeface="Times New Roman" charset="0"/>
              </a:rPr>
              <a:pPr algn="r" eaLnBrk="1">
                <a:lnSpc>
                  <a:spcPct val="93000"/>
                </a:lnSpc>
              </a:pPr>
              <a:t>30</a:t>
            </a:fld>
            <a:endParaRPr lang="en-GB" sz="1300">
              <a:solidFill>
                <a:srgbClr val="000000"/>
              </a:solidFill>
              <a:latin typeface="Times New Roman" charset="0"/>
            </a:endParaRPr>
          </a:p>
        </p:txBody>
      </p:sp>
      <p:sp>
        <p:nvSpPr>
          <p:cNvPr id="33798" name="Text Box 4"/>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p:spPr>
        <p:txBody>
          <a:bodyPr wrap="none" lIns="82058" tIns="41029" rIns="82058" bIns="41029" anchor="ctr"/>
          <a:lstStyle/>
          <a:p>
            <a:endParaRPr lang="en-US"/>
          </a:p>
        </p:txBody>
      </p:sp>
      <p:sp>
        <p:nvSpPr>
          <p:cNvPr id="33799" name="Text Box 5"/>
          <p:cNvSpPr txBox="1">
            <a:spLocks noGrp="1" noChangeArrowheads="1"/>
          </p:cNvSpPr>
          <p:nvPr>
            <p:ph type="body"/>
          </p:nvPr>
        </p:nvSpPr>
        <p:spPr>
          <a:xfrm>
            <a:off x="686361" y="4105853"/>
            <a:ext cx="5483879" cy="54999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lnSpc>
                <a:spcPct val="93000"/>
              </a:lnSpc>
              <a:spcBef>
                <a:spcPts val="404"/>
              </a:spcBef>
            </a:pPr>
            <a:r>
              <a:rPr lang="en-GB" dirty="0">
                <a:latin typeface="Arial" charset="0"/>
                <a:cs typeface="DejaVu Sans" charset="0"/>
              </a:rPr>
              <a:t>So this is the one-slide review of BHM.</a:t>
            </a:r>
          </a:p>
          <a:p>
            <a:pPr>
              <a:lnSpc>
                <a:spcPct val="93000"/>
              </a:lnSpc>
              <a:spcBef>
                <a:spcPts val="404"/>
              </a:spcBef>
            </a:pPr>
            <a:r>
              <a:rPr lang="en-GB" dirty="0">
                <a:latin typeface="Arial" charset="0"/>
                <a:cs typeface="DejaVu Sans" charset="0"/>
              </a:rPr>
              <a:t>The approach is fundamentally distinct from deterministic approaches to models of geophysical systems </a:t>
            </a:r>
            <a:r>
              <a:rPr lang="en-GB" dirty="0" smtClean="0">
                <a:latin typeface="Arial" charset="0"/>
                <a:cs typeface="DejaVu Sans" charset="0"/>
              </a:rPr>
              <a:t>with which many of us were raised.  </a:t>
            </a:r>
            <a:r>
              <a:rPr lang="en-GB" dirty="0">
                <a:latin typeface="Arial" charset="0"/>
                <a:cs typeface="DejaVu Sans" charset="0"/>
              </a:rPr>
              <a:t>BHM is based in probability theory, and </a:t>
            </a:r>
            <a:r>
              <a:rPr lang="en-GB" dirty="0" smtClean="0">
                <a:latin typeface="Arial" charset="0"/>
                <a:cs typeface="DejaVu Sans" charset="0"/>
              </a:rPr>
              <a:t>is an</a:t>
            </a:r>
            <a:r>
              <a:rPr lang="en-GB" baseline="0" dirty="0" smtClean="0">
                <a:latin typeface="Arial" charset="0"/>
                <a:cs typeface="DejaVu Sans" charset="0"/>
              </a:rPr>
              <a:t> </a:t>
            </a:r>
            <a:r>
              <a:rPr lang="en-GB" dirty="0" smtClean="0">
                <a:latin typeface="Arial" charset="0"/>
                <a:cs typeface="DejaVu Sans" charset="0"/>
              </a:rPr>
              <a:t>application </a:t>
            </a:r>
            <a:r>
              <a:rPr lang="en-GB" dirty="0">
                <a:latin typeface="Arial" charset="0"/>
                <a:cs typeface="DejaVu Sans" charset="0"/>
              </a:rPr>
              <a:t>of Bayes </a:t>
            </a:r>
            <a:r>
              <a:rPr lang="en-GB" dirty="0" smtClean="0">
                <a:latin typeface="Arial" charset="0"/>
                <a:cs typeface="DejaVu Sans" charset="0"/>
              </a:rPr>
              <a:t>Theorem.  </a:t>
            </a:r>
            <a:r>
              <a:rPr lang="en-GB" dirty="0">
                <a:latin typeface="Arial" charset="0"/>
                <a:cs typeface="DejaVu Sans" charset="0"/>
              </a:rPr>
              <a:t>The fundamental input and output entities in BHM are probability distributions. We use a common, square-bracket notation to indicate probability distributions, &lt;&lt; identify joint, conditional&gt;&gt;</a:t>
            </a:r>
          </a:p>
          <a:p>
            <a:pPr>
              <a:lnSpc>
                <a:spcPct val="93000"/>
              </a:lnSpc>
              <a:spcBef>
                <a:spcPts val="404"/>
              </a:spcBef>
            </a:pPr>
            <a:r>
              <a:rPr lang="en-GB" dirty="0">
                <a:latin typeface="Arial" charset="0"/>
                <a:cs typeface="DejaVu Sans" charset="0"/>
              </a:rPr>
              <a:t>In BHM, there is a divide and conquer strategy that starts with the realization that it is easier to specify the conditional distribution factors of a joint distribution, than it is to specify a complicated joint distribution directly.  Moreover, given our knowledge of the processes of interest, and/or our willingness to accept assumptions regarding some of the conditional distribution factors, we can simplify even the specification of the component conditional distributions.  I will try to point out some of this as we dive into details of the BHM to be described here.</a:t>
            </a:r>
          </a:p>
          <a:p>
            <a:pPr>
              <a:lnSpc>
                <a:spcPct val="93000"/>
              </a:lnSpc>
              <a:spcBef>
                <a:spcPts val="404"/>
              </a:spcBef>
            </a:pPr>
            <a:r>
              <a:rPr lang="en-GB" dirty="0">
                <a:latin typeface="Arial" charset="0"/>
                <a:cs typeface="DejaVu Sans" charset="0"/>
              </a:rPr>
              <a:t>It has become convenient in our applications of BHM to atmosphere/ocean problems to identify 3 stages of the BHM hierarchy of distributions, that in turn lead to estimates of the posterior distribution of interest. The distributions are: 1) a data stage distribution or likelihood function, wherein measurement errors in relevant observations are </a:t>
            </a:r>
            <a:r>
              <a:rPr lang="en-GB" dirty="0" smtClean="0">
                <a:latin typeface="Arial" charset="0"/>
                <a:cs typeface="DejaVu Sans" charset="0"/>
              </a:rPr>
              <a:t>taken into account; </a:t>
            </a:r>
            <a:r>
              <a:rPr lang="en-GB" dirty="0">
                <a:latin typeface="Arial" charset="0"/>
                <a:cs typeface="DejaVu Sans" charset="0"/>
              </a:rPr>
              <a:t>2) a process model distribution or prior where our best description of the physical processes of interest are posed, i.e. either as discrete equations or as summations of structure functions arising from systems of equations describing the process; and 3) distributions on parameters that arise in both the data stage and process model distributions.  Again, we will see examples of these distributions and their interactions in the BHM developments to follow.</a:t>
            </a:r>
          </a:p>
          <a:p>
            <a:pPr>
              <a:lnSpc>
                <a:spcPct val="93000"/>
              </a:lnSpc>
              <a:spcBef>
                <a:spcPts val="404"/>
              </a:spcBef>
            </a:pPr>
            <a:r>
              <a:rPr lang="en-GB" dirty="0">
                <a:latin typeface="Arial" charset="0"/>
                <a:cs typeface="DejaVu Sans" charset="0"/>
              </a:rPr>
              <a:t>The data stage, process model and parameter distributions are convolved according to Bayes Theorem </a:t>
            </a:r>
            <a:r>
              <a:rPr lang="en-GB" dirty="0" smtClean="0">
                <a:latin typeface="Arial" charset="0"/>
                <a:cs typeface="DejaVu Sans" charset="0"/>
              </a:rPr>
              <a:t>to obtain a </a:t>
            </a:r>
            <a:r>
              <a:rPr lang="en-GB" dirty="0">
                <a:latin typeface="Arial" charset="0"/>
                <a:cs typeface="DejaVu Sans" charset="0"/>
              </a:rPr>
              <a:t>posterior distribution for the process of interest and the parameters of the system, given the data.  In very-large state space systems of interest here, Bayes </a:t>
            </a:r>
            <a:r>
              <a:rPr lang="en-GB" dirty="0" err="1">
                <a:latin typeface="Arial" charset="0"/>
                <a:cs typeface="DejaVu Sans" charset="0"/>
              </a:rPr>
              <a:t>Thm</a:t>
            </a:r>
            <a:r>
              <a:rPr lang="en-GB" dirty="0">
                <a:latin typeface="Arial" charset="0"/>
                <a:cs typeface="DejaVu Sans" charset="0"/>
              </a:rPr>
              <a:t> cannot be implemented analytically, and we resort instead to estimates of the posterior via so-called MCMC methods that are the numerical methods equivalents in probabilistic modelling.  It is the advent of efficient MCMC methods that brought BHM to bear on large state-space problems.  This breakthrough occurred in the late 1980's in the modern statistics literature.</a:t>
            </a:r>
          </a:p>
          <a:p>
            <a:pPr>
              <a:lnSpc>
                <a:spcPct val="93000"/>
              </a:lnSpc>
              <a:spcBef>
                <a:spcPts val="404"/>
              </a:spcBef>
            </a:pPr>
            <a:r>
              <a:rPr lang="en-GB" dirty="0">
                <a:latin typeface="Arial" charset="0"/>
                <a:cs typeface="DejaVu Sans" charset="0"/>
              </a:rPr>
              <a:t>We will use estimated modes of the posterior distributions to be our best estimates of the processes and parameters in our modelling.  Second moments of the posterior, i.e. standard deviations, will serve as estimates of the spread or uncertainty in the posterior.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534C40-BA1D-B84C-919A-39AB0068AFAC}"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408720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34C40-BA1D-B84C-919A-39AB0068AFAC}"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83890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34C40-BA1D-B84C-919A-39AB0068AFAC}"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68468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34C40-BA1D-B84C-919A-39AB0068AFAC}"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268972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34C40-BA1D-B84C-919A-39AB0068AFAC}"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367347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534C40-BA1D-B84C-919A-39AB0068AFAC}" type="datetimeFigureOut">
              <a:rPr lang="en-US" smtClean="0"/>
              <a:t>10/1/13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39999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534C40-BA1D-B84C-919A-39AB0068AFAC}" type="datetimeFigureOut">
              <a:rPr lang="en-US" smtClean="0"/>
              <a:t>10/1/13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115444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534C40-BA1D-B84C-919A-39AB0068AFAC}" type="datetimeFigureOut">
              <a:rPr lang="en-US" smtClean="0"/>
              <a:t>10/1/13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262800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34C40-BA1D-B84C-919A-39AB0068AFAC}" type="datetimeFigureOut">
              <a:rPr lang="en-US" smtClean="0"/>
              <a:t>10/1/13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53493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34C40-BA1D-B84C-919A-39AB0068AFAC}" type="datetimeFigureOut">
              <a:rPr lang="en-US" smtClean="0"/>
              <a:t>10/1/13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136043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34C40-BA1D-B84C-919A-39AB0068AFAC}" type="datetimeFigureOut">
              <a:rPr lang="en-US" smtClean="0"/>
              <a:t>10/1/13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7082D-849C-C84C-8A15-1CF54833ADC0}" type="slidenum">
              <a:rPr lang="en-US" smtClean="0"/>
              <a:t>‹#›</a:t>
            </a:fld>
            <a:endParaRPr lang="en-US"/>
          </a:p>
        </p:txBody>
      </p:sp>
    </p:spTree>
    <p:extLst>
      <p:ext uri="{BB962C8B-B14F-4D97-AF65-F5344CB8AC3E}">
        <p14:creationId xmlns:p14="http://schemas.microsoft.com/office/powerpoint/2010/main" val="1308017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34C40-BA1D-B84C-919A-39AB0068AFAC}" type="datetimeFigureOut">
              <a:rPr lang="en-US" smtClean="0"/>
              <a:t>10/1/13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7082D-849C-C84C-8A15-1CF54833ADC0}" type="slidenum">
              <a:rPr lang="en-US" smtClean="0"/>
              <a:t>‹#›</a:t>
            </a:fld>
            <a:endParaRPr lang="en-US"/>
          </a:p>
        </p:txBody>
      </p:sp>
    </p:spTree>
    <p:extLst>
      <p:ext uri="{BB962C8B-B14F-4D97-AF65-F5344CB8AC3E}">
        <p14:creationId xmlns:p14="http://schemas.microsoft.com/office/powerpoint/2010/main" val="4173301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gif"/><Relationship Id="rId6" Type="http://schemas.openxmlformats.org/officeDocument/2006/relationships/image" Target="../media/image5.gif"/><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 Id="rId3"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016/j.jmarsys.2011.09.012" TargetMode="External"/><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gif"/><Relationship Id="rId3"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gif"/><Relationship Id="rId3" Type="http://schemas.openxmlformats.org/officeDocument/2006/relationships/image" Target="../media/image2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gif"/><Relationship Id="rId3" Type="http://schemas.openxmlformats.org/officeDocument/2006/relationships/image" Target="../media/image3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gif"/><Relationship Id="rId3" Type="http://schemas.openxmlformats.org/officeDocument/2006/relationships/image" Target="../media/image3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536" y="451028"/>
            <a:ext cx="6765556" cy="830997"/>
          </a:xfrm>
          <a:prstGeom prst="rect">
            <a:avLst/>
          </a:prstGeom>
          <a:noFill/>
        </p:spPr>
        <p:txBody>
          <a:bodyPr wrap="none" rtlCol="0">
            <a:spAutoFit/>
          </a:bodyPr>
          <a:lstStyle/>
          <a:p>
            <a:pPr algn="ctr"/>
            <a:r>
              <a:rPr lang="en-US" sz="2400" b="1" i="1" dirty="0" smtClean="0">
                <a:solidFill>
                  <a:srgbClr val="0000FF"/>
                </a:solidFill>
              </a:rPr>
              <a:t>Ocean Ecosystem Model Parameter Estimation in a</a:t>
            </a:r>
          </a:p>
          <a:p>
            <a:pPr algn="ctr"/>
            <a:r>
              <a:rPr lang="en-US" sz="2400" b="1" i="1" dirty="0" smtClean="0">
                <a:solidFill>
                  <a:srgbClr val="0000FF"/>
                </a:solidFill>
              </a:rPr>
              <a:t>Bayesian Hierarchical Model (BHM)</a:t>
            </a:r>
          </a:p>
        </p:txBody>
      </p:sp>
      <p:grpSp>
        <p:nvGrpSpPr>
          <p:cNvPr id="2" name="Group 1"/>
          <p:cNvGrpSpPr/>
          <p:nvPr/>
        </p:nvGrpSpPr>
        <p:grpSpPr>
          <a:xfrm>
            <a:off x="1882276" y="1971601"/>
            <a:ext cx="5279841" cy="2832938"/>
            <a:chOff x="1882276" y="1816289"/>
            <a:chExt cx="5279841" cy="2832938"/>
          </a:xfrm>
        </p:grpSpPr>
        <p:sp>
          <p:nvSpPr>
            <p:cNvPr id="5" name="TextBox 4"/>
            <p:cNvSpPr txBox="1"/>
            <p:nvPr/>
          </p:nvSpPr>
          <p:spPr>
            <a:xfrm>
              <a:off x="1882276" y="1816289"/>
              <a:ext cx="5203129" cy="923330"/>
            </a:xfrm>
            <a:prstGeom prst="rect">
              <a:avLst/>
            </a:prstGeom>
            <a:noFill/>
          </p:spPr>
          <p:txBody>
            <a:bodyPr wrap="none" rtlCol="0">
              <a:spAutoFit/>
            </a:bodyPr>
            <a:lstStyle/>
            <a:p>
              <a:pPr algn="ctr"/>
              <a:r>
                <a:rPr lang="en-US" u="sng" dirty="0" smtClean="0"/>
                <a:t>Ralph F. Milliff</a:t>
              </a:r>
              <a:r>
                <a:rPr lang="en-US" dirty="0" smtClean="0"/>
                <a:t>; CIRES, University of Colorado</a:t>
              </a:r>
            </a:p>
            <a:p>
              <a:pPr algn="ctr"/>
              <a:r>
                <a:rPr lang="en-US" dirty="0"/>
                <a:t>Jerome </a:t>
              </a:r>
              <a:r>
                <a:rPr lang="en-US" dirty="0" err="1"/>
                <a:t>Fiechter</a:t>
              </a:r>
              <a:r>
                <a:rPr lang="en-US" dirty="0"/>
                <a:t>, Ocean Sciences, UC Santa </a:t>
              </a:r>
              <a:r>
                <a:rPr lang="en-US" dirty="0" smtClean="0"/>
                <a:t>Cruz</a:t>
              </a:r>
            </a:p>
            <a:p>
              <a:pPr algn="ctr"/>
              <a:r>
                <a:rPr lang="en-US" dirty="0" smtClean="0"/>
                <a:t>Christopher K. </a:t>
              </a:r>
              <a:r>
                <a:rPr lang="en-US" dirty="0" err="1" smtClean="0"/>
                <a:t>Wikle</a:t>
              </a:r>
              <a:r>
                <a:rPr lang="en-US" dirty="0" smtClean="0"/>
                <a:t>, Statistics, University of Missouri</a:t>
              </a:r>
            </a:p>
          </p:txBody>
        </p:sp>
        <p:sp>
          <p:nvSpPr>
            <p:cNvPr id="7" name="TextBox 6"/>
            <p:cNvSpPr txBox="1"/>
            <p:nvPr/>
          </p:nvSpPr>
          <p:spPr>
            <a:xfrm>
              <a:off x="1989419" y="2617902"/>
              <a:ext cx="5172698" cy="2031325"/>
            </a:xfrm>
            <a:prstGeom prst="rect">
              <a:avLst/>
            </a:prstGeom>
            <a:noFill/>
          </p:spPr>
          <p:txBody>
            <a:bodyPr wrap="none" rtlCol="0">
              <a:spAutoFit/>
            </a:bodyPr>
            <a:lstStyle/>
            <a:p>
              <a:pPr algn="ctr"/>
              <a:r>
                <a:rPr lang="en-US" dirty="0" err="1" smtClean="0"/>
                <a:t>Radu</a:t>
              </a:r>
              <a:r>
                <a:rPr lang="en-US" dirty="0" smtClean="0"/>
                <a:t> </a:t>
              </a:r>
              <a:r>
                <a:rPr lang="en-US" dirty="0" err="1" smtClean="0"/>
                <a:t>Herbei</a:t>
              </a:r>
              <a:r>
                <a:rPr lang="en-US" dirty="0" smtClean="0"/>
                <a:t>, Statistics, Ohio State Univ.</a:t>
              </a:r>
            </a:p>
            <a:p>
              <a:pPr algn="ctr"/>
              <a:r>
                <a:rPr lang="en-US" dirty="0"/>
                <a:t>Bill Leeds, Statistics, Univ. </a:t>
              </a:r>
              <a:r>
                <a:rPr lang="en-US" dirty="0" smtClean="0"/>
                <a:t>Chicago</a:t>
              </a:r>
            </a:p>
            <a:p>
              <a:pPr algn="ctr"/>
              <a:r>
                <a:rPr lang="en-US" dirty="0"/>
                <a:t>Andrew M. Moore, Ocean Sciences, UC Santa </a:t>
              </a:r>
              <a:r>
                <a:rPr lang="en-US" dirty="0" smtClean="0"/>
                <a:t>Cruz</a:t>
              </a:r>
            </a:p>
            <a:p>
              <a:pPr algn="ctr"/>
              <a:r>
                <a:rPr lang="en-US" dirty="0"/>
                <a:t>Zack Powell, Biology, UC </a:t>
              </a:r>
              <a:r>
                <a:rPr lang="en-US" dirty="0" smtClean="0"/>
                <a:t>Berkeley</a:t>
              </a:r>
            </a:p>
            <a:p>
              <a:pPr algn="ctr"/>
              <a:r>
                <a:rPr lang="en-US" dirty="0" err="1" smtClean="0"/>
                <a:t>Mevin</a:t>
              </a:r>
              <a:r>
                <a:rPr lang="en-US" dirty="0" smtClean="0"/>
                <a:t> </a:t>
              </a:r>
              <a:r>
                <a:rPr lang="en-US" dirty="0" err="1" smtClean="0"/>
                <a:t>Hooten</a:t>
              </a:r>
              <a:r>
                <a:rPr lang="en-US" dirty="0" smtClean="0"/>
                <a:t>, </a:t>
              </a:r>
              <a:r>
                <a:rPr lang="en-US" dirty="0"/>
                <a:t>W</a:t>
              </a:r>
              <a:r>
                <a:rPr lang="en-US" dirty="0" smtClean="0"/>
                <a:t>ildlife Ecology, Colorado State Univ.</a:t>
              </a:r>
            </a:p>
            <a:p>
              <a:pPr algn="ctr"/>
              <a:r>
                <a:rPr lang="en-US" dirty="0"/>
                <a:t>L. Mark Berliner, Statistics, Ohio State </a:t>
              </a:r>
              <a:r>
                <a:rPr lang="en-US" dirty="0" smtClean="0"/>
                <a:t>Univ.</a:t>
              </a:r>
            </a:p>
            <a:p>
              <a:pPr algn="ctr"/>
              <a:r>
                <a:rPr lang="en-US" dirty="0" smtClean="0"/>
                <a:t>Jeremiah Brown, Principal Scientific</a:t>
              </a:r>
            </a:p>
          </p:txBody>
        </p:sp>
      </p:grpSp>
      <p:sp>
        <p:nvSpPr>
          <p:cNvPr id="8" name="TextBox 7"/>
          <p:cNvSpPr txBox="1"/>
          <p:nvPr/>
        </p:nvSpPr>
        <p:spPr>
          <a:xfrm>
            <a:off x="2410177" y="6591833"/>
            <a:ext cx="4675228" cy="276999"/>
          </a:xfrm>
          <a:prstGeom prst="rect">
            <a:avLst/>
          </a:prstGeom>
          <a:noFill/>
        </p:spPr>
        <p:txBody>
          <a:bodyPr wrap="none" rtlCol="0">
            <a:spAutoFit/>
          </a:bodyPr>
          <a:lstStyle/>
          <a:p>
            <a:r>
              <a:rPr lang="en-US" sz="1200" dirty="0" smtClean="0"/>
              <a:t>ATOC Ocean Seminar and Boulder Fluid Dynamics Seminar Sep-Oct 2013</a:t>
            </a:r>
            <a:endParaRPr lang="en-US" sz="1200" dirty="0"/>
          </a:p>
        </p:txBody>
      </p:sp>
      <p:pic>
        <p:nvPicPr>
          <p:cNvPr id="10" name="Picture 9" descr="cireslogo-c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945" y="5609184"/>
            <a:ext cx="1929127" cy="914400"/>
          </a:xfrm>
          <a:prstGeom prst="rect">
            <a:avLst/>
          </a:prstGeom>
        </p:spPr>
      </p:pic>
      <p:pic>
        <p:nvPicPr>
          <p:cNvPr id="11" name="Picture 10" descr="NASAmeatball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52" y="5719937"/>
            <a:ext cx="830356" cy="685800"/>
          </a:xfrm>
          <a:prstGeom prst="rect">
            <a:avLst/>
          </a:prstGeom>
        </p:spPr>
      </p:pic>
      <p:pic>
        <p:nvPicPr>
          <p:cNvPr id="12" name="Picture 11" descr="ONR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833" y="5719937"/>
            <a:ext cx="2286000" cy="685800"/>
          </a:xfrm>
          <a:prstGeom prst="rect">
            <a:avLst/>
          </a:prstGeom>
        </p:spPr>
      </p:pic>
      <p:pic>
        <p:nvPicPr>
          <p:cNvPr id="14" name="Picture 13" descr="nsf1.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0098" y="5719937"/>
            <a:ext cx="681693" cy="685800"/>
          </a:xfrm>
          <a:prstGeom prst="rect">
            <a:avLst/>
          </a:prstGeom>
        </p:spPr>
      </p:pic>
      <p:pic>
        <p:nvPicPr>
          <p:cNvPr id="15" name="Picture 14" descr="globec_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4209" y="5719937"/>
            <a:ext cx="1070378" cy="685800"/>
          </a:xfrm>
          <a:prstGeom prst="rect">
            <a:avLst/>
          </a:prstGeom>
        </p:spPr>
      </p:pic>
    </p:spTree>
    <p:extLst>
      <p:ext uri="{BB962C8B-B14F-4D97-AF65-F5344CB8AC3E}">
        <p14:creationId xmlns:p14="http://schemas.microsoft.com/office/powerpoint/2010/main" val="33876086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663" y="102398"/>
            <a:ext cx="4713300" cy="369332"/>
          </a:xfrm>
          <a:prstGeom prst="rect">
            <a:avLst/>
          </a:prstGeom>
          <a:noFill/>
        </p:spPr>
        <p:txBody>
          <a:bodyPr wrap="none" rtlCol="0">
            <a:spAutoFit/>
          </a:bodyPr>
          <a:lstStyle/>
          <a:p>
            <a:r>
              <a:rPr lang="en-US" b="1" i="1" dirty="0" smtClean="0">
                <a:solidFill>
                  <a:srgbClr val="3366FF"/>
                </a:solidFill>
              </a:rPr>
              <a:t>Gibbs-Sampler Algorithm: embedded M-H step</a:t>
            </a:r>
            <a:endParaRPr lang="en-US" b="1" i="1" dirty="0">
              <a:solidFill>
                <a:srgbClr val="3366FF"/>
              </a:solidFill>
            </a:endParaRPr>
          </a:p>
        </p:txBody>
      </p:sp>
      <p:sp>
        <p:nvSpPr>
          <p:cNvPr id="4" name="TextBox 3"/>
          <p:cNvSpPr txBox="1"/>
          <p:nvPr/>
        </p:nvSpPr>
        <p:spPr>
          <a:xfrm>
            <a:off x="1008993" y="5736754"/>
            <a:ext cx="6982388" cy="923330"/>
          </a:xfrm>
          <a:prstGeom prst="rect">
            <a:avLst/>
          </a:prstGeom>
          <a:noFill/>
        </p:spPr>
        <p:txBody>
          <a:bodyPr wrap="none" rtlCol="0">
            <a:spAutoFit/>
          </a:bodyPr>
          <a:lstStyle/>
          <a:p>
            <a:r>
              <a:rPr lang="en-US" dirty="0" smtClean="0"/>
              <a:t>straight-forward, 7 parameter BHM failed</a:t>
            </a:r>
          </a:p>
          <a:p>
            <a:r>
              <a:rPr lang="en-US" dirty="0" smtClean="0"/>
              <a:t>add discrete vertical process analog to prior, reduce to 2 key parameters</a:t>
            </a:r>
          </a:p>
          <a:p>
            <a:r>
              <a:rPr lang="en-US" dirty="0" smtClean="0"/>
              <a:t>validate with synthetic data</a:t>
            </a:r>
            <a:endParaRPr lang="en-US" dirty="0"/>
          </a:p>
        </p:txBody>
      </p:sp>
      <p:pic>
        <p:nvPicPr>
          <p:cNvPr id="6" name="Picture 5" descr="flowchart.pdf"/>
          <p:cNvPicPr>
            <a:picLocks noChangeAspect="1"/>
          </p:cNvPicPr>
          <p:nvPr/>
        </p:nvPicPr>
        <p:blipFill rotWithShape="1">
          <a:blip r:embed="rId2">
            <a:extLst>
              <a:ext uri="{28A0092B-C50C-407E-A947-70E740481C1C}">
                <a14:useLocalDpi xmlns:a14="http://schemas.microsoft.com/office/drawing/2010/main" val="0"/>
              </a:ext>
            </a:extLst>
          </a:blip>
          <a:srcRect l="10043" t="16667" r="6410" b="12535"/>
          <a:stretch/>
        </p:blipFill>
        <p:spPr>
          <a:xfrm>
            <a:off x="918308" y="635012"/>
            <a:ext cx="7639538" cy="4855308"/>
          </a:xfrm>
          <a:prstGeom prst="rect">
            <a:avLst/>
          </a:prstGeom>
        </p:spPr>
      </p:pic>
    </p:spTree>
    <p:extLst>
      <p:ext uri="{BB962C8B-B14F-4D97-AF65-F5344CB8AC3E}">
        <p14:creationId xmlns:p14="http://schemas.microsoft.com/office/powerpoint/2010/main" val="10146880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mode_error_summar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84" y="1944077"/>
            <a:ext cx="3886200" cy="5029200"/>
          </a:xfrm>
          <a:prstGeom prst="rect">
            <a:avLst/>
          </a:prstGeom>
        </p:spPr>
      </p:pic>
      <p:pic>
        <p:nvPicPr>
          <p:cNvPr id="4" name="Picture 3" descr="Pages frommode_error_summar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546" y="1944077"/>
            <a:ext cx="3886200" cy="5029200"/>
          </a:xfrm>
          <a:prstGeom prst="rect">
            <a:avLst/>
          </a:prstGeom>
        </p:spPr>
      </p:pic>
      <p:sp>
        <p:nvSpPr>
          <p:cNvPr id="3" name="TextBox 2"/>
          <p:cNvSpPr txBox="1"/>
          <p:nvPr/>
        </p:nvSpPr>
        <p:spPr>
          <a:xfrm>
            <a:off x="2139461" y="2061308"/>
            <a:ext cx="562849" cy="276999"/>
          </a:xfrm>
          <a:prstGeom prst="rect">
            <a:avLst/>
          </a:prstGeom>
          <a:noFill/>
        </p:spPr>
        <p:txBody>
          <a:bodyPr wrap="none" rtlCol="0">
            <a:spAutoFit/>
          </a:bodyPr>
          <a:lstStyle/>
          <a:p>
            <a:r>
              <a:rPr lang="en-US" sz="1200" dirty="0" smtClean="0"/>
              <a:t>N (</a:t>
            </a:r>
            <a:r>
              <a:rPr lang="en-US" sz="1200" dirty="0" err="1" smtClean="0"/>
              <a:t>t,z</a:t>
            </a:r>
            <a:r>
              <a:rPr lang="en-US" sz="1200" dirty="0" smtClean="0"/>
              <a:t>)</a:t>
            </a:r>
            <a:endParaRPr lang="en-US" sz="1200" dirty="0"/>
          </a:p>
        </p:txBody>
      </p:sp>
      <p:sp>
        <p:nvSpPr>
          <p:cNvPr id="5" name="TextBox 4"/>
          <p:cNvSpPr txBox="1"/>
          <p:nvPr/>
        </p:nvSpPr>
        <p:spPr>
          <a:xfrm>
            <a:off x="6574693" y="2061308"/>
            <a:ext cx="543012" cy="276999"/>
          </a:xfrm>
          <a:prstGeom prst="rect">
            <a:avLst/>
          </a:prstGeom>
          <a:noFill/>
        </p:spPr>
        <p:txBody>
          <a:bodyPr wrap="none" rtlCol="0">
            <a:spAutoFit/>
          </a:bodyPr>
          <a:lstStyle/>
          <a:p>
            <a:r>
              <a:rPr lang="en-US" sz="1200" dirty="0" smtClean="0"/>
              <a:t>P (</a:t>
            </a:r>
            <a:r>
              <a:rPr lang="en-US" sz="1200" dirty="0" err="1" smtClean="0"/>
              <a:t>t,z</a:t>
            </a:r>
            <a:r>
              <a:rPr lang="en-US" sz="1200" dirty="0" smtClean="0"/>
              <a:t>)</a:t>
            </a:r>
            <a:endParaRPr lang="en-US" sz="1200" dirty="0"/>
          </a:p>
        </p:txBody>
      </p:sp>
      <p:sp>
        <p:nvSpPr>
          <p:cNvPr id="6" name="TextBox 5"/>
          <p:cNvSpPr txBox="1"/>
          <p:nvPr/>
        </p:nvSpPr>
        <p:spPr>
          <a:xfrm>
            <a:off x="3516921" y="3155460"/>
            <a:ext cx="377026" cy="246221"/>
          </a:xfrm>
          <a:prstGeom prst="rect">
            <a:avLst/>
          </a:prstGeom>
          <a:noFill/>
        </p:spPr>
        <p:txBody>
          <a:bodyPr wrap="none" rtlCol="0">
            <a:spAutoFit/>
          </a:bodyPr>
          <a:lstStyle/>
          <a:p>
            <a:r>
              <a:rPr lang="en-US" sz="1000" dirty="0" smtClean="0"/>
              <a:t>day</a:t>
            </a:r>
            <a:endParaRPr lang="en-US" sz="1000" dirty="0"/>
          </a:p>
        </p:txBody>
      </p:sp>
      <p:sp>
        <p:nvSpPr>
          <p:cNvPr id="7" name="TextBox 6"/>
          <p:cNvSpPr txBox="1"/>
          <p:nvPr/>
        </p:nvSpPr>
        <p:spPr>
          <a:xfrm>
            <a:off x="7967781" y="3155460"/>
            <a:ext cx="377026" cy="246221"/>
          </a:xfrm>
          <a:prstGeom prst="rect">
            <a:avLst/>
          </a:prstGeom>
          <a:noFill/>
        </p:spPr>
        <p:txBody>
          <a:bodyPr wrap="none" rtlCol="0">
            <a:spAutoFit/>
          </a:bodyPr>
          <a:lstStyle/>
          <a:p>
            <a:r>
              <a:rPr lang="en-US" sz="1000" dirty="0" smtClean="0"/>
              <a:t>day</a:t>
            </a:r>
            <a:endParaRPr lang="en-US" sz="1000" dirty="0"/>
          </a:p>
        </p:txBody>
      </p:sp>
      <p:sp>
        <p:nvSpPr>
          <p:cNvPr id="9" name="Rectangle 8"/>
          <p:cNvSpPr/>
          <p:nvPr/>
        </p:nvSpPr>
        <p:spPr>
          <a:xfrm>
            <a:off x="713154" y="2348076"/>
            <a:ext cx="185616" cy="38260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44478" y="2357845"/>
            <a:ext cx="185616" cy="38260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41077" y="2979616"/>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767512" y="2979616"/>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969846" y="3966308"/>
            <a:ext cx="732692" cy="15630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396278" y="3962401"/>
            <a:ext cx="732692" cy="15630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350846" y="4935417"/>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767512" y="4935417"/>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798277" y="3436816"/>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767509" y="5927970"/>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350846" y="5927970"/>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65959" y="2919008"/>
            <a:ext cx="522549" cy="246221"/>
          </a:xfrm>
          <a:prstGeom prst="rect">
            <a:avLst/>
          </a:prstGeom>
          <a:noFill/>
        </p:spPr>
        <p:txBody>
          <a:bodyPr wrap="none" rtlCol="0">
            <a:spAutoFit/>
          </a:bodyPr>
          <a:lstStyle/>
          <a:p>
            <a:r>
              <a:rPr lang="en-US" sz="1000" dirty="0" smtClean="0"/>
              <a:t>Model</a:t>
            </a:r>
            <a:endParaRPr lang="en-US" sz="1000" dirty="0"/>
          </a:p>
        </p:txBody>
      </p:sp>
      <p:sp>
        <p:nvSpPr>
          <p:cNvPr id="20" name="TextBox 19"/>
          <p:cNvSpPr txBox="1"/>
          <p:nvPr/>
        </p:nvSpPr>
        <p:spPr>
          <a:xfrm>
            <a:off x="7696737" y="2924871"/>
            <a:ext cx="522549" cy="246221"/>
          </a:xfrm>
          <a:prstGeom prst="rect">
            <a:avLst/>
          </a:prstGeom>
          <a:noFill/>
        </p:spPr>
        <p:txBody>
          <a:bodyPr wrap="none" rtlCol="0">
            <a:spAutoFit/>
          </a:bodyPr>
          <a:lstStyle/>
          <a:p>
            <a:r>
              <a:rPr lang="en-US" sz="1000" dirty="0" smtClean="0"/>
              <a:t>Model</a:t>
            </a:r>
            <a:endParaRPr lang="en-US" sz="1000" dirty="0"/>
          </a:p>
        </p:txBody>
      </p:sp>
      <p:sp>
        <p:nvSpPr>
          <p:cNvPr id="21" name="TextBox 20"/>
          <p:cNvSpPr txBox="1"/>
          <p:nvPr/>
        </p:nvSpPr>
        <p:spPr>
          <a:xfrm>
            <a:off x="2928143" y="3917425"/>
            <a:ext cx="825867" cy="246221"/>
          </a:xfrm>
          <a:prstGeom prst="rect">
            <a:avLst/>
          </a:prstGeom>
          <a:noFill/>
        </p:spPr>
        <p:txBody>
          <a:bodyPr wrap="none" rtlCol="0">
            <a:spAutoFit/>
          </a:bodyPr>
          <a:lstStyle/>
          <a:p>
            <a:r>
              <a:rPr lang="en-US" sz="1000" dirty="0" smtClean="0"/>
              <a:t>Model Error</a:t>
            </a:r>
            <a:endParaRPr lang="en-US" sz="1000" dirty="0"/>
          </a:p>
        </p:txBody>
      </p:sp>
      <p:sp>
        <p:nvSpPr>
          <p:cNvPr id="23" name="TextBox 22"/>
          <p:cNvSpPr txBox="1"/>
          <p:nvPr/>
        </p:nvSpPr>
        <p:spPr>
          <a:xfrm>
            <a:off x="7364347" y="3913480"/>
            <a:ext cx="825867" cy="246221"/>
          </a:xfrm>
          <a:prstGeom prst="rect">
            <a:avLst/>
          </a:prstGeom>
          <a:noFill/>
        </p:spPr>
        <p:txBody>
          <a:bodyPr wrap="none" rtlCol="0">
            <a:spAutoFit/>
          </a:bodyPr>
          <a:lstStyle/>
          <a:p>
            <a:r>
              <a:rPr lang="en-US" sz="1000" dirty="0" smtClean="0"/>
              <a:t>Model Error</a:t>
            </a:r>
            <a:endParaRPr lang="en-US" sz="1000" dirty="0"/>
          </a:p>
        </p:txBody>
      </p:sp>
      <p:sp>
        <p:nvSpPr>
          <p:cNvPr id="24" name="TextBox 23"/>
          <p:cNvSpPr txBox="1"/>
          <p:nvPr/>
        </p:nvSpPr>
        <p:spPr>
          <a:xfrm>
            <a:off x="3328743" y="4896340"/>
            <a:ext cx="415498" cy="246221"/>
          </a:xfrm>
          <a:prstGeom prst="rect">
            <a:avLst/>
          </a:prstGeom>
          <a:noFill/>
        </p:spPr>
        <p:txBody>
          <a:bodyPr wrap="none" rtlCol="0">
            <a:spAutoFit/>
          </a:bodyPr>
          <a:lstStyle/>
          <a:p>
            <a:r>
              <a:rPr lang="en-US" sz="1000" dirty="0" smtClean="0"/>
              <a:t>Sum</a:t>
            </a:r>
            <a:endParaRPr lang="en-US" sz="1000" dirty="0"/>
          </a:p>
        </p:txBody>
      </p:sp>
      <p:sp>
        <p:nvSpPr>
          <p:cNvPr id="25" name="TextBox 24"/>
          <p:cNvSpPr txBox="1"/>
          <p:nvPr/>
        </p:nvSpPr>
        <p:spPr>
          <a:xfrm>
            <a:off x="7750596" y="4886571"/>
            <a:ext cx="415498" cy="246221"/>
          </a:xfrm>
          <a:prstGeom prst="rect">
            <a:avLst/>
          </a:prstGeom>
          <a:noFill/>
        </p:spPr>
        <p:txBody>
          <a:bodyPr wrap="none" rtlCol="0">
            <a:spAutoFit/>
          </a:bodyPr>
          <a:lstStyle/>
          <a:p>
            <a:r>
              <a:rPr lang="en-US" sz="1000" dirty="0" smtClean="0"/>
              <a:t>Sum</a:t>
            </a:r>
            <a:endParaRPr lang="en-US" sz="1000" dirty="0"/>
          </a:p>
        </p:txBody>
      </p:sp>
      <p:sp>
        <p:nvSpPr>
          <p:cNvPr id="26" name="TextBox 25"/>
          <p:cNvSpPr txBox="1"/>
          <p:nvPr/>
        </p:nvSpPr>
        <p:spPr>
          <a:xfrm>
            <a:off x="3324636" y="5879124"/>
            <a:ext cx="429374" cy="246221"/>
          </a:xfrm>
          <a:prstGeom prst="rect">
            <a:avLst/>
          </a:prstGeom>
          <a:noFill/>
        </p:spPr>
        <p:txBody>
          <a:bodyPr wrap="none" rtlCol="0">
            <a:spAutoFit/>
          </a:bodyPr>
          <a:lstStyle/>
          <a:p>
            <a:r>
              <a:rPr lang="en-US" sz="1000" dirty="0" smtClean="0"/>
              <a:t>Data</a:t>
            </a:r>
            <a:endParaRPr lang="en-US" sz="1000" dirty="0"/>
          </a:p>
        </p:txBody>
      </p:sp>
      <p:sp>
        <p:nvSpPr>
          <p:cNvPr id="27" name="TextBox 26"/>
          <p:cNvSpPr txBox="1"/>
          <p:nvPr/>
        </p:nvSpPr>
        <p:spPr>
          <a:xfrm>
            <a:off x="7744536" y="5879124"/>
            <a:ext cx="429374" cy="246221"/>
          </a:xfrm>
          <a:prstGeom prst="rect">
            <a:avLst/>
          </a:prstGeom>
          <a:noFill/>
        </p:spPr>
        <p:txBody>
          <a:bodyPr wrap="none" rtlCol="0">
            <a:spAutoFit/>
          </a:bodyPr>
          <a:lstStyle/>
          <a:p>
            <a:r>
              <a:rPr lang="en-US" sz="1000" dirty="0" smtClean="0"/>
              <a:t>Data</a:t>
            </a:r>
            <a:endParaRPr lang="en-US" sz="1000" dirty="0"/>
          </a:p>
        </p:txBody>
      </p:sp>
      <p:sp>
        <p:nvSpPr>
          <p:cNvPr id="29" name="TextBox 28"/>
          <p:cNvSpPr txBox="1"/>
          <p:nvPr/>
        </p:nvSpPr>
        <p:spPr>
          <a:xfrm>
            <a:off x="335084" y="214923"/>
            <a:ext cx="5535289" cy="369332"/>
          </a:xfrm>
          <a:prstGeom prst="rect">
            <a:avLst/>
          </a:prstGeom>
          <a:noFill/>
        </p:spPr>
        <p:txBody>
          <a:bodyPr wrap="none" rtlCol="0">
            <a:spAutoFit/>
          </a:bodyPr>
          <a:lstStyle/>
          <a:p>
            <a:r>
              <a:rPr lang="en-US" dirty="0" smtClean="0"/>
              <a:t>“Perfect” data experiments to validate the </a:t>
            </a:r>
            <a:r>
              <a:rPr lang="en-US" dirty="0" err="1" smtClean="0"/>
              <a:t>NPZDFe</a:t>
            </a:r>
            <a:r>
              <a:rPr lang="en-US" dirty="0" smtClean="0"/>
              <a:t> BHM:</a:t>
            </a:r>
            <a:endParaRPr lang="en-US" dirty="0"/>
          </a:p>
        </p:txBody>
      </p:sp>
      <p:sp>
        <p:nvSpPr>
          <p:cNvPr id="30" name="TextBox 29"/>
          <p:cNvSpPr txBox="1"/>
          <p:nvPr/>
        </p:nvSpPr>
        <p:spPr>
          <a:xfrm>
            <a:off x="1631462" y="771769"/>
            <a:ext cx="6519734" cy="738664"/>
          </a:xfrm>
          <a:prstGeom prst="rect">
            <a:avLst/>
          </a:prstGeom>
          <a:noFill/>
        </p:spPr>
        <p:txBody>
          <a:bodyPr wrap="none" rtlCol="0">
            <a:spAutoFit/>
          </a:bodyPr>
          <a:lstStyle/>
          <a:p>
            <a:pPr marL="285750" indent="-285750">
              <a:buFont typeface="Arial"/>
              <a:buChar char="•"/>
            </a:pPr>
            <a:r>
              <a:rPr lang="en-US" sz="1400" dirty="0" smtClean="0"/>
              <a:t>data stage inputs from ROMS assimilation run at Seward inner shelf location (2001)</a:t>
            </a:r>
          </a:p>
          <a:p>
            <a:pPr marL="285750" indent="-285750">
              <a:buFont typeface="Arial"/>
              <a:buChar char="•"/>
            </a:pPr>
            <a:r>
              <a:rPr lang="en-US" sz="1400" dirty="0" smtClean="0"/>
              <a:t>BHM includes a model error term but no dynamical terms</a:t>
            </a:r>
          </a:p>
          <a:p>
            <a:pPr marL="285750" indent="-285750">
              <a:buFont typeface="Arial"/>
              <a:buChar char="•"/>
            </a:pPr>
            <a:r>
              <a:rPr lang="en-US" sz="1400" dirty="0" smtClean="0"/>
              <a:t>ROMS state variable data </a:t>
            </a:r>
            <a:r>
              <a:rPr lang="en-US" sz="1400" i="1" u="sng" dirty="0" smtClean="0"/>
              <a:t>not sufficient </a:t>
            </a:r>
            <a:r>
              <a:rPr lang="en-US" sz="1400" dirty="0" smtClean="0"/>
              <a:t>to set seasonal bloom clock</a:t>
            </a:r>
            <a:endParaRPr lang="en-US" sz="1400" dirty="0"/>
          </a:p>
        </p:txBody>
      </p:sp>
      <p:grpSp>
        <p:nvGrpSpPr>
          <p:cNvPr id="36" name="Group 35"/>
          <p:cNvGrpSpPr/>
          <p:nvPr/>
        </p:nvGrpSpPr>
        <p:grpSpPr>
          <a:xfrm>
            <a:off x="4988269" y="2299231"/>
            <a:ext cx="429746" cy="781879"/>
            <a:chOff x="567006" y="2293615"/>
            <a:chExt cx="429746" cy="781879"/>
          </a:xfrm>
        </p:grpSpPr>
        <p:sp>
          <p:nvSpPr>
            <p:cNvPr id="32" name="TextBox 31"/>
            <p:cNvSpPr txBox="1"/>
            <p:nvPr/>
          </p:nvSpPr>
          <p:spPr>
            <a:xfrm>
              <a:off x="683846" y="2481384"/>
              <a:ext cx="312906" cy="230832"/>
            </a:xfrm>
            <a:prstGeom prst="rect">
              <a:avLst/>
            </a:prstGeom>
            <a:noFill/>
          </p:spPr>
          <p:txBody>
            <a:bodyPr wrap="none" rtlCol="0">
              <a:spAutoFit/>
            </a:bodyPr>
            <a:lstStyle/>
            <a:p>
              <a:r>
                <a:rPr lang="en-US" sz="900" dirty="0" smtClean="0"/>
                <a:t>10</a:t>
              </a:r>
            </a:p>
          </p:txBody>
        </p:sp>
        <p:sp>
          <p:nvSpPr>
            <p:cNvPr id="33" name="TextBox 32"/>
            <p:cNvSpPr txBox="1"/>
            <p:nvPr/>
          </p:nvSpPr>
          <p:spPr>
            <a:xfrm>
              <a:off x="683846" y="2666833"/>
              <a:ext cx="312906" cy="230832"/>
            </a:xfrm>
            <a:prstGeom prst="rect">
              <a:avLst/>
            </a:prstGeom>
            <a:noFill/>
          </p:spPr>
          <p:txBody>
            <a:bodyPr wrap="none" rtlCol="0">
              <a:spAutoFit/>
            </a:bodyPr>
            <a:lstStyle/>
            <a:p>
              <a:r>
                <a:rPr lang="en-US" sz="900" dirty="0" smtClean="0"/>
                <a:t>20</a:t>
              </a:r>
              <a:endParaRPr lang="en-US" sz="900" dirty="0"/>
            </a:p>
          </p:txBody>
        </p:sp>
        <p:sp>
          <p:nvSpPr>
            <p:cNvPr id="34" name="TextBox 33"/>
            <p:cNvSpPr txBox="1"/>
            <p:nvPr/>
          </p:nvSpPr>
          <p:spPr>
            <a:xfrm>
              <a:off x="683846" y="2844662"/>
              <a:ext cx="312906" cy="230832"/>
            </a:xfrm>
            <a:prstGeom prst="rect">
              <a:avLst/>
            </a:prstGeom>
            <a:noFill/>
          </p:spPr>
          <p:txBody>
            <a:bodyPr wrap="none" rtlCol="0">
              <a:spAutoFit/>
            </a:bodyPr>
            <a:lstStyle/>
            <a:p>
              <a:r>
                <a:rPr lang="en-US" sz="900" dirty="0" smtClean="0"/>
                <a:t>30</a:t>
              </a:r>
              <a:endParaRPr lang="en-US" sz="900" dirty="0"/>
            </a:p>
          </p:txBody>
        </p:sp>
        <p:sp>
          <p:nvSpPr>
            <p:cNvPr id="35" name="TextBox 34"/>
            <p:cNvSpPr txBox="1"/>
            <p:nvPr/>
          </p:nvSpPr>
          <p:spPr>
            <a:xfrm>
              <a:off x="567006" y="2293615"/>
              <a:ext cx="429061" cy="246221"/>
            </a:xfrm>
            <a:prstGeom prst="rect">
              <a:avLst/>
            </a:prstGeom>
            <a:noFill/>
          </p:spPr>
          <p:txBody>
            <a:bodyPr wrap="none" rtlCol="0">
              <a:spAutoFit/>
            </a:bodyPr>
            <a:lstStyle/>
            <a:p>
              <a:r>
                <a:rPr lang="en-US" sz="1000" dirty="0" smtClean="0"/>
                <a:t>level</a:t>
              </a:r>
              <a:endParaRPr lang="en-US" sz="1000" dirty="0"/>
            </a:p>
          </p:txBody>
        </p:sp>
      </p:grpSp>
      <p:grpSp>
        <p:nvGrpSpPr>
          <p:cNvPr id="37" name="Group 36"/>
          <p:cNvGrpSpPr/>
          <p:nvPr/>
        </p:nvGrpSpPr>
        <p:grpSpPr>
          <a:xfrm>
            <a:off x="576484" y="2308658"/>
            <a:ext cx="429746" cy="781879"/>
            <a:chOff x="567006" y="2293615"/>
            <a:chExt cx="429746" cy="781879"/>
          </a:xfrm>
        </p:grpSpPr>
        <p:sp>
          <p:nvSpPr>
            <p:cNvPr id="38" name="TextBox 37"/>
            <p:cNvSpPr txBox="1"/>
            <p:nvPr/>
          </p:nvSpPr>
          <p:spPr>
            <a:xfrm>
              <a:off x="683846" y="2481384"/>
              <a:ext cx="312906" cy="230832"/>
            </a:xfrm>
            <a:prstGeom prst="rect">
              <a:avLst/>
            </a:prstGeom>
            <a:noFill/>
          </p:spPr>
          <p:txBody>
            <a:bodyPr wrap="none" rtlCol="0">
              <a:spAutoFit/>
            </a:bodyPr>
            <a:lstStyle/>
            <a:p>
              <a:r>
                <a:rPr lang="en-US" sz="900" dirty="0" smtClean="0"/>
                <a:t>10</a:t>
              </a:r>
            </a:p>
          </p:txBody>
        </p:sp>
        <p:sp>
          <p:nvSpPr>
            <p:cNvPr id="39" name="TextBox 38"/>
            <p:cNvSpPr txBox="1"/>
            <p:nvPr/>
          </p:nvSpPr>
          <p:spPr>
            <a:xfrm>
              <a:off x="683846" y="2666833"/>
              <a:ext cx="312906" cy="230832"/>
            </a:xfrm>
            <a:prstGeom prst="rect">
              <a:avLst/>
            </a:prstGeom>
            <a:noFill/>
          </p:spPr>
          <p:txBody>
            <a:bodyPr wrap="none" rtlCol="0">
              <a:spAutoFit/>
            </a:bodyPr>
            <a:lstStyle/>
            <a:p>
              <a:r>
                <a:rPr lang="en-US" sz="900" dirty="0" smtClean="0"/>
                <a:t>20</a:t>
              </a:r>
              <a:endParaRPr lang="en-US" sz="900" dirty="0"/>
            </a:p>
          </p:txBody>
        </p:sp>
        <p:sp>
          <p:nvSpPr>
            <p:cNvPr id="40" name="TextBox 39"/>
            <p:cNvSpPr txBox="1"/>
            <p:nvPr/>
          </p:nvSpPr>
          <p:spPr>
            <a:xfrm>
              <a:off x="683846" y="2844662"/>
              <a:ext cx="312906" cy="230832"/>
            </a:xfrm>
            <a:prstGeom prst="rect">
              <a:avLst/>
            </a:prstGeom>
            <a:noFill/>
          </p:spPr>
          <p:txBody>
            <a:bodyPr wrap="none" rtlCol="0">
              <a:spAutoFit/>
            </a:bodyPr>
            <a:lstStyle/>
            <a:p>
              <a:r>
                <a:rPr lang="en-US" sz="900" dirty="0" smtClean="0"/>
                <a:t>30</a:t>
              </a:r>
              <a:endParaRPr lang="en-US" sz="900" dirty="0"/>
            </a:p>
          </p:txBody>
        </p:sp>
        <p:sp>
          <p:nvSpPr>
            <p:cNvPr id="41" name="TextBox 40"/>
            <p:cNvSpPr txBox="1"/>
            <p:nvPr/>
          </p:nvSpPr>
          <p:spPr>
            <a:xfrm>
              <a:off x="567006" y="2293615"/>
              <a:ext cx="429061" cy="246221"/>
            </a:xfrm>
            <a:prstGeom prst="rect">
              <a:avLst/>
            </a:prstGeom>
            <a:noFill/>
          </p:spPr>
          <p:txBody>
            <a:bodyPr wrap="none" rtlCol="0">
              <a:spAutoFit/>
            </a:bodyPr>
            <a:lstStyle/>
            <a:p>
              <a:r>
                <a:rPr lang="en-US" sz="1000" dirty="0" smtClean="0"/>
                <a:t>level</a:t>
              </a:r>
              <a:endParaRPr lang="en-US" sz="1000" dirty="0"/>
            </a:p>
          </p:txBody>
        </p:sp>
      </p:grpSp>
      <p:sp>
        <p:nvSpPr>
          <p:cNvPr id="22" name="TextBox 21"/>
          <p:cNvSpPr txBox="1"/>
          <p:nvPr/>
        </p:nvSpPr>
        <p:spPr>
          <a:xfrm>
            <a:off x="3078057" y="6493052"/>
            <a:ext cx="710451" cy="230832"/>
          </a:xfrm>
          <a:prstGeom prst="rect">
            <a:avLst/>
          </a:prstGeom>
          <a:noFill/>
        </p:spPr>
        <p:txBody>
          <a:bodyPr wrap="none" rtlCol="0">
            <a:spAutoFit/>
          </a:bodyPr>
          <a:lstStyle/>
          <a:p>
            <a:r>
              <a:rPr lang="en-US" sz="900" dirty="0" err="1" smtClean="0"/>
              <a:t>μmol</a:t>
            </a:r>
            <a:r>
              <a:rPr lang="en-US" sz="900" dirty="0" smtClean="0"/>
              <a:t> N m</a:t>
            </a:r>
            <a:r>
              <a:rPr lang="en-US" sz="900" baseline="30000" dirty="0" smtClean="0"/>
              <a:t>-3</a:t>
            </a:r>
            <a:endParaRPr lang="en-US" sz="900" dirty="0"/>
          </a:p>
        </p:txBody>
      </p:sp>
      <p:sp>
        <p:nvSpPr>
          <p:cNvPr id="42" name="TextBox 41"/>
          <p:cNvSpPr txBox="1"/>
          <p:nvPr/>
        </p:nvSpPr>
        <p:spPr>
          <a:xfrm>
            <a:off x="7508835" y="6493052"/>
            <a:ext cx="710451" cy="230832"/>
          </a:xfrm>
          <a:prstGeom prst="rect">
            <a:avLst/>
          </a:prstGeom>
          <a:noFill/>
        </p:spPr>
        <p:txBody>
          <a:bodyPr wrap="none" rtlCol="0">
            <a:spAutoFit/>
          </a:bodyPr>
          <a:lstStyle/>
          <a:p>
            <a:r>
              <a:rPr lang="en-US" sz="900" dirty="0" err="1" smtClean="0"/>
              <a:t>μmol</a:t>
            </a:r>
            <a:r>
              <a:rPr lang="en-US" sz="900" dirty="0" smtClean="0"/>
              <a:t> N m</a:t>
            </a:r>
            <a:r>
              <a:rPr lang="en-US" sz="900" baseline="30000" dirty="0" smtClean="0"/>
              <a:t>-3</a:t>
            </a:r>
            <a:endParaRPr lang="en-US" sz="900" dirty="0"/>
          </a:p>
        </p:txBody>
      </p:sp>
      <p:sp>
        <p:nvSpPr>
          <p:cNvPr id="28" name="Rectangle 27"/>
          <p:cNvSpPr/>
          <p:nvPr/>
        </p:nvSpPr>
        <p:spPr>
          <a:xfrm>
            <a:off x="794932" y="3401681"/>
            <a:ext cx="7424354" cy="190655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023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mode_error_summar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84" y="1944077"/>
            <a:ext cx="3886200" cy="5029200"/>
          </a:xfrm>
          <a:prstGeom prst="rect">
            <a:avLst/>
          </a:prstGeom>
        </p:spPr>
      </p:pic>
      <p:pic>
        <p:nvPicPr>
          <p:cNvPr id="4" name="Picture 3" descr="Pages frommode_error_summar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546" y="1944077"/>
            <a:ext cx="3886200" cy="5029200"/>
          </a:xfrm>
          <a:prstGeom prst="rect">
            <a:avLst/>
          </a:prstGeom>
        </p:spPr>
      </p:pic>
      <p:sp>
        <p:nvSpPr>
          <p:cNvPr id="3" name="TextBox 2"/>
          <p:cNvSpPr txBox="1"/>
          <p:nvPr/>
        </p:nvSpPr>
        <p:spPr>
          <a:xfrm>
            <a:off x="2139461" y="2061308"/>
            <a:ext cx="562849" cy="276999"/>
          </a:xfrm>
          <a:prstGeom prst="rect">
            <a:avLst/>
          </a:prstGeom>
          <a:noFill/>
        </p:spPr>
        <p:txBody>
          <a:bodyPr wrap="none" rtlCol="0">
            <a:spAutoFit/>
          </a:bodyPr>
          <a:lstStyle/>
          <a:p>
            <a:r>
              <a:rPr lang="en-US" sz="1200" dirty="0" smtClean="0"/>
              <a:t>N (</a:t>
            </a:r>
            <a:r>
              <a:rPr lang="en-US" sz="1200" dirty="0" err="1" smtClean="0"/>
              <a:t>t,z</a:t>
            </a:r>
            <a:r>
              <a:rPr lang="en-US" sz="1200" dirty="0" smtClean="0"/>
              <a:t>)</a:t>
            </a:r>
            <a:endParaRPr lang="en-US" sz="1200" dirty="0"/>
          </a:p>
        </p:txBody>
      </p:sp>
      <p:sp>
        <p:nvSpPr>
          <p:cNvPr id="5" name="TextBox 4"/>
          <p:cNvSpPr txBox="1"/>
          <p:nvPr/>
        </p:nvSpPr>
        <p:spPr>
          <a:xfrm>
            <a:off x="6574693" y="2061308"/>
            <a:ext cx="543012" cy="276999"/>
          </a:xfrm>
          <a:prstGeom prst="rect">
            <a:avLst/>
          </a:prstGeom>
          <a:noFill/>
        </p:spPr>
        <p:txBody>
          <a:bodyPr wrap="none" rtlCol="0">
            <a:spAutoFit/>
          </a:bodyPr>
          <a:lstStyle/>
          <a:p>
            <a:r>
              <a:rPr lang="en-US" sz="1200" dirty="0" smtClean="0"/>
              <a:t>P (</a:t>
            </a:r>
            <a:r>
              <a:rPr lang="en-US" sz="1200" dirty="0" err="1" smtClean="0"/>
              <a:t>t,z</a:t>
            </a:r>
            <a:r>
              <a:rPr lang="en-US" sz="1200" dirty="0" smtClean="0"/>
              <a:t>)</a:t>
            </a:r>
            <a:endParaRPr lang="en-US" sz="1200" dirty="0"/>
          </a:p>
        </p:txBody>
      </p:sp>
      <p:sp>
        <p:nvSpPr>
          <p:cNvPr id="6" name="TextBox 5"/>
          <p:cNvSpPr txBox="1"/>
          <p:nvPr/>
        </p:nvSpPr>
        <p:spPr>
          <a:xfrm>
            <a:off x="3516921" y="3155460"/>
            <a:ext cx="377026" cy="246221"/>
          </a:xfrm>
          <a:prstGeom prst="rect">
            <a:avLst/>
          </a:prstGeom>
          <a:noFill/>
        </p:spPr>
        <p:txBody>
          <a:bodyPr wrap="none" rtlCol="0">
            <a:spAutoFit/>
          </a:bodyPr>
          <a:lstStyle/>
          <a:p>
            <a:r>
              <a:rPr lang="en-US" sz="1000" dirty="0" smtClean="0"/>
              <a:t>day</a:t>
            </a:r>
            <a:endParaRPr lang="en-US" sz="1000" dirty="0"/>
          </a:p>
        </p:txBody>
      </p:sp>
      <p:sp>
        <p:nvSpPr>
          <p:cNvPr id="7" name="TextBox 6"/>
          <p:cNvSpPr txBox="1"/>
          <p:nvPr/>
        </p:nvSpPr>
        <p:spPr>
          <a:xfrm>
            <a:off x="7967781" y="3155460"/>
            <a:ext cx="377026" cy="246221"/>
          </a:xfrm>
          <a:prstGeom prst="rect">
            <a:avLst/>
          </a:prstGeom>
          <a:noFill/>
        </p:spPr>
        <p:txBody>
          <a:bodyPr wrap="none" rtlCol="0">
            <a:spAutoFit/>
          </a:bodyPr>
          <a:lstStyle/>
          <a:p>
            <a:r>
              <a:rPr lang="en-US" sz="1000" dirty="0" smtClean="0"/>
              <a:t>day</a:t>
            </a:r>
            <a:endParaRPr lang="en-US" sz="1000" dirty="0"/>
          </a:p>
        </p:txBody>
      </p:sp>
      <p:sp>
        <p:nvSpPr>
          <p:cNvPr id="9" name="Rectangle 8"/>
          <p:cNvSpPr/>
          <p:nvPr/>
        </p:nvSpPr>
        <p:spPr>
          <a:xfrm>
            <a:off x="713154" y="2348076"/>
            <a:ext cx="185616" cy="38260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44478" y="2357845"/>
            <a:ext cx="185616" cy="38260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41077" y="2979616"/>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767512" y="2979616"/>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969846" y="3966308"/>
            <a:ext cx="732692" cy="15630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396278" y="3962401"/>
            <a:ext cx="732692" cy="15630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350846" y="4935417"/>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767512" y="4935417"/>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798277" y="3436816"/>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767509" y="5927970"/>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350846" y="5927970"/>
            <a:ext cx="361461" cy="1660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65959" y="2919008"/>
            <a:ext cx="522549" cy="246221"/>
          </a:xfrm>
          <a:prstGeom prst="rect">
            <a:avLst/>
          </a:prstGeom>
          <a:noFill/>
        </p:spPr>
        <p:txBody>
          <a:bodyPr wrap="none" rtlCol="0">
            <a:spAutoFit/>
          </a:bodyPr>
          <a:lstStyle/>
          <a:p>
            <a:r>
              <a:rPr lang="en-US" sz="1000" dirty="0" smtClean="0"/>
              <a:t>Model</a:t>
            </a:r>
            <a:endParaRPr lang="en-US" sz="1000" dirty="0"/>
          </a:p>
        </p:txBody>
      </p:sp>
      <p:sp>
        <p:nvSpPr>
          <p:cNvPr id="20" name="TextBox 19"/>
          <p:cNvSpPr txBox="1"/>
          <p:nvPr/>
        </p:nvSpPr>
        <p:spPr>
          <a:xfrm>
            <a:off x="7696737" y="2924871"/>
            <a:ext cx="522549" cy="246221"/>
          </a:xfrm>
          <a:prstGeom prst="rect">
            <a:avLst/>
          </a:prstGeom>
          <a:noFill/>
        </p:spPr>
        <p:txBody>
          <a:bodyPr wrap="none" rtlCol="0">
            <a:spAutoFit/>
          </a:bodyPr>
          <a:lstStyle/>
          <a:p>
            <a:r>
              <a:rPr lang="en-US" sz="1000" dirty="0" smtClean="0"/>
              <a:t>Model</a:t>
            </a:r>
            <a:endParaRPr lang="en-US" sz="1000" dirty="0"/>
          </a:p>
        </p:txBody>
      </p:sp>
      <p:sp>
        <p:nvSpPr>
          <p:cNvPr id="21" name="TextBox 20"/>
          <p:cNvSpPr txBox="1"/>
          <p:nvPr/>
        </p:nvSpPr>
        <p:spPr>
          <a:xfrm>
            <a:off x="2928143" y="3917425"/>
            <a:ext cx="825867" cy="246221"/>
          </a:xfrm>
          <a:prstGeom prst="rect">
            <a:avLst/>
          </a:prstGeom>
          <a:noFill/>
        </p:spPr>
        <p:txBody>
          <a:bodyPr wrap="none" rtlCol="0">
            <a:spAutoFit/>
          </a:bodyPr>
          <a:lstStyle/>
          <a:p>
            <a:r>
              <a:rPr lang="en-US" sz="1000" dirty="0" smtClean="0"/>
              <a:t>Model Error</a:t>
            </a:r>
            <a:endParaRPr lang="en-US" sz="1000" dirty="0"/>
          </a:p>
        </p:txBody>
      </p:sp>
      <p:sp>
        <p:nvSpPr>
          <p:cNvPr id="23" name="TextBox 22"/>
          <p:cNvSpPr txBox="1"/>
          <p:nvPr/>
        </p:nvSpPr>
        <p:spPr>
          <a:xfrm>
            <a:off x="7364347" y="3913480"/>
            <a:ext cx="825867" cy="246221"/>
          </a:xfrm>
          <a:prstGeom prst="rect">
            <a:avLst/>
          </a:prstGeom>
          <a:noFill/>
        </p:spPr>
        <p:txBody>
          <a:bodyPr wrap="none" rtlCol="0">
            <a:spAutoFit/>
          </a:bodyPr>
          <a:lstStyle/>
          <a:p>
            <a:r>
              <a:rPr lang="en-US" sz="1000" dirty="0" smtClean="0"/>
              <a:t>Model Error</a:t>
            </a:r>
            <a:endParaRPr lang="en-US" sz="1000" dirty="0"/>
          </a:p>
        </p:txBody>
      </p:sp>
      <p:sp>
        <p:nvSpPr>
          <p:cNvPr id="24" name="TextBox 23"/>
          <p:cNvSpPr txBox="1"/>
          <p:nvPr/>
        </p:nvSpPr>
        <p:spPr>
          <a:xfrm>
            <a:off x="3328743" y="4896340"/>
            <a:ext cx="415498" cy="246221"/>
          </a:xfrm>
          <a:prstGeom prst="rect">
            <a:avLst/>
          </a:prstGeom>
          <a:noFill/>
        </p:spPr>
        <p:txBody>
          <a:bodyPr wrap="none" rtlCol="0">
            <a:spAutoFit/>
          </a:bodyPr>
          <a:lstStyle/>
          <a:p>
            <a:r>
              <a:rPr lang="en-US" sz="1000" dirty="0" smtClean="0"/>
              <a:t>Sum</a:t>
            </a:r>
            <a:endParaRPr lang="en-US" sz="1000" dirty="0"/>
          </a:p>
        </p:txBody>
      </p:sp>
      <p:sp>
        <p:nvSpPr>
          <p:cNvPr id="25" name="TextBox 24"/>
          <p:cNvSpPr txBox="1"/>
          <p:nvPr/>
        </p:nvSpPr>
        <p:spPr>
          <a:xfrm>
            <a:off x="7750596" y="4886571"/>
            <a:ext cx="415498" cy="246221"/>
          </a:xfrm>
          <a:prstGeom prst="rect">
            <a:avLst/>
          </a:prstGeom>
          <a:noFill/>
        </p:spPr>
        <p:txBody>
          <a:bodyPr wrap="none" rtlCol="0">
            <a:spAutoFit/>
          </a:bodyPr>
          <a:lstStyle/>
          <a:p>
            <a:r>
              <a:rPr lang="en-US" sz="1000" dirty="0" smtClean="0"/>
              <a:t>Sum</a:t>
            </a:r>
            <a:endParaRPr lang="en-US" sz="1000" dirty="0"/>
          </a:p>
        </p:txBody>
      </p:sp>
      <p:sp>
        <p:nvSpPr>
          <p:cNvPr id="26" name="TextBox 25"/>
          <p:cNvSpPr txBox="1"/>
          <p:nvPr/>
        </p:nvSpPr>
        <p:spPr>
          <a:xfrm>
            <a:off x="3324636" y="5879124"/>
            <a:ext cx="429374" cy="246221"/>
          </a:xfrm>
          <a:prstGeom prst="rect">
            <a:avLst/>
          </a:prstGeom>
          <a:noFill/>
        </p:spPr>
        <p:txBody>
          <a:bodyPr wrap="none" rtlCol="0">
            <a:spAutoFit/>
          </a:bodyPr>
          <a:lstStyle/>
          <a:p>
            <a:r>
              <a:rPr lang="en-US" sz="1000" dirty="0" smtClean="0"/>
              <a:t>Data</a:t>
            </a:r>
            <a:endParaRPr lang="en-US" sz="1000" dirty="0"/>
          </a:p>
        </p:txBody>
      </p:sp>
      <p:sp>
        <p:nvSpPr>
          <p:cNvPr id="27" name="TextBox 26"/>
          <p:cNvSpPr txBox="1"/>
          <p:nvPr/>
        </p:nvSpPr>
        <p:spPr>
          <a:xfrm>
            <a:off x="7744536" y="5879124"/>
            <a:ext cx="429374" cy="246221"/>
          </a:xfrm>
          <a:prstGeom prst="rect">
            <a:avLst/>
          </a:prstGeom>
          <a:noFill/>
        </p:spPr>
        <p:txBody>
          <a:bodyPr wrap="none" rtlCol="0">
            <a:spAutoFit/>
          </a:bodyPr>
          <a:lstStyle/>
          <a:p>
            <a:r>
              <a:rPr lang="en-US" sz="1000" dirty="0" smtClean="0"/>
              <a:t>Data</a:t>
            </a:r>
            <a:endParaRPr lang="en-US" sz="1000" dirty="0"/>
          </a:p>
        </p:txBody>
      </p:sp>
      <p:sp>
        <p:nvSpPr>
          <p:cNvPr id="29" name="TextBox 28"/>
          <p:cNvSpPr txBox="1"/>
          <p:nvPr/>
        </p:nvSpPr>
        <p:spPr>
          <a:xfrm>
            <a:off x="335084" y="214923"/>
            <a:ext cx="5535289" cy="369332"/>
          </a:xfrm>
          <a:prstGeom prst="rect">
            <a:avLst/>
          </a:prstGeom>
          <a:noFill/>
        </p:spPr>
        <p:txBody>
          <a:bodyPr wrap="none" rtlCol="0">
            <a:spAutoFit/>
          </a:bodyPr>
          <a:lstStyle/>
          <a:p>
            <a:r>
              <a:rPr lang="en-US" dirty="0" smtClean="0"/>
              <a:t>“Perfect” data experiments to validate the </a:t>
            </a:r>
            <a:r>
              <a:rPr lang="en-US" dirty="0" err="1" smtClean="0"/>
              <a:t>NPZDFe</a:t>
            </a:r>
            <a:r>
              <a:rPr lang="en-US" dirty="0" smtClean="0"/>
              <a:t> BHM:</a:t>
            </a:r>
            <a:endParaRPr lang="en-US" dirty="0"/>
          </a:p>
        </p:txBody>
      </p:sp>
      <p:sp>
        <p:nvSpPr>
          <p:cNvPr id="30" name="TextBox 29"/>
          <p:cNvSpPr txBox="1"/>
          <p:nvPr/>
        </p:nvSpPr>
        <p:spPr>
          <a:xfrm>
            <a:off x="1631462" y="771769"/>
            <a:ext cx="6519734" cy="738664"/>
          </a:xfrm>
          <a:prstGeom prst="rect">
            <a:avLst/>
          </a:prstGeom>
          <a:noFill/>
        </p:spPr>
        <p:txBody>
          <a:bodyPr wrap="none" rtlCol="0">
            <a:spAutoFit/>
          </a:bodyPr>
          <a:lstStyle/>
          <a:p>
            <a:pPr marL="285750" indent="-285750">
              <a:buFont typeface="Arial"/>
              <a:buChar char="•"/>
            </a:pPr>
            <a:r>
              <a:rPr lang="en-US" sz="1400" dirty="0" smtClean="0"/>
              <a:t>data stage inputs from ROMS assimilation run at Seward inner shelf location (2001)</a:t>
            </a:r>
          </a:p>
          <a:p>
            <a:pPr marL="285750" indent="-285750">
              <a:buFont typeface="Arial"/>
              <a:buChar char="•"/>
            </a:pPr>
            <a:r>
              <a:rPr lang="en-US" sz="1400" dirty="0" smtClean="0"/>
              <a:t>BHM includes a model error term but no dynamical terms</a:t>
            </a:r>
          </a:p>
          <a:p>
            <a:pPr marL="285750" indent="-285750">
              <a:buFont typeface="Arial"/>
              <a:buChar char="•"/>
            </a:pPr>
            <a:r>
              <a:rPr lang="en-US" sz="1400" dirty="0" smtClean="0"/>
              <a:t>ROMS state variable data </a:t>
            </a:r>
            <a:r>
              <a:rPr lang="en-US" sz="1400" i="1" u="sng" dirty="0" smtClean="0"/>
              <a:t>not sufficient </a:t>
            </a:r>
            <a:r>
              <a:rPr lang="en-US" sz="1400" dirty="0" smtClean="0"/>
              <a:t>to set seasonal bloom clock</a:t>
            </a:r>
            <a:endParaRPr lang="en-US" sz="1400" dirty="0"/>
          </a:p>
        </p:txBody>
      </p:sp>
      <p:grpSp>
        <p:nvGrpSpPr>
          <p:cNvPr id="36" name="Group 35"/>
          <p:cNvGrpSpPr/>
          <p:nvPr/>
        </p:nvGrpSpPr>
        <p:grpSpPr>
          <a:xfrm>
            <a:off x="4988269" y="2299231"/>
            <a:ext cx="429746" cy="781879"/>
            <a:chOff x="567006" y="2293615"/>
            <a:chExt cx="429746" cy="781879"/>
          </a:xfrm>
        </p:grpSpPr>
        <p:sp>
          <p:nvSpPr>
            <p:cNvPr id="32" name="TextBox 31"/>
            <p:cNvSpPr txBox="1"/>
            <p:nvPr/>
          </p:nvSpPr>
          <p:spPr>
            <a:xfrm>
              <a:off x="683846" y="2481384"/>
              <a:ext cx="312906" cy="230832"/>
            </a:xfrm>
            <a:prstGeom prst="rect">
              <a:avLst/>
            </a:prstGeom>
            <a:noFill/>
          </p:spPr>
          <p:txBody>
            <a:bodyPr wrap="none" rtlCol="0">
              <a:spAutoFit/>
            </a:bodyPr>
            <a:lstStyle/>
            <a:p>
              <a:r>
                <a:rPr lang="en-US" sz="900" dirty="0" smtClean="0"/>
                <a:t>10</a:t>
              </a:r>
            </a:p>
          </p:txBody>
        </p:sp>
        <p:sp>
          <p:nvSpPr>
            <p:cNvPr id="33" name="TextBox 32"/>
            <p:cNvSpPr txBox="1"/>
            <p:nvPr/>
          </p:nvSpPr>
          <p:spPr>
            <a:xfrm>
              <a:off x="683846" y="2666833"/>
              <a:ext cx="312906" cy="230832"/>
            </a:xfrm>
            <a:prstGeom prst="rect">
              <a:avLst/>
            </a:prstGeom>
            <a:noFill/>
          </p:spPr>
          <p:txBody>
            <a:bodyPr wrap="none" rtlCol="0">
              <a:spAutoFit/>
            </a:bodyPr>
            <a:lstStyle/>
            <a:p>
              <a:r>
                <a:rPr lang="en-US" sz="900" dirty="0" smtClean="0"/>
                <a:t>20</a:t>
              </a:r>
              <a:endParaRPr lang="en-US" sz="900" dirty="0"/>
            </a:p>
          </p:txBody>
        </p:sp>
        <p:sp>
          <p:nvSpPr>
            <p:cNvPr id="34" name="TextBox 33"/>
            <p:cNvSpPr txBox="1"/>
            <p:nvPr/>
          </p:nvSpPr>
          <p:spPr>
            <a:xfrm>
              <a:off x="683846" y="2844662"/>
              <a:ext cx="312906" cy="230832"/>
            </a:xfrm>
            <a:prstGeom prst="rect">
              <a:avLst/>
            </a:prstGeom>
            <a:noFill/>
          </p:spPr>
          <p:txBody>
            <a:bodyPr wrap="none" rtlCol="0">
              <a:spAutoFit/>
            </a:bodyPr>
            <a:lstStyle/>
            <a:p>
              <a:r>
                <a:rPr lang="en-US" sz="900" dirty="0" smtClean="0"/>
                <a:t>30</a:t>
              </a:r>
              <a:endParaRPr lang="en-US" sz="900" dirty="0"/>
            </a:p>
          </p:txBody>
        </p:sp>
        <p:sp>
          <p:nvSpPr>
            <p:cNvPr id="35" name="TextBox 34"/>
            <p:cNvSpPr txBox="1"/>
            <p:nvPr/>
          </p:nvSpPr>
          <p:spPr>
            <a:xfrm>
              <a:off x="567006" y="2293615"/>
              <a:ext cx="429061" cy="246221"/>
            </a:xfrm>
            <a:prstGeom prst="rect">
              <a:avLst/>
            </a:prstGeom>
            <a:noFill/>
          </p:spPr>
          <p:txBody>
            <a:bodyPr wrap="none" rtlCol="0">
              <a:spAutoFit/>
            </a:bodyPr>
            <a:lstStyle/>
            <a:p>
              <a:r>
                <a:rPr lang="en-US" sz="1000" dirty="0" smtClean="0"/>
                <a:t>level</a:t>
              </a:r>
              <a:endParaRPr lang="en-US" sz="1000" dirty="0"/>
            </a:p>
          </p:txBody>
        </p:sp>
      </p:grpSp>
      <p:grpSp>
        <p:nvGrpSpPr>
          <p:cNvPr id="37" name="Group 36"/>
          <p:cNvGrpSpPr/>
          <p:nvPr/>
        </p:nvGrpSpPr>
        <p:grpSpPr>
          <a:xfrm>
            <a:off x="576484" y="2308658"/>
            <a:ext cx="429746" cy="781879"/>
            <a:chOff x="567006" y="2293615"/>
            <a:chExt cx="429746" cy="781879"/>
          </a:xfrm>
        </p:grpSpPr>
        <p:sp>
          <p:nvSpPr>
            <p:cNvPr id="38" name="TextBox 37"/>
            <p:cNvSpPr txBox="1"/>
            <p:nvPr/>
          </p:nvSpPr>
          <p:spPr>
            <a:xfrm>
              <a:off x="683846" y="2481384"/>
              <a:ext cx="312906" cy="230832"/>
            </a:xfrm>
            <a:prstGeom prst="rect">
              <a:avLst/>
            </a:prstGeom>
            <a:noFill/>
          </p:spPr>
          <p:txBody>
            <a:bodyPr wrap="none" rtlCol="0">
              <a:spAutoFit/>
            </a:bodyPr>
            <a:lstStyle/>
            <a:p>
              <a:r>
                <a:rPr lang="en-US" sz="900" dirty="0" smtClean="0"/>
                <a:t>10</a:t>
              </a:r>
            </a:p>
          </p:txBody>
        </p:sp>
        <p:sp>
          <p:nvSpPr>
            <p:cNvPr id="39" name="TextBox 38"/>
            <p:cNvSpPr txBox="1"/>
            <p:nvPr/>
          </p:nvSpPr>
          <p:spPr>
            <a:xfrm>
              <a:off x="683846" y="2666833"/>
              <a:ext cx="312906" cy="230832"/>
            </a:xfrm>
            <a:prstGeom prst="rect">
              <a:avLst/>
            </a:prstGeom>
            <a:noFill/>
          </p:spPr>
          <p:txBody>
            <a:bodyPr wrap="none" rtlCol="0">
              <a:spAutoFit/>
            </a:bodyPr>
            <a:lstStyle/>
            <a:p>
              <a:r>
                <a:rPr lang="en-US" sz="900" dirty="0" smtClean="0"/>
                <a:t>20</a:t>
              </a:r>
              <a:endParaRPr lang="en-US" sz="900" dirty="0"/>
            </a:p>
          </p:txBody>
        </p:sp>
        <p:sp>
          <p:nvSpPr>
            <p:cNvPr id="40" name="TextBox 39"/>
            <p:cNvSpPr txBox="1"/>
            <p:nvPr/>
          </p:nvSpPr>
          <p:spPr>
            <a:xfrm>
              <a:off x="683846" y="2844662"/>
              <a:ext cx="312906" cy="230832"/>
            </a:xfrm>
            <a:prstGeom prst="rect">
              <a:avLst/>
            </a:prstGeom>
            <a:noFill/>
          </p:spPr>
          <p:txBody>
            <a:bodyPr wrap="none" rtlCol="0">
              <a:spAutoFit/>
            </a:bodyPr>
            <a:lstStyle/>
            <a:p>
              <a:r>
                <a:rPr lang="en-US" sz="900" dirty="0" smtClean="0"/>
                <a:t>30</a:t>
              </a:r>
              <a:endParaRPr lang="en-US" sz="900" dirty="0"/>
            </a:p>
          </p:txBody>
        </p:sp>
        <p:sp>
          <p:nvSpPr>
            <p:cNvPr id="41" name="TextBox 40"/>
            <p:cNvSpPr txBox="1"/>
            <p:nvPr/>
          </p:nvSpPr>
          <p:spPr>
            <a:xfrm>
              <a:off x="567006" y="2293615"/>
              <a:ext cx="429061" cy="246221"/>
            </a:xfrm>
            <a:prstGeom prst="rect">
              <a:avLst/>
            </a:prstGeom>
            <a:noFill/>
          </p:spPr>
          <p:txBody>
            <a:bodyPr wrap="none" rtlCol="0">
              <a:spAutoFit/>
            </a:bodyPr>
            <a:lstStyle/>
            <a:p>
              <a:r>
                <a:rPr lang="en-US" sz="1000" dirty="0" smtClean="0"/>
                <a:t>level</a:t>
              </a:r>
              <a:endParaRPr lang="en-US" sz="1000" dirty="0"/>
            </a:p>
          </p:txBody>
        </p:sp>
      </p:grpSp>
      <p:sp>
        <p:nvSpPr>
          <p:cNvPr id="22" name="TextBox 21"/>
          <p:cNvSpPr txBox="1"/>
          <p:nvPr/>
        </p:nvSpPr>
        <p:spPr>
          <a:xfrm>
            <a:off x="3078057" y="6493052"/>
            <a:ext cx="710451" cy="230832"/>
          </a:xfrm>
          <a:prstGeom prst="rect">
            <a:avLst/>
          </a:prstGeom>
          <a:noFill/>
        </p:spPr>
        <p:txBody>
          <a:bodyPr wrap="none" rtlCol="0">
            <a:spAutoFit/>
          </a:bodyPr>
          <a:lstStyle/>
          <a:p>
            <a:r>
              <a:rPr lang="en-US" sz="900" dirty="0" err="1" smtClean="0"/>
              <a:t>μmol</a:t>
            </a:r>
            <a:r>
              <a:rPr lang="en-US" sz="900" dirty="0" smtClean="0"/>
              <a:t> N m</a:t>
            </a:r>
            <a:r>
              <a:rPr lang="en-US" sz="900" baseline="30000" dirty="0" smtClean="0"/>
              <a:t>-3</a:t>
            </a:r>
            <a:endParaRPr lang="en-US" sz="900" dirty="0"/>
          </a:p>
        </p:txBody>
      </p:sp>
      <p:sp>
        <p:nvSpPr>
          <p:cNvPr id="42" name="TextBox 41"/>
          <p:cNvSpPr txBox="1"/>
          <p:nvPr/>
        </p:nvSpPr>
        <p:spPr>
          <a:xfrm>
            <a:off x="7508835" y="6493052"/>
            <a:ext cx="710451" cy="230832"/>
          </a:xfrm>
          <a:prstGeom prst="rect">
            <a:avLst/>
          </a:prstGeom>
          <a:noFill/>
        </p:spPr>
        <p:txBody>
          <a:bodyPr wrap="none" rtlCol="0">
            <a:spAutoFit/>
          </a:bodyPr>
          <a:lstStyle/>
          <a:p>
            <a:r>
              <a:rPr lang="en-US" sz="900" dirty="0" err="1" smtClean="0"/>
              <a:t>μmol</a:t>
            </a:r>
            <a:r>
              <a:rPr lang="en-US" sz="900" dirty="0" smtClean="0"/>
              <a:t> N m</a:t>
            </a:r>
            <a:r>
              <a:rPr lang="en-US" sz="900" baseline="30000" dirty="0" smtClean="0"/>
              <a:t>-3</a:t>
            </a:r>
            <a:endParaRPr lang="en-US" sz="900" dirty="0"/>
          </a:p>
        </p:txBody>
      </p:sp>
    </p:spTree>
    <p:extLst>
      <p:ext uri="{BB962C8B-B14F-4D97-AF65-F5344CB8AC3E}">
        <p14:creationId xmlns:p14="http://schemas.microsoft.com/office/powerpoint/2010/main" val="23608727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1532" y="473385"/>
            <a:ext cx="6159500" cy="6172200"/>
          </a:xfrm>
          <a:prstGeom prst="rect">
            <a:avLst/>
          </a:prstGeom>
        </p:spPr>
      </p:pic>
      <p:sp>
        <p:nvSpPr>
          <p:cNvPr id="3" name="TextBox 2"/>
          <p:cNvSpPr txBox="1"/>
          <p:nvPr/>
        </p:nvSpPr>
        <p:spPr>
          <a:xfrm>
            <a:off x="69586" y="43495"/>
            <a:ext cx="1713154" cy="369332"/>
          </a:xfrm>
          <a:prstGeom prst="rect">
            <a:avLst/>
          </a:prstGeom>
          <a:noFill/>
        </p:spPr>
        <p:txBody>
          <a:bodyPr wrap="none" rtlCol="0">
            <a:spAutoFit/>
          </a:bodyPr>
          <a:lstStyle/>
          <a:p>
            <a:r>
              <a:rPr lang="en-US" b="1" i="1" dirty="0" err="1" smtClean="0">
                <a:solidFill>
                  <a:srgbClr val="3366FF"/>
                </a:solidFill>
              </a:rPr>
              <a:t>NPZDFe</a:t>
            </a:r>
            <a:r>
              <a:rPr lang="en-US" b="1" i="1" dirty="0" smtClean="0">
                <a:solidFill>
                  <a:srgbClr val="3366FF"/>
                </a:solidFill>
              </a:rPr>
              <a:t> </a:t>
            </a:r>
            <a:r>
              <a:rPr lang="en-US" b="1" i="1" dirty="0" smtClean="0">
                <a:solidFill>
                  <a:srgbClr val="2FBC19"/>
                </a:solidFill>
              </a:rPr>
              <a:t>(prior)</a:t>
            </a:r>
            <a:r>
              <a:rPr lang="en-US" b="1" i="1" dirty="0" smtClean="0">
                <a:solidFill>
                  <a:srgbClr val="3366FF"/>
                </a:solidFill>
              </a:rPr>
              <a:t>:</a:t>
            </a:r>
            <a:endParaRPr lang="en-US" b="1" i="1" dirty="0">
              <a:solidFill>
                <a:srgbClr val="3366FF"/>
              </a:solidFill>
            </a:endParaRPr>
          </a:p>
        </p:txBody>
      </p:sp>
      <p:sp>
        <p:nvSpPr>
          <p:cNvPr id="4" name="TextBox 3"/>
          <p:cNvSpPr txBox="1"/>
          <p:nvPr/>
        </p:nvSpPr>
        <p:spPr>
          <a:xfrm>
            <a:off x="1226448" y="1139557"/>
            <a:ext cx="321597" cy="276999"/>
          </a:xfrm>
          <a:prstGeom prst="rect">
            <a:avLst/>
          </a:prstGeom>
          <a:noFill/>
        </p:spPr>
        <p:txBody>
          <a:bodyPr wrap="none" rtlCol="0">
            <a:spAutoFit/>
          </a:bodyPr>
          <a:lstStyle/>
          <a:p>
            <a:r>
              <a:rPr lang="en-US" sz="1200" b="1" i="1" dirty="0" smtClean="0">
                <a:solidFill>
                  <a:srgbClr val="0000FF"/>
                </a:solidFill>
              </a:rPr>
              <a:t>N</a:t>
            </a:r>
            <a:endParaRPr lang="en-US" sz="1200" b="1" i="1" dirty="0">
              <a:solidFill>
                <a:srgbClr val="0000FF"/>
              </a:solidFill>
            </a:endParaRPr>
          </a:p>
        </p:txBody>
      </p:sp>
      <p:sp>
        <p:nvSpPr>
          <p:cNvPr id="5" name="TextBox 4"/>
          <p:cNvSpPr txBox="1"/>
          <p:nvPr/>
        </p:nvSpPr>
        <p:spPr>
          <a:xfrm>
            <a:off x="1230297" y="1542859"/>
            <a:ext cx="302512" cy="276999"/>
          </a:xfrm>
          <a:prstGeom prst="rect">
            <a:avLst/>
          </a:prstGeom>
          <a:noFill/>
        </p:spPr>
        <p:txBody>
          <a:bodyPr wrap="none" rtlCol="0">
            <a:spAutoFit/>
          </a:bodyPr>
          <a:lstStyle/>
          <a:p>
            <a:r>
              <a:rPr lang="en-US" sz="1200" b="1" i="1" dirty="0">
                <a:solidFill>
                  <a:srgbClr val="0000FF"/>
                </a:solidFill>
              </a:rPr>
              <a:t>P</a:t>
            </a:r>
          </a:p>
        </p:txBody>
      </p:sp>
      <p:sp>
        <p:nvSpPr>
          <p:cNvPr id="6" name="TextBox 5"/>
          <p:cNvSpPr txBox="1"/>
          <p:nvPr/>
        </p:nvSpPr>
        <p:spPr>
          <a:xfrm>
            <a:off x="1230297" y="2009786"/>
            <a:ext cx="294171" cy="276999"/>
          </a:xfrm>
          <a:prstGeom prst="rect">
            <a:avLst/>
          </a:prstGeom>
          <a:noFill/>
        </p:spPr>
        <p:txBody>
          <a:bodyPr wrap="none" rtlCol="0">
            <a:spAutoFit/>
          </a:bodyPr>
          <a:lstStyle/>
          <a:p>
            <a:r>
              <a:rPr lang="en-US" sz="1200" b="1" i="1" dirty="0">
                <a:solidFill>
                  <a:srgbClr val="0000FF"/>
                </a:solidFill>
              </a:rPr>
              <a:t>Z</a:t>
            </a:r>
          </a:p>
        </p:txBody>
      </p:sp>
      <p:sp>
        <p:nvSpPr>
          <p:cNvPr id="7" name="TextBox 6"/>
          <p:cNvSpPr txBox="1"/>
          <p:nvPr/>
        </p:nvSpPr>
        <p:spPr>
          <a:xfrm>
            <a:off x="1226448" y="2423153"/>
            <a:ext cx="317615" cy="276999"/>
          </a:xfrm>
          <a:prstGeom prst="rect">
            <a:avLst/>
          </a:prstGeom>
          <a:noFill/>
        </p:spPr>
        <p:txBody>
          <a:bodyPr wrap="none" rtlCol="0">
            <a:spAutoFit/>
          </a:bodyPr>
          <a:lstStyle/>
          <a:p>
            <a:r>
              <a:rPr lang="en-US" sz="1200" b="1" i="1" dirty="0">
                <a:solidFill>
                  <a:srgbClr val="0000FF"/>
                </a:solidFill>
              </a:rPr>
              <a:t>D</a:t>
            </a:r>
          </a:p>
        </p:txBody>
      </p:sp>
      <p:sp>
        <p:nvSpPr>
          <p:cNvPr id="8" name="TextBox 7"/>
          <p:cNvSpPr txBox="1"/>
          <p:nvPr/>
        </p:nvSpPr>
        <p:spPr>
          <a:xfrm>
            <a:off x="1218049" y="2897411"/>
            <a:ext cx="366832" cy="276999"/>
          </a:xfrm>
          <a:prstGeom prst="rect">
            <a:avLst/>
          </a:prstGeom>
          <a:noFill/>
        </p:spPr>
        <p:txBody>
          <a:bodyPr wrap="none" rtlCol="0">
            <a:spAutoFit/>
          </a:bodyPr>
          <a:lstStyle/>
          <a:p>
            <a:r>
              <a:rPr lang="en-US" sz="1200" b="1" i="1" dirty="0" smtClean="0">
                <a:solidFill>
                  <a:srgbClr val="0000FF"/>
                </a:solidFill>
              </a:rPr>
              <a:t>Fe</a:t>
            </a:r>
            <a:endParaRPr lang="en-US" sz="1200" b="1" i="1" dirty="0">
              <a:solidFill>
                <a:srgbClr val="0000FF"/>
              </a:solidFill>
            </a:endParaRPr>
          </a:p>
        </p:txBody>
      </p:sp>
      <p:sp>
        <p:nvSpPr>
          <p:cNvPr id="15" name="Rounded Rectangle 14"/>
          <p:cNvSpPr/>
          <p:nvPr/>
        </p:nvSpPr>
        <p:spPr>
          <a:xfrm>
            <a:off x="1973385" y="6164388"/>
            <a:ext cx="4728308" cy="334662"/>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a:off x="4913923" y="1035538"/>
            <a:ext cx="635000" cy="5073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880706" y="1441598"/>
            <a:ext cx="635000" cy="5073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974492" y="1847992"/>
            <a:ext cx="635000" cy="5073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78576" y="2195772"/>
            <a:ext cx="635000" cy="104761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873260" y="3174410"/>
            <a:ext cx="635000" cy="5073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6331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1532" y="473385"/>
            <a:ext cx="6159500" cy="6172200"/>
          </a:xfrm>
          <a:prstGeom prst="rect">
            <a:avLst/>
          </a:prstGeom>
        </p:spPr>
      </p:pic>
      <p:sp>
        <p:nvSpPr>
          <p:cNvPr id="3" name="TextBox 2"/>
          <p:cNvSpPr txBox="1"/>
          <p:nvPr/>
        </p:nvSpPr>
        <p:spPr>
          <a:xfrm>
            <a:off x="69586" y="43495"/>
            <a:ext cx="3704760" cy="369332"/>
          </a:xfrm>
          <a:prstGeom prst="rect">
            <a:avLst/>
          </a:prstGeom>
          <a:noFill/>
        </p:spPr>
        <p:txBody>
          <a:bodyPr wrap="none" rtlCol="0">
            <a:spAutoFit/>
          </a:bodyPr>
          <a:lstStyle/>
          <a:p>
            <a:r>
              <a:rPr lang="en-US" b="1" i="1" dirty="0" err="1" smtClean="0">
                <a:solidFill>
                  <a:srgbClr val="3366FF"/>
                </a:solidFill>
              </a:rPr>
              <a:t>NPZDFe</a:t>
            </a:r>
            <a:r>
              <a:rPr lang="en-US" b="1" i="1" dirty="0" smtClean="0">
                <a:solidFill>
                  <a:srgbClr val="3366FF"/>
                </a:solidFill>
              </a:rPr>
              <a:t> with Vertical Mixing </a:t>
            </a:r>
            <a:r>
              <a:rPr lang="en-US" b="1" i="1" dirty="0" smtClean="0">
                <a:solidFill>
                  <a:srgbClr val="2FBC19"/>
                </a:solidFill>
              </a:rPr>
              <a:t>(prior)</a:t>
            </a:r>
            <a:r>
              <a:rPr lang="en-US" b="1" i="1" dirty="0" smtClean="0">
                <a:solidFill>
                  <a:srgbClr val="3366FF"/>
                </a:solidFill>
              </a:rPr>
              <a:t>:</a:t>
            </a:r>
            <a:endParaRPr lang="en-US" b="1" i="1" dirty="0">
              <a:solidFill>
                <a:srgbClr val="3366FF"/>
              </a:solidFill>
            </a:endParaRPr>
          </a:p>
        </p:txBody>
      </p:sp>
      <p:sp>
        <p:nvSpPr>
          <p:cNvPr id="4" name="TextBox 3"/>
          <p:cNvSpPr txBox="1"/>
          <p:nvPr/>
        </p:nvSpPr>
        <p:spPr>
          <a:xfrm>
            <a:off x="1226448" y="1139557"/>
            <a:ext cx="321597" cy="276999"/>
          </a:xfrm>
          <a:prstGeom prst="rect">
            <a:avLst/>
          </a:prstGeom>
          <a:noFill/>
        </p:spPr>
        <p:txBody>
          <a:bodyPr wrap="none" rtlCol="0">
            <a:spAutoFit/>
          </a:bodyPr>
          <a:lstStyle/>
          <a:p>
            <a:r>
              <a:rPr lang="en-US" sz="1200" b="1" i="1" dirty="0" smtClean="0">
                <a:solidFill>
                  <a:srgbClr val="0000FF"/>
                </a:solidFill>
              </a:rPr>
              <a:t>N</a:t>
            </a:r>
            <a:endParaRPr lang="en-US" sz="1200" b="1" i="1" dirty="0">
              <a:solidFill>
                <a:srgbClr val="0000FF"/>
              </a:solidFill>
            </a:endParaRPr>
          </a:p>
        </p:txBody>
      </p:sp>
      <p:sp>
        <p:nvSpPr>
          <p:cNvPr id="5" name="TextBox 4"/>
          <p:cNvSpPr txBox="1"/>
          <p:nvPr/>
        </p:nvSpPr>
        <p:spPr>
          <a:xfrm>
            <a:off x="1230297" y="1542859"/>
            <a:ext cx="302512" cy="276999"/>
          </a:xfrm>
          <a:prstGeom prst="rect">
            <a:avLst/>
          </a:prstGeom>
          <a:noFill/>
        </p:spPr>
        <p:txBody>
          <a:bodyPr wrap="none" rtlCol="0">
            <a:spAutoFit/>
          </a:bodyPr>
          <a:lstStyle/>
          <a:p>
            <a:r>
              <a:rPr lang="en-US" sz="1200" b="1" i="1" dirty="0">
                <a:solidFill>
                  <a:srgbClr val="0000FF"/>
                </a:solidFill>
              </a:rPr>
              <a:t>P</a:t>
            </a:r>
          </a:p>
        </p:txBody>
      </p:sp>
      <p:sp>
        <p:nvSpPr>
          <p:cNvPr id="6" name="TextBox 5"/>
          <p:cNvSpPr txBox="1"/>
          <p:nvPr/>
        </p:nvSpPr>
        <p:spPr>
          <a:xfrm>
            <a:off x="1230297" y="2009786"/>
            <a:ext cx="294171" cy="276999"/>
          </a:xfrm>
          <a:prstGeom prst="rect">
            <a:avLst/>
          </a:prstGeom>
          <a:noFill/>
        </p:spPr>
        <p:txBody>
          <a:bodyPr wrap="none" rtlCol="0">
            <a:spAutoFit/>
          </a:bodyPr>
          <a:lstStyle/>
          <a:p>
            <a:r>
              <a:rPr lang="en-US" sz="1200" b="1" i="1" dirty="0">
                <a:solidFill>
                  <a:srgbClr val="0000FF"/>
                </a:solidFill>
              </a:rPr>
              <a:t>Z</a:t>
            </a:r>
          </a:p>
        </p:txBody>
      </p:sp>
      <p:sp>
        <p:nvSpPr>
          <p:cNvPr id="7" name="TextBox 6"/>
          <p:cNvSpPr txBox="1"/>
          <p:nvPr/>
        </p:nvSpPr>
        <p:spPr>
          <a:xfrm>
            <a:off x="1226448" y="2423153"/>
            <a:ext cx="317615" cy="276999"/>
          </a:xfrm>
          <a:prstGeom prst="rect">
            <a:avLst/>
          </a:prstGeom>
          <a:noFill/>
        </p:spPr>
        <p:txBody>
          <a:bodyPr wrap="none" rtlCol="0">
            <a:spAutoFit/>
          </a:bodyPr>
          <a:lstStyle/>
          <a:p>
            <a:r>
              <a:rPr lang="en-US" sz="1200" b="1" i="1" dirty="0">
                <a:solidFill>
                  <a:srgbClr val="0000FF"/>
                </a:solidFill>
              </a:rPr>
              <a:t>D</a:t>
            </a:r>
          </a:p>
        </p:txBody>
      </p:sp>
      <p:sp>
        <p:nvSpPr>
          <p:cNvPr id="8" name="TextBox 7"/>
          <p:cNvSpPr txBox="1"/>
          <p:nvPr/>
        </p:nvSpPr>
        <p:spPr>
          <a:xfrm>
            <a:off x="1218049" y="2897411"/>
            <a:ext cx="366832" cy="276999"/>
          </a:xfrm>
          <a:prstGeom prst="rect">
            <a:avLst/>
          </a:prstGeom>
          <a:noFill/>
        </p:spPr>
        <p:txBody>
          <a:bodyPr wrap="none" rtlCol="0">
            <a:spAutoFit/>
          </a:bodyPr>
          <a:lstStyle/>
          <a:p>
            <a:r>
              <a:rPr lang="en-US" sz="1200" b="1" i="1" dirty="0" smtClean="0">
                <a:solidFill>
                  <a:srgbClr val="0000FF"/>
                </a:solidFill>
              </a:rPr>
              <a:t>Fe</a:t>
            </a:r>
            <a:endParaRPr lang="en-US" sz="1200" b="1" i="1" dirty="0">
              <a:solidFill>
                <a:srgbClr val="0000FF"/>
              </a:solidFill>
            </a:endParaRPr>
          </a:p>
        </p:txBody>
      </p:sp>
      <p:sp>
        <p:nvSpPr>
          <p:cNvPr id="9" name="Oval 8"/>
          <p:cNvSpPr>
            <a:spLocks noChangeAspect="1"/>
          </p:cNvSpPr>
          <p:nvPr/>
        </p:nvSpPr>
        <p:spPr>
          <a:xfrm>
            <a:off x="5073161" y="1041883"/>
            <a:ext cx="493774" cy="493774"/>
          </a:xfrm>
          <a:prstGeom prst="ellipse">
            <a:avLst/>
          </a:prstGeom>
          <a:gradFill flip="none" rotWithShape="1">
            <a:gsLst>
              <a:gs pos="0">
                <a:schemeClr val="accent1">
                  <a:tint val="100000"/>
                  <a:shade val="100000"/>
                  <a:satMod val="130000"/>
                  <a:alpha val="14000"/>
                </a:schemeClr>
              </a:gs>
              <a:gs pos="100000">
                <a:schemeClr val="accent1">
                  <a:tint val="50000"/>
                  <a:shade val="100000"/>
                  <a:satMod val="350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02468" y="1926893"/>
            <a:ext cx="493774" cy="493774"/>
          </a:xfrm>
          <a:prstGeom prst="ellipse">
            <a:avLst/>
          </a:prstGeom>
          <a:gradFill flip="none" rotWithShape="1">
            <a:gsLst>
              <a:gs pos="0">
                <a:schemeClr val="accent1">
                  <a:tint val="100000"/>
                  <a:shade val="100000"/>
                  <a:satMod val="130000"/>
                  <a:alpha val="14000"/>
                </a:schemeClr>
              </a:gs>
              <a:gs pos="100000">
                <a:schemeClr val="accent1">
                  <a:tint val="50000"/>
                  <a:shade val="100000"/>
                  <a:satMod val="350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5606562" y="2339721"/>
            <a:ext cx="475487" cy="475487"/>
          </a:xfrm>
          <a:prstGeom prst="ellipse">
            <a:avLst/>
          </a:prstGeom>
          <a:gradFill flip="none" rotWithShape="1">
            <a:gsLst>
              <a:gs pos="0">
                <a:schemeClr val="accent1">
                  <a:tint val="100000"/>
                  <a:shade val="100000"/>
                  <a:satMod val="130000"/>
                  <a:alpha val="14000"/>
                </a:schemeClr>
              </a:gs>
              <a:gs pos="100000">
                <a:schemeClr val="accent1">
                  <a:tint val="50000"/>
                  <a:shade val="100000"/>
                  <a:satMod val="350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5643685" y="2786667"/>
            <a:ext cx="493774" cy="493774"/>
          </a:xfrm>
          <a:prstGeom prst="ellipse">
            <a:avLst/>
          </a:prstGeom>
          <a:gradFill flip="none" rotWithShape="1">
            <a:gsLst>
              <a:gs pos="0">
                <a:schemeClr val="accent1">
                  <a:tint val="100000"/>
                  <a:shade val="100000"/>
                  <a:satMod val="130000"/>
                  <a:alpha val="14000"/>
                </a:schemeClr>
              </a:gs>
              <a:gs pos="100000">
                <a:schemeClr val="accent1">
                  <a:tint val="50000"/>
                  <a:shade val="100000"/>
                  <a:satMod val="350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035431" y="3243867"/>
            <a:ext cx="493774" cy="493774"/>
          </a:xfrm>
          <a:prstGeom prst="ellipse">
            <a:avLst/>
          </a:prstGeom>
          <a:gradFill flip="none" rotWithShape="1">
            <a:gsLst>
              <a:gs pos="0">
                <a:schemeClr val="accent1">
                  <a:tint val="100000"/>
                  <a:shade val="100000"/>
                  <a:satMod val="130000"/>
                  <a:alpha val="14000"/>
                </a:schemeClr>
              </a:gs>
              <a:gs pos="100000">
                <a:schemeClr val="accent1">
                  <a:tint val="50000"/>
                  <a:shade val="100000"/>
                  <a:satMod val="350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96962" y="1483854"/>
            <a:ext cx="475487" cy="475487"/>
          </a:xfrm>
          <a:prstGeom prst="ellipse">
            <a:avLst/>
          </a:prstGeom>
          <a:gradFill flip="none" rotWithShape="1">
            <a:gsLst>
              <a:gs pos="0">
                <a:schemeClr val="accent1">
                  <a:tint val="100000"/>
                  <a:shade val="100000"/>
                  <a:satMod val="130000"/>
                  <a:alpha val="14000"/>
                </a:schemeClr>
              </a:gs>
              <a:gs pos="100000">
                <a:schemeClr val="accent1">
                  <a:tint val="50000"/>
                  <a:shade val="100000"/>
                  <a:satMod val="350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953846" y="6164388"/>
            <a:ext cx="4777153" cy="334662"/>
          </a:xfrm>
          <a:prstGeom prst="round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2471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goa_sshchl_may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90" y="3963820"/>
            <a:ext cx="7022226" cy="2743200"/>
          </a:xfrm>
          <a:prstGeom prst="rect">
            <a:avLst/>
          </a:prstGeom>
          <a:ln>
            <a:noFill/>
          </a:ln>
        </p:spPr>
      </p:pic>
      <p:sp>
        <p:nvSpPr>
          <p:cNvPr id="7" name="TextBox 6"/>
          <p:cNvSpPr txBox="1"/>
          <p:nvPr/>
        </p:nvSpPr>
        <p:spPr>
          <a:xfrm>
            <a:off x="0" y="67602"/>
            <a:ext cx="7053521" cy="369332"/>
          </a:xfrm>
          <a:prstGeom prst="rect">
            <a:avLst/>
          </a:prstGeom>
          <a:noFill/>
        </p:spPr>
        <p:txBody>
          <a:bodyPr wrap="none" rtlCol="0">
            <a:spAutoFit/>
          </a:bodyPr>
          <a:lstStyle/>
          <a:p>
            <a:r>
              <a:rPr lang="en-US" b="1" i="1" dirty="0" smtClean="0">
                <a:solidFill>
                  <a:srgbClr val="3366FF"/>
                </a:solidFill>
              </a:rPr>
              <a:t>Simulated Data from Hi-Fidelity, Data Assimilative, Deterministic Model</a:t>
            </a:r>
            <a:endParaRPr lang="en-US" b="1" i="1" dirty="0">
              <a:solidFill>
                <a:srgbClr val="3366FF"/>
              </a:solidFill>
            </a:endParaRPr>
          </a:p>
        </p:txBody>
      </p:sp>
      <p:sp>
        <p:nvSpPr>
          <p:cNvPr id="8" name="TextBox 7"/>
          <p:cNvSpPr txBox="1"/>
          <p:nvPr/>
        </p:nvSpPr>
        <p:spPr>
          <a:xfrm>
            <a:off x="7053521" y="67602"/>
            <a:ext cx="1576198" cy="369332"/>
          </a:xfrm>
          <a:prstGeom prst="rect">
            <a:avLst/>
          </a:prstGeom>
          <a:noFill/>
        </p:spPr>
        <p:txBody>
          <a:bodyPr wrap="none" rtlCol="0">
            <a:spAutoFit/>
          </a:bodyPr>
          <a:lstStyle/>
          <a:p>
            <a:r>
              <a:rPr lang="en-US" dirty="0" smtClean="0"/>
              <a:t>ROMS-</a:t>
            </a:r>
            <a:r>
              <a:rPr lang="en-US" dirty="0" err="1" smtClean="0"/>
              <a:t>NPZDFe</a:t>
            </a:r>
            <a:endParaRPr lang="en-US" dirty="0"/>
          </a:p>
        </p:txBody>
      </p:sp>
      <p:sp>
        <p:nvSpPr>
          <p:cNvPr id="9" name="TextBox 8"/>
          <p:cNvSpPr txBox="1"/>
          <p:nvPr/>
        </p:nvSpPr>
        <p:spPr>
          <a:xfrm>
            <a:off x="968647" y="3398161"/>
            <a:ext cx="7668774" cy="461665"/>
          </a:xfrm>
          <a:prstGeom prst="rect">
            <a:avLst/>
          </a:prstGeom>
          <a:noFill/>
        </p:spPr>
        <p:txBody>
          <a:bodyPr wrap="none" rtlCol="0">
            <a:spAutoFit/>
          </a:bodyPr>
          <a:lstStyle/>
          <a:p>
            <a:r>
              <a:rPr lang="en-US" sz="1200" dirty="0" err="1" smtClean="0"/>
              <a:t>Fiechter</a:t>
            </a:r>
            <a:r>
              <a:rPr lang="en-US" sz="1200" dirty="0" smtClean="0"/>
              <a:t>, J., A.M. </a:t>
            </a:r>
            <a:r>
              <a:rPr lang="en-US" sz="1200" dirty="0"/>
              <a:t>Moore, 2012 Iron limitation impact on eddy-induced ecosystem variability in the coastal Gulf of Alaska</a:t>
            </a:r>
          </a:p>
          <a:p>
            <a:r>
              <a:rPr lang="en-US" sz="1200" i="1" dirty="0" smtClean="0"/>
              <a:t>	Journal </a:t>
            </a:r>
            <a:r>
              <a:rPr lang="en-US" sz="1200" i="1" dirty="0"/>
              <a:t>Marine Systems</a:t>
            </a:r>
            <a:r>
              <a:rPr lang="en-US" sz="1200" dirty="0"/>
              <a:t>, </a:t>
            </a:r>
            <a:r>
              <a:rPr lang="en-US" sz="1200" b="1" dirty="0" smtClean="0"/>
              <a:t>92</a:t>
            </a:r>
            <a:r>
              <a:rPr lang="en-US" sz="1200" dirty="0" smtClean="0"/>
              <a:t>, </a:t>
            </a:r>
            <a:r>
              <a:rPr lang="en-US" sz="1200" dirty="0"/>
              <a:t>pp. 1–15 </a:t>
            </a:r>
            <a:r>
              <a:rPr lang="en-US" sz="1200" dirty="0">
                <a:hlinkClick r:id="rId3"/>
              </a:rPr>
              <a:t>http://dx.doi.org/10.1016/j.jmarsys.</a:t>
            </a:r>
            <a:r>
              <a:rPr lang="en-US" sz="1200" dirty="0" smtClean="0">
                <a:hlinkClick r:id="rId3"/>
              </a:rPr>
              <a:t>2011.09.012</a:t>
            </a:r>
            <a:endParaRPr lang="en-US" sz="12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252" y="562263"/>
            <a:ext cx="6887268"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Rectangle 11"/>
          <p:cNvSpPr/>
          <p:nvPr/>
        </p:nvSpPr>
        <p:spPr>
          <a:xfrm>
            <a:off x="1768230" y="3927231"/>
            <a:ext cx="1817077" cy="185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5398476" y="3917462"/>
            <a:ext cx="1817077" cy="185616"/>
          </a:xfrm>
          <a:prstGeom prst="rect">
            <a:avLst/>
          </a:prstGeom>
          <a:solidFill>
            <a:schemeClr val="bg1"/>
          </a:solidFill>
          <a:ln cap="rnd">
            <a:solidFill>
              <a:srgbClr val="FFFFFF"/>
            </a:solidFill>
          </a:ln>
          <a:effectLst>
            <a:outerShdw dist="23000" dir="5400000" sx="0" sy="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1963615" y="3859826"/>
            <a:ext cx="1291665" cy="276999"/>
          </a:xfrm>
          <a:prstGeom prst="rect">
            <a:avLst/>
          </a:prstGeom>
          <a:noFill/>
        </p:spPr>
        <p:txBody>
          <a:bodyPr wrap="none" rtlCol="0">
            <a:spAutoFit/>
          </a:bodyPr>
          <a:lstStyle/>
          <a:p>
            <a:r>
              <a:rPr lang="en-US" sz="1200" i="1" u="sng" dirty="0" smtClean="0"/>
              <a:t>SSH and Currents</a:t>
            </a:r>
            <a:endParaRPr lang="en-US" sz="1200" i="1" u="sng" dirty="0"/>
          </a:p>
        </p:txBody>
      </p:sp>
      <p:sp>
        <p:nvSpPr>
          <p:cNvPr id="11" name="TextBox 10"/>
          <p:cNvSpPr txBox="1"/>
          <p:nvPr/>
        </p:nvSpPr>
        <p:spPr>
          <a:xfrm>
            <a:off x="5629834" y="3859826"/>
            <a:ext cx="1423687" cy="276999"/>
          </a:xfrm>
          <a:prstGeom prst="rect">
            <a:avLst/>
          </a:prstGeom>
          <a:noFill/>
        </p:spPr>
        <p:txBody>
          <a:bodyPr wrap="none" rtlCol="0">
            <a:spAutoFit/>
          </a:bodyPr>
          <a:lstStyle/>
          <a:p>
            <a:r>
              <a:rPr lang="en-US" sz="1200" i="1" u="sng" dirty="0" smtClean="0"/>
              <a:t>Surface Chlorophyll</a:t>
            </a:r>
            <a:endParaRPr lang="en-US" sz="1200" i="1" u="sng" dirty="0"/>
          </a:p>
        </p:txBody>
      </p:sp>
    </p:spTree>
    <p:extLst>
      <p:ext uri="{BB962C8B-B14F-4D97-AF65-F5344CB8AC3E}">
        <p14:creationId xmlns:p14="http://schemas.microsoft.com/office/powerpoint/2010/main" val="1077441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1544" y="977593"/>
            <a:ext cx="338074" cy="1279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5476" y="977593"/>
            <a:ext cx="868029" cy="12791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382815" y="977593"/>
            <a:ext cx="411172" cy="12791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12957" y="129860"/>
            <a:ext cx="7285581" cy="369332"/>
          </a:xfrm>
          <a:prstGeom prst="rect">
            <a:avLst/>
          </a:prstGeom>
          <a:noFill/>
        </p:spPr>
        <p:txBody>
          <a:bodyPr wrap="none" rtlCol="0">
            <a:spAutoFit/>
          </a:bodyPr>
          <a:lstStyle/>
          <a:p>
            <a:r>
              <a:rPr lang="en-US" dirty="0" smtClean="0"/>
              <a:t>“Perfect” data experiment repeat with MLD dependent mixing term in </a:t>
            </a:r>
            <a:r>
              <a:rPr lang="en-US" dirty="0" smtClean="0">
                <a:solidFill>
                  <a:srgbClr val="2FBC19"/>
                </a:solidFill>
              </a:rPr>
              <a:t>prior</a:t>
            </a:r>
            <a:endParaRPr lang="en-US" dirty="0">
              <a:solidFill>
                <a:srgbClr val="2FBC19"/>
              </a:solidFill>
            </a:endParaRPr>
          </a:p>
        </p:txBody>
      </p:sp>
      <p:grpSp>
        <p:nvGrpSpPr>
          <p:cNvPr id="17" name="Group 16"/>
          <p:cNvGrpSpPr/>
          <p:nvPr/>
        </p:nvGrpSpPr>
        <p:grpSpPr>
          <a:xfrm>
            <a:off x="83631" y="1506699"/>
            <a:ext cx="9011684" cy="3650017"/>
            <a:chOff x="138453" y="876315"/>
            <a:chExt cx="9011684" cy="3650017"/>
          </a:xfrm>
        </p:grpSpPr>
        <p:grpSp>
          <p:nvGrpSpPr>
            <p:cNvPr id="7" name="Group 6"/>
            <p:cNvGrpSpPr/>
            <p:nvPr/>
          </p:nvGrpSpPr>
          <p:grpSpPr>
            <a:xfrm>
              <a:off x="138453" y="876315"/>
              <a:ext cx="9011684" cy="3650017"/>
              <a:chOff x="138453" y="1498615"/>
              <a:chExt cx="9011684" cy="3650017"/>
            </a:xfrm>
          </p:grpSpPr>
          <p:sp>
            <p:nvSpPr>
              <p:cNvPr id="4" name="TextBox 3"/>
              <p:cNvSpPr txBox="1"/>
              <p:nvPr/>
            </p:nvSpPr>
            <p:spPr>
              <a:xfrm>
                <a:off x="138453" y="2285609"/>
                <a:ext cx="699756" cy="369332"/>
              </a:xfrm>
              <a:prstGeom prst="rect">
                <a:avLst/>
              </a:prstGeom>
              <a:noFill/>
            </p:spPr>
            <p:txBody>
              <a:bodyPr wrap="none" rtlCol="0">
                <a:spAutoFit/>
              </a:bodyPr>
              <a:lstStyle/>
              <a:p>
                <a:r>
                  <a:rPr lang="en-US" dirty="0" smtClean="0"/>
                  <a:t>N(</a:t>
                </a:r>
                <a:r>
                  <a:rPr lang="en-US" dirty="0" err="1" smtClean="0"/>
                  <a:t>t,z</a:t>
                </a:r>
                <a:r>
                  <a:rPr lang="en-US" dirty="0" smtClean="0"/>
                  <a:t>)</a:t>
                </a:r>
                <a:endParaRPr lang="en-US" dirty="0"/>
              </a:p>
            </p:txBody>
          </p:sp>
          <p:pic>
            <p:nvPicPr>
              <p:cNvPr id="3" name="Picture 2"/>
              <p:cNvPicPr>
                <a:picLocks noChangeAspect="1"/>
              </p:cNvPicPr>
              <p:nvPr/>
            </p:nvPicPr>
            <p:blipFill>
              <a:blip r:embed="rId2"/>
              <a:stretch>
                <a:fillRect/>
              </a:stretch>
            </p:blipFill>
            <p:spPr>
              <a:xfrm>
                <a:off x="838209" y="1498615"/>
                <a:ext cx="8311928" cy="3650017"/>
              </a:xfrm>
              <a:prstGeom prst="rect">
                <a:avLst/>
              </a:prstGeom>
            </p:spPr>
          </p:pic>
          <p:sp>
            <p:nvSpPr>
              <p:cNvPr id="5" name="TextBox 4"/>
              <p:cNvSpPr txBox="1"/>
              <p:nvPr/>
            </p:nvSpPr>
            <p:spPr>
              <a:xfrm>
                <a:off x="138453" y="3873847"/>
                <a:ext cx="670000" cy="369332"/>
              </a:xfrm>
              <a:prstGeom prst="rect">
                <a:avLst/>
              </a:prstGeom>
              <a:noFill/>
            </p:spPr>
            <p:txBody>
              <a:bodyPr wrap="none" rtlCol="0">
                <a:spAutoFit/>
              </a:bodyPr>
              <a:lstStyle/>
              <a:p>
                <a:r>
                  <a:rPr lang="en-US" dirty="0" smtClean="0"/>
                  <a:t>P(</a:t>
                </a:r>
                <a:r>
                  <a:rPr lang="en-US" dirty="0" err="1" smtClean="0"/>
                  <a:t>t,z</a:t>
                </a:r>
                <a:r>
                  <a:rPr lang="en-US" dirty="0" smtClean="0"/>
                  <a:t>)</a:t>
                </a:r>
                <a:endParaRPr lang="en-US" dirty="0"/>
              </a:p>
            </p:txBody>
          </p:sp>
        </p:grpSp>
        <p:sp>
          <p:nvSpPr>
            <p:cNvPr id="13" name="Rectangle 12"/>
            <p:cNvSpPr/>
            <p:nvPr/>
          </p:nvSpPr>
          <p:spPr>
            <a:xfrm>
              <a:off x="1882252" y="4321510"/>
              <a:ext cx="6103547" cy="13704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404105" y="4221013"/>
              <a:ext cx="1219029" cy="276999"/>
            </a:xfrm>
            <a:prstGeom prst="rect">
              <a:avLst/>
            </a:prstGeom>
            <a:noFill/>
          </p:spPr>
          <p:txBody>
            <a:bodyPr wrap="none" rtlCol="0">
              <a:spAutoFit/>
            </a:bodyPr>
            <a:lstStyle/>
            <a:p>
              <a:r>
                <a:rPr lang="en-US" sz="1200" dirty="0" smtClean="0"/>
                <a:t>YEARDAY (2001)</a:t>
              </a:r>
              <a:endParaRPr lang="en-US" sz="1200" dirty="0"/>
            </a:p>
          </p:txBody>
        </p:sp>
        <p:sp>
          <p:nvSpPr>
            <p:cNvPr id="16" name="Rectangle 15"/>
            <p:cNvSpPr/>
            <p:nvPr/>
          </p:nvSpPr>
          <p:spPr>
            <a:xfrm>
              <a:off x="2101544" y="977593"/>
              <a:ext cx="5692443" cy="12791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101544" y="882904"/>
              <a:ext cx="572392" cy="276999"/>
            </a:xfrm>
            <a:prstGeom prst="rect">
              <a:avLst/>
            </a:prstGeom>
            <a:noFill/>
          </p:spPr>
          <p:txBody>
            <a:bodyPr wrap="none" rtlCol="0">
              <a:spAutoFit/>
            </a:bodyPr>
            <a:lstStyle/>
            <a:p>
              <a:r>
                <a:rPr lang="en-US" sz="1200" dirty="0" smtClean="0"/>
                <a:t>ROMS</a:t>
              </a:r>
              <a:endParaRPr lang="en-US" sz="1200" dirty="0"/>
            </a:p>
          </p:txBody>
        </p:sp>
        <p:sp>
          <p:nvSpPr>
            <p:cNvPr id="10" name="TextBox 9"/>
            <p:cNvSpPr txBox="1"/>
            <p:nvPr/>
          </p:nvSpPr>
          <p:spPr>
            <a:xfrm>
              <a:off x="4404105" y="882904"/>
              <a:ext cx="1280444" cy="276999"/>
            </a:xfrm>
            <a:prstGeom prst="rect">
              <a:avLst/>
            </a:prstGeom>
            <a:noFill/>
          </p:spPr>
          <p:txBody>
            <a:bodyPr wrap="none" rtlCol="0">
              <a:spAutoFit/>
            </a:bodyPr>
            <a:lstStyle/>
            <a:p>
              <a:r>
                <a:rPr lang="en-US" sz="1200" dirty="0" smtClean="0"/>
                <a:t>ROMS as GLOBEC</a:t>
              </a:r>
              <a:endParaRPr lang="en-US" sz="1200" dirty="0"/>
            </a:p>
          </p:txBody>
        </p:sp>
        <p:sp>
          <p:nvSpPr>
            <p:cNvPr id="12" name="TextBox 11"/>
            <p:cNvSpPr txBox="1"/>
            <p:nvPr/>
          </p:nvSpPr>
          <p:spPr>
            <a:xfrm>
              <a:off x="7296563" y="882904"/>
              <a:ext cx="689236" cy="276999"/>
            </a:xfrm>
            <a:prstGeom prst="rect">
              <a:avLst/>
            </a:prstGeom>
            <a:noFill/>
          </p:spPr>
          <p:txBody>
            <a:bodyPr wrap="none" rtlCol="0">
              <a:spAutoFit/>
            </a:bodyPr>
            <a:lstStyle/>
            <a:p>
              <a:r>
                <a:rPr lang="en-US" sz="1200" dirty="0" smtClean="0"/>
                <a:t>GLOBEC</a:t>
              </a:r>
              <a:endParaRPr lang="en-US" sz="1200" dirty="0"/>
            </a:p>
          </p:txBody>
        </p:sp>
      </p:grpSp>
      <p:sp>
        <p:nvSpPr>
          <p:cNvPr id="18" name="TextBox 17"/>
          <p:cNvSpPr txBox="1"/>
          <p:nvPr/>
        </p:nvSpPr>
        <p:spPr>
          <a:xfrm>
            <a:off x="3658608" y="598163"/>
            <a:ext cx="1895258" cy="307777"/>
          </a:xfrm>
          <a:prstGeom prst="rect">
            <a:avLst/>
          </a:prstGeom>
          <a:noFill/>
        </p:spPr>
        <p:txBody>
          <a:bodyPr wrap="none" rtlCol="0">
            <a:spAutoFit/>
          </a:bodyPr>
          <a:lstStyle/>
          <a:p>
            <a:r>
              <a:rPr lang="en-US" sz="1400" u="sng" dirty="0" smtClean="0"/>
              <a:t>Seward line; inner shelf</a:t>
            </a:r>
            <a:endParaRPr lang="en-US" sz="1400" u="sng" dirty="0"/>
          </a:p>
        </p:txBody>
      </p:sp>
      <p:sp>
        <p:nvSpPr>
          <p:cNvPr id="19" name="TextBox 18"/>
          <p:cNvSpPr txBox="1"/>
          <p:nvPr/>
        </p:nvSpPr>
        <p:spPr>
          <a:xfrm>
            <a:off x="3002979" y="1620055"/>
            <a:ext cx="710451" cy="230832"/>
          </a:xfrm>
          <a:prstGeom prst="rect">
            <a:avLst/>
          </a:prstGeom>
          <a:noFill/>
        </p:spPr>
        <p:txBody>
          <a:bodyPr wrap="none" rtlCol="0">
            <a:spAutoFit/>
          </a:bodyPr>
          <a:lstStyle/>
          <a:p>
            <a:r>
              <a:rPr lang="en-US" sz="900" dirty="0" err="1" smtClean="0"/>
              <a:t>μmol</a:t>
            </a:r>
            <a:r>
              <a:rPr lang="en-US" sz="900" dirty="0" smtClean="0"/>
              <a:t> N m</a:t>
            </a:r>
            <a:r>
              <a:rPr lang="en-US" sz="900" baseline="30000" dirty="0" smtClean="0"/>
              <a:t>-3</a:t>
            </a:r>
            <a:endParaRPr lang="en-US" sz="900" dirty="0"/>
          </a:p>
        </p:txBody>
      </p:sp>
    </p:spTree>
    <p:extLst>
      <p:ext uri="{BB962C8B-B14F-4D97-AF65-F5344CB8AC3E}">
        <p14:creationId xmlns:p14="http://schemas.microsoft.com/office/powerpoint/2010/main" val="7293834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1544" y="977593"/>
            <a:ext cx="338074" cy="1279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5476" y="977593"/>
            <a:ext cx="868029" cy="12791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382815" y="977593"/>
            <a:ext cx="411172" cy="12791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12957" y="129860"/>
            <a:ext cx="7285581" cy="369332"/>
          </a:xfrm>
          <a:prstGeom prst="rect">
            <a:avLst/>
          </a:prstGeom>
          <a:noFill/>
        </p:spPr>
        <p:txBody>
          <a:bodyPr wrap="none" rtlCol="0">
            <a:spAutoFit/>
          </a:bodyPr>
          <a:lstStyle/>
          <a:p>
            <a:r>
              <a:rPr lang="en-US" dirty="0" smtClean="0"/>
              <a:t>“Perfect” data experiment repeat with MLD dependent mixing term in </a:t>
            </a:r>
            <a:r>
              <a:rPr lang="en-US" dirty="0" smtClean="0">
                <a:solidFill>
                  <a:srgbClr val="2FBC19"/>
                </a:solidFill>
              </a:rPr>
              <a:t>prior</a:t>
            </a:r>
            <a:endParaRPr lang="en-US" dirty="0">
              <a:solidFill>
                <a:srgbClr val="2FBC19"/>
              </a:solidFill>
            </a:endParaRPr>
          </a:p>
        </p:txBody>
      </p:sp>
      <p:grpSp>
        <p:nvGrpSpPr>
          <p:cNvPr id="15" name="Group 14"/>
          <p:cNvGrpSpPr/>
          <p:nvPr/>
        </p:nvGrpSpPr>
        <p:grpSpPr>
          <a:xfrm>
            <a:off x="83631" y="1513288"/>
            <a:ext cx="8983940" cy="3703300"/>
            <a:chOff x="83631" y="1513288"/>
            <a:chExt cx="8983940" cy="3703300"/>
          </a:xfrm>
        </p:grpSpPr>
        <p:pic>
          <p:nvPicPr>
            <p:cNvPr id="19" name="Picture 18"/>
            <p:cNvPicPr>
              <a:picLocks noChangeAspect="1"/>
            </p:cNvPicPr>
            <p:nvPr/>
          </p:nvPicPr>
          <p:blipFill>
            <a:blip r:embed="rId2"/>
            <a:stretch>
              <a:fillRect/>
            </a:stretch>
          </p:blipFill>
          <p:spPr>
            <a:xfrm>
              <a:off x="697063" y="1558988"/>
              <a:ext cx="8370508" cy="3657600"/>
            </a:xfrm>
            <a:prstGeom prst="rect">
              <a:avLst/>
            </a:prstGeom>
          </p:spPr>
        </p:pic>
        <p:sp>
          <p:nvSpPr>
            <p:cNvPr id="4" name="TextBox 3"/>
            <p:cNvSpPr txBox="1"/>
            <p:nvPr/>
          </p:nvSpPr>
          <p:spPr>
            <a:xfrm>
              <a:off x="83631" y="2293693"/>
              <a:ext cx="699756" cy="369332"/>
            </a:xfrm>
            <a:prstGeom prst="rect">
              <a:avLst/>
            </a:prstGeom>
            <a:noFill/>
          </p:spPr>
          <p:txBody>
            <a:bodyPr wrap="none" rtlCol="0">
              <a:spAutoFit/>
            </a:bodyPr>
            <a:lstStyle/>
            <a:p>
              <a:r>
                <a:rPr lang="en-US" dirty="0" smtClean="0"/>
                <a:t>N(</a:t>
              </a:r>
              <a:r>
                <a:rPr lang="en-US" dirty="0" err="1" smtClean="0"/>
                <a:t>t,z</a:t>
              </a:r>
              <a:r>
                <a:rPr lang="en-US" dirty="0" smtClean="0"/>
                <a:t>)</a:t>
              </a:r>
              <a:endParaRPr lang="en-US" dirty="0"/>
            </a:p>
          </p:txBody>
        </p:sp>
        <p:sp>
          <p:nvSpPr>
            <p:cNvPr id="5" name="TextBox 4"/>
            <p:cNvSpPr txBox="1"/>
            <p:nvPr/>
          </p:nvSpPr>
          <p:spPr>
            <a:xfrm>
              <a:off x="83631" y="3881931"/>
              <a:ext cx="670000" cy="369332"/>
            </a:xfrm>
            <a:prstGeom prst="rect">
              <a:avLst/>
            </a:prstGeom>
            <a:noFill/>
          </p:spPr>
          <p:txBody>
            <a:bodyPr wrap="none" rtlCol="0">
              <a:spAutoFit/>
            </a:bodyPr>
            <a:lstStyle/>
            <a:p>
              <a:r>
                <a:rPr lang="en-US" dirty="0" smtClean="0"/>
                <a:t>P(</a:t>
              </a:r>
              <a:r>
                <a:rPr lang="en-US" dirty="0" err="1" smtClean="0"/>
                <a:t>t,z</a:t>
              </a:r>
              <a:r>
                <a:rPr lang="en-US" dirty="0" smtClean="0"/>
                <a:t>)</a:t>
              </a:r>
              <a:endParaRPr lang="en-US" dirty="0"/>
            </a:p>
          </p:txBody>
        </p:sp>
        <p:sp>
          <p:nvSpPr>
            <p:cNvPr id="13" name="Rectangle 12"/>
            <p:cNvSpPr/>
            <p:nvPr/>
          </p:nvSpPr>
          <p:spPr>
            <a:xfrm>
              <a:off x="1827430" y="4951894"/>
              <a:ext cx="6103547" cy="13704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349283" y="4851397"/>
              <a:ext cx="1219029" cy="276999"/>
            </a:xfrm>
            <a:prstGeom prst="rect">
              <a:avLst/>
            </a:prstGeom>
            <a:noFill/>
          </p:spPr>
          <p:txBody>
            <a:bodyPr wrap="none" rtlCol="0">
              <a:spAutoFit/>
            </a:bodyPr>
            <a:lstStyle/>
            <a:p>
              <a:r>
                <a:rPr lang="en-US" sz="1200" dirty="0" smtClean="0"/>
                <a:t>YEARDAY (2001)</a:t>
              </a:r>
              <a:endParaRPr lang="en-US" sz="1200" dirty="0"/>
            </a:p>
          </p:txBody>
        </p:sp>
        <p:sp>
          <p:nvSpPr>
            <p:cNvPr id="16" name="Rectangle 15"/>
            <p:cNvSpPr/>
            <p:nvPr/>
          </p:nvSpPr>
          <p:spPr>
            <a:xfrm>
              <a:off x="2046722" y="1607977"/>
              <a:ext cx="5692443" cy="12791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046722" y="1513288"/>
              <a:ext cx="572392" cy="276999"/>
            </a:xfrm>
            <a:prstGeom prst="rect">
              <a:avLst/>
            </a:prstGeom>
            <a:noFill/>
          </p:spPr>
          <p:txBody>
            <a:bodyPr wrap="none" rtlCol="0">
              <a:spAutoFit/>
            </a:bodyPr>
            <a:lstStyle/>
            <a:p>
              <a:r>
                <a:rPr lang="en-US" sz="1200" dirty="0" smtClean="0"/>
                <a:t>ROMS</a:t>
              </a:r>
              <a:endParaRPr lang="en-US" sz="1200" dirty="0"/>
            </a:p>
          </p:txBody>
        </p:sp>
        <p:sp>
          <p:nvSpPr>
            <p:cNvPr id="10" name="TextBox 9"/>
            <p:cNvSpPr txBox="1"/>
            <p:nvPr/>
          </p:nvSpPr>
          <p:spPr>
            <a:xfrm>
              <a:off x="4349283" y="1513288"/>
              <a:ext cx="1280444" cy="276999"/>
            </a:xfrm>
            <a:prstGeom prst="rect">
              <a:avLst/>
            </a:prstGeom>
            <a:noFill/>
          </p:spPr>
          <p:txBody>
            <a:bodyPr wrap="none" rtlCol="0">
              <a:spAutoFit/>
            </a:bodyPr>
            <a:lstStyle/>
            <a:p>
              <a:r>
                <a:rPr lang="en-US" sz="1200" dirty="0" smtClean="0"/>
                <a:t>ROMS as GLOBEC</a:t>
              </a:r>
              <a:endParaRPr lang="en-US" sz="1200" dirty="0"/>
            </a:p>
          </p:txBody>
        </p:sp>
        <p:sp>
          <p:nvSpPr>
            <p:cNvPr id="12" name="TextBox 11"/>
            <p:cNvSpPr txBox="1"/>
            <p:nvPr/>
          </p:nvSpPr>
          <p:spPr>
            <a:xfrm>
              <a:off x="7241741" y="1513288"/>
              <a:ext cx="689236" cy="276999"/>
            </a:xfrm>
            <a:prstGeom prst="rect">
              <a:avLst/>
            </a:prstGeom>
            <a:noFill/>
          </p:spPr>
          <p:txBody>
            <a:bodyPr wrap="none" rtlCol="0">
              <a:spAutoFit/>
            </a:bodyPr>
            <a:lstStyle/>
            <a:p>
              <a:r>
                <a:rPr lang="en-US" sz="1200" dirty="0" smtClean="0"/>
                <a:t>GLOBEC</a:t>
              </a:r>
              <a:endParaRPr lang="en-US" sz="1200" dirty="0"/>
            </a:p>
          </p:txBody>
        </p:sp>
      </p:grpSp>
      <p:sp>
        <p:nvSpPr>
          <p:cNvPr id="18" name="TextBox 17"/>
          <p:cNvSpPr txBox="1"/>
          <p:nvPr/>
        </p:nvSpPr>
        <p:spPr>
          <a:xfrm>
            <a:off x="3658608" y="598163"/>
            <a:ext cx="1915909" cy="307777"/>
          </a:xfrm>
          <a:prstGeom prst="rect">
            <a:avLst/>
          </a:prstGeom>
          <a:noFill/>
        </p:spPr>
        <p:txBody>
          <a:bodyPr wrap="none" rtlCol="0">
            <a:spAutoFit/>
          </a:bodyPr>
          <a:lstStyle/>
          <a:p>
            <a:r>
              <a:rPr lang="en-US" sz="1400" u="sng" dirty="0" smtClean="0"/>
              <a:t>Seward line; outer shelf</a:t>
            </a:r>
            <a:endParaRPr lang="en-US" sz="1400" u="sng" dirty="0"/>
          </a:p>
        </p:txBody>
      </p:sp>
      <p:sp>
        <p:nvSpPr>
          <p:cNvPr id="17" name="TextBox 16"/>
          <p:cNvSpPr txBox="1"/>
          <p:nvPr/>
        </p:nvSpPr>
        <p:spPr>
          <a:xfrm>
            <a:off x="2948157" y="1593063"/>
            <a:ext cx="710451" cy="230832"/>
          </a:xfrm>
          <a:prstGeom prst="rect">
            <a:avLst/>
          </a:prstGeom>
          <a:noFill/>
        </p:spPr>
        <p:txBody>
          <a:bodyPr wrap="none" rtlCol="0">
            <a:spAutoFit/>
          </a:bodyPr>
          <a:lstStyle/>
          <a:p>
            <a:r>
              <a:rPr lang="en-US" sz="900" dirty="0" err="1" smtClean="0"/>
              <a:t>μmol</a:t>
            </a:r>
            <a:r>
              <a:rPr lang="en-US" sz="900" dirty="0" smtClean="0"/>
              <a:t> N m</a:t>
            </a:r>
            <a:r>
              <a:rPr lang="en-US" sz="900" baseline="30000" dirty="0" smtClean="0"/>
              <a:t>-3</a:t>
            </a:r>
            <a:endParaRPr lang="en-US" sz="900" dirty="0"/>
          </a:p>
        </p:txBody>
      </p:sp>
    </p:spTree>
    <p:extLst>
      <p:ext uri="{BB962C8B-B14F-4D97-AF65-F5344CB8AC3E}">
        <p14:creationId xmlns:p14="http://schemas.microsoft.com/office/powerpoint/2010/main" val="19610325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_hist_roms_i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97" y="440166"/>
            <a:ext cx="6400800" cy="3142519"/>
          </a:xfrm>
          <a:prstGeom prst="rect">
            <a:avLst/>
          </a:prstGeom>
        </p:spPr>
      </p:pic>
      <p:pic>
        <p:nvPicPr>
          <p:cNvPr id="3" name="Picture 2" descr="fig_hist_roms_o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890" y="3706036"/>
            <a:ext cx="6400800" cy="3142519"/>
          </a:xfrm>
          <a:prstGeom prst="rect">
            <a:avLst/>
          </a:prstGeom>
        </p:spPr>
      </p:pic>
      <p:cxnSp>
        <p:nvCxnSpPr>
          <p:cNvPr id="4" name="Straight Connector 3"/>
          <p:cNvCxnSpPr/>
          <p:nvPr/>
        </p:nvCxnSpPr>
        <p:spPr>
          <a:xfrm>
            <a:off x="404499" y="3634667"/>
            <a:ext cx="852509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52127" y="1732597"/>
            <a:ext cx="675523" cy="646331"/>
          </a:xfrm>
          <a:prstGeom prst="rect">
            <a:avLst/>
          </a:prstGeom>
          <a:noFill/>
        </p:spPr>
        <p:txBody>
          <a:bodyPr wrap="none" rtlCol="0">
            <a:spAutoFit/>
          </a:bodyPr>
          <a:lstStyle/>
          <a:p>
            <a:r>
              <a:rPr lang="en-US" dirty="0" smtClean="0"/>
              <a:t>inner </a:t>
            </a:r>
          </a:p>
          <a:p>
            <a:r>
              <a:rPr lang="en-US" dirty="0" smtClean="0"/>
              <a:t>shelf</a:t>
            </a:r>
            <a:endParaRPr lang="en-US" dirty="0"/>
          </a:p>
        </p:txBody>
      </p:sp>
      <p:sp>
        <p:nvSpPr>
          <p:cNvPr id="6" name="TextBox 5"/>
          <p:cNvSpPr txBox="1"/>
          <p:nvPr/>
        </p:nvSpPr>
        <p:spPr>
          <a:xfrm>
            <a:off x="327331" y="4962639"/>
            <a:ext cx="700319" cy="646331"/>
          </a:xfrm>
          <a:prstGeom prst="rect">
            <a:avLst/>
          </a:prstGeom>
          <a:noFill/>
        </p:spPr>
        <p:txBody>
          <a:bodyPr wrap="none" rtlCol="0">
            <a:spAutoFit/>
          </a:bodyPr>
          <a:lstStyle/>
          <a:p>
            <a:r>
              <a:rPr lang="en-US" dirty="0" smtClean="0"/>
              <a:t>outer</a:t>
            </a:r>
          </a:p>
          <a:p>
            <a:r>
              <a:rPr lang="en-US" dirty="0" smtClean="0"/>
              <a:t>shelf</a:t>
            </a:r>
            <a:endParaRPr lang="en-US" dirty="0"/>
          </a:p>
        </p:txBody>
      </p:sp>
      <p:sp>
        <p:nvSpPr>
          <p:cNvPr id="7" name="TextBox 6"/>
          <p:cNvSpPr txBox="1"/>
          <p:nvPr/>
        </p:nvSpPr>
        <p:spPr>
          <a:xfrm>
            <a:off x="2487701" y="13094"/>
            <a:ext cx="2889057" cy="369332"/>
          </a:xfrm>
          <a:prstGeom prst="rect">
            <a:avLst/>
          </a:prstGeom>
          <a:noFill/>
        </p:spPr>
        <p:txBody>
          <a:bodyPr wrap="none" rtlCol="0">
            <a:spAutoFit/>
          </a:bodyPr>
          <a:lstStyle/>
          <a:p>
            <a:r>
              <a:rPr lang="en-US" dirty="0" smtClean="0"/>
              <a:t>ROMS data (subsets thereof)</a:t>
            </a:r>
            <a:endParaRPr lang="en-US" dirty="0"/>
          </a:p>
        </p:txBody>
      </p:sp>
      <p:sp>
        <p:nvSpPr>
          <p:cNvPr id="8" name="TextBox 7"/>
          <p:cNvSpPr txBox="1"/>
          <p:nvPr/>
        </p:nvSpPr>
        <p:spPr>
          <a:xfrm>
            <a:off x="1254923" y="1033079"/>
            <a:ext cx="918866" cy="369332"/>
          </a:xfrm>
          <a:prstGeom prst="rect">
            <a:avLst/>
          </a:prstGeom>
          <a:noFill/>
        </p:spPr>
        <p:txBody>
          <a:bodyPr wrap="none" rtlCol="0">
            <a:spAutoFit/>
          </a:bodyPr>
          <a:lstStyle/>
          <a:p>
            <a:r>
              <a:rPr lang="en-US" dirty="0" smtClean="0"/>
              <a:t>VmNO3</a:t>
            </a:r>
            <a:endParaRPr lang="en-US" dirty="0"/>
          </a:p>
        </p:txBody>
      </p:sp>
      <p:sp>
        <p:nvSpPr>
          <p:cNvPr id="9" name="TextBox 8"/>
          <p:cNvSpPr txBox="1"/>
          <p:nvPr/>
        </p:nvSpPr>
        <p:spPr>
          <a:xfrm>
            <a:off x="1254923" y="2579525"/>
            <a:ext cx="813043" cy="369332"/>
          </a:xfrm>
          <a:prstGeom prst="rect">
            <a:avLst/>
          </a:prstGeom>
          <a:noFill/>
        </p:spPr>
        <p:txBody>
          <a:bodyPr wrap="none" rtlCol="0">
            <a:spAutoFit/>
          </a:bodyPr>
          <a:lstStyle/>
          <a:p>
            <a:r>
              <a:rPr lang="en-US" dirty="0" err="1" smtClean="0"/>
              <a:t>ZooGR</a:t>
            </a:r>
            <a:endParaRPr lang="en-US" dirty="0"/>
          </a:p>
        </p:txBody>
      </p:sp>
      <p:sp>
        <p:nvSpPr>
          <p:cNvPr id="10" name="TextBox 9"/>
          <p:cNvSpPr txBox="1"/>
          <p:nvPr/>
        </p:nvSpPr>
        <p:spPr>
          <a:xfrm>
            <a:off x="1250207" y="4301851"/>
            <a:ext cx="918866" cy="369332"/>
          </a:xfrm>
          <a:prstGeom prst="rect">
            <a:avLst/>
          </a:prstGeom>
          <a:noFill/>
        </p:spPr>
        <p:txBody>
          <a:bodyPr wrap="none" rtlCol="0">
            <a:spAutoFit/>
          </a:bodyPr>
          <a:lstStyle/>
          <a:p>
            <a:r>
              <a:rPr lang="en-US" dirty="0" smtClean="0"/>
              <a:t>VmNO3</a:t>
            </a:r>
            <a:endParaRPr lang="en-US" dirty="0"/>
          </a:p>
        </p:txBody>
      </p:sp>
      <p:sp>
        <p:nvSpPr>
          <p:cNvPr id="11" name="TextBox 10"/>
          <p:cNvSpPr txBox="1"/>
          <p:nvPr/>
        </p:nvSpPr>
        <p:spPr>
          <a:xfrm>
            <a:off x="1250207" y="5848297"/>
            <a:ext cx="813043" cy="369332"/>
          </a:xfrm>
          <a:prstGeom prst="rect">
            <a:avLst/>
          </a:prstGeom>
          <a:noFill/>
        </p:spPr>
        <p:txBody>
          <a:bodyPr wrap="none" rtlCol="0">
            <a:spAutoFit/>
          </a:bodyPr>
          <a:lstStyle/>
          <a:p>
            <a:r>
              <a:rPr lang="en-US" dirty="0" err="1" smtClean="0"/>
              <a:t>ZooGR</a:t>
            </a:r>
            <a:endParaRPr lang="en-US" dirty="0"/>
          </a:p>
        </p:txBody>
      </p:sp>
    </p:spTree>
    <p:extLst>
      <p:ext uri="{BB962C8B-B14F-4D97-AF65-F5344CB8AC3E}">
        <p14:creationId xmlns:p14="http://schemas.microsoft.com/office/powerpoint/2010/main" val="5758960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638300" y="6248400"/>
            <a:ext cx="607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solidFill>
                  <a:srgbClr val="0000FF"/>
                </a:solidFill>
              </a:rPr>
              <a:t>CONTROL</a:t>
            </a:r>
            <a:r>
              <a:rPr lang="en-US"/>
              <a:t>	</a:t>
            </a:r>
            <a:r>
              <a:rPr lang="en-US">
                <a:solidFill>
                  <a:srgbClr val="FF0000"/>
                </a:solidFill>
              </a:rPr>
              <a:t>ENSEMBLE MEAN</a:t>
            </a:r>
            <a:r>
              <a:rPr lang="en-US"/>
              <a:t>	SEAWIFS</a:t>
            </a:r>
          </a:p>
        </p:txBody>
      </p:sp>
      <p:pic>
        <p:nvPicPr>
          <p:cNvPr id="7171" name="Picture 2"/>
          <p:cNvPicPr>
            <a:picLocks noChangeAspect="1"/>
          </p:cNvPicPr>
          <p:nvPr/>
        </p:nvPicPr>
        <p:blipFill>
          <a:blip r:embed="rId3">
            <a:extLst>
              <a:ext uri="{28A0092B-C50C-407E-A947-70E740481C1C}">
                <a14:useLocalDpi xmlns:a14="http://schemas.microsoft.com/office/drawing/2010/main" val="0"/>
              </a:ext>
            </a:extLst>
          </a:blip>
          <a:srcRect l="26666"/>
          <a:stretch>
            <a:fillRect/>
          </a:stretch>
        </p:blipFill>
        <p:spPr bwMode="auto">
          <a:xfrm>
            <a:off x="192088" y="927100"/>
            <a:ext cx="86868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203200" y="285750"/>
            <a:ext cx="873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200" u="sng"/>
              <a:t>ROMS-NPZD Ensembles for shelf and basin (±50% range)</a:t>
            </a:r>
          </a:p>
        </p:txBody>
      </p:sp>
    </p:spTree>
    <p:extLst>
      <p:ext uri="{BB962C8B-B14F-4D97-AF65-F5344CB8AC3E}">
        <p14:creationId xmlns:p14="http://schemas.microsoft.com/office/powerpoint/2010/main" val="1524594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516" y="428338"/>
            <a:ext cx="7901919" cy="646331"/>
          </a:xfrm>
          <a:prstGeom prst="rect">
            <a:avLst/>
          </a:prstGeom>
        </p:spPr>
        <p:txBody>
          <a:bodyPr wrap="square">
            <a:spAutoFit/>
          </a:bodyPr>
          <a:lstStyle/>
          <a:p>
            <a:r>
              <a:rPr lang="en-US" b="1" i="1" u="sng" dirty="0"/>
              <a:t>Goal</a:t>
            </a:r>
            <a:r>
              <a:rPr lang="en-US" b="1" i="1" dirty="0"/>
              <a:t>: differentiate </a:t>
            </a:r>
            <a:r>
              <a:rPr lang="en-US" b="1" i="1" dirty="0" smtClean="0"/>
              <a:t>and identify ocean ecosystem </a:t>
            </a:r>
            <a:r>
              <a:rPr lang="en-US" b="1" i="1" dirty="0"/>
              <a:t>model parameters that can </a:t>
            </a:r>
            <a:r>
              <a:rPr lang="en-US" b="1" i="1" dirty="0" smtClean="0"/>
              <a:t>	   	  “learn” </a:t>
            </a:r>
            <a:r>
              <a:rPr lang="en-US" b="1" i="1" dirty="0"/>
              <a:t>from data</a:t>
            </a:r>
            <a:endParaRPr lang="en-US" b="1" i="1" u="sng" dirty="0"/>
          </a:p>
        </p:txBody>
      </p:sp>
      <p:sp>
        <p:nvSpPr>
          <p:cNvPr id="3" name="TextBox 2"/>
          <p:cNvSpPr txBox="1"/>
          <p:nvPr/>
        </p:nvSpPr>
        <p:spPr>
          <a:xfrm>
            <a:off x="575634" y="2690326"/>
            <a:ext cx="7730027" cy="923330"/>
          </a:xfrm>
          <a:prstGeom prst="rect">
            <a:avLst/>
          </a:prstGeom>
          <a:noFill/>
        </p:spPr>
        <p:txBody>
          <a:bodyPr wrap="square" rtlCol="0">
            <a:spAutoFit/>
          </a:bodyPr>
          <a:lstStyle/>
          <a:p>
            <a:r>
              <a:rPr lang="en-US" b="1" i="1" u="sng" dirty="0" smtClean="0"/>
              <a:t>Methods:</a:t>
            </a:r>
            <a:r>
              <a:rPr lang="en-US" b="1" i="1" dirty="0" smtClean="0"/>
              <a:t>  BHM in large state-space, geophysical fluid systems</a:t>
            </a:r>
          </a:p>
          <a:p>
            <a:r>
              <a:rPr lang="en-US" b="1" i="1" dirty="0"/>
              <a:t>	</a:t>
            </a:r>
            <a:r>
              <a:rPr lang="en-US" b="1" i="1" dirty="0" smtClean="0"/>
              <a:t>	  Adaptive Metropolis-Hastings sampling MCMC</a:t>
            </a:r>
          </a:p>
          <a:p>
            <a:r>
              <a:rPr lang="en-US" b="1" i="1" dirty="0"/>
              <a:t>	</a:t>
            </a:r>
            <a:r>
              <a:rPr lang="en-US" b="1" i="1" dirty="0" smtClean="0"/>
              <a:t>	  “pseudo-data” from ensemble, coupled, forward model calculations </a:t>
            </a:r>
          </a:p>
        </p:txBody>
      </p:sp>
      <p:sp>
        <p:nvSpPr>
          <p:cNvPr id="4" name="TextBox 3"/>
          <p:cNvSpPr txBox="1"/>
          <p:nvPr/>
        </p:nvSpPr>
        <p:spPr>
          <a:xfrm>
            <a:off x="402040" y="1306546"/>
            <a:ext cx="7538141" cy="1200329"/>
          </a:xfrm>
          <a:prstGeom prst="rect">
            <a:avLst/>
          </a:prstGeom>
          <a:noFill/>
        </p:spPr>
        <p:txBody>
          <a:bodyPr wrap="square" rtlCol="0">
            <a:spAutoFit/>
          </a:bodyPr>
          <a:lstStyle/>
          <a:p>
            <a:r>
              <a:rPr lang="en-US" b="1" i="1" u="sng" dirty="0" smtClean="0"/>
              <a:t>Challenges:</a:t>
            </a:r>
            <a:r>
              <a:rPr lang="en-US" b="1" i="1" dirty="0" smtClean="0"/>
              <a:t>  model is a significant abstraction of ocean ecosystem dynamics</a:t>
            </a:r>
          </a:p>
          <a:p>
            <a:r>
              <a:rPr lang="en-US" b="1" i="1" dirty="0"/>
              <a:t>	</a:t>
            </a:r>
            <a:r>
              <a:rPr lang="en-US" b="1" i="1" dirty="0" smtClean="0"/>
              <a:t>	     large number of correlated parameters</a:t>
            </a:r>
          </a:p>
          <a:p>
            <a:r>
              <a:rPr lang="en-US" b="1" i="1" dirty="0"/>
              <a:t>		 </a:t>
            </a:r>
            <a:r>
              <a:rPr lang="en-US" b="1" i="1" dirty="0" smtClean="0"/>
              <a:t>   disproportionate parameter amplitudes (gain)</a:t>
            </a:r>
          </a:p>
          <a:p>
            <a:r>
              <a:rPr lang="en-US" b="1" i="1" dirty="0"/>
              <a:t>	</a:t>
            </a:r>
            <a:r>
              <a:rPr lang="en-US" b="1" i="1" dirty="0" smtClean="0"/>
              <a:t>	    very </a:t>
            </a:r>
            <a:r>
              <a:rPr lang="en-US" b="1" i="1" dirty="0" smtClean="0"/>
              <a:t>few</a:t>
            </a:r>
            <a:r>
              <a:rPr lang="en-US" b="1" i="1" dirty="0" smtClean="0"/>
              <a:t> data; </a:t>
            </a:r>
            <a:r>
              <a:rPr lang="en-US" b="1" i="1" dirty="0" err="1" smtClean="0"/>
              <a:t>obs</a:t>
            </a:r>
            <a:r>
              <a:rPr lang="en-US" b="1" i="1" dirty="0" smtClean="0"/>
              <a:t> for </a:t>
            </a:r>
            <a:r>
              <a:rPr lang="en-US" b="1" i="1" dirty="0" smtClean="0"/>
              <a:t>(at most) 2 state variables, 0 parameters</a:t>
            </a:r>
            <a:endParaRPr lang="en-US" b="1" i="1" dirty="0"/>
          </a:p>
        </p:txBody>
      </p:sp>
      <p:sp>
        <p:nvSpPr>
          <p:cNvPr id="6" name="TextBox 5"/>
          <p:cNvSpPr txBox="1"/>
          <p:nvPr/>
        </p:nvSpPr>
        <p:spPr>
          <a:xfrm>
            <a:off x="4139128" y="3892095"/>
            <a:ext cx="878178" cy="369332"/>
          </a:xfrm>
          <a:prstGeom prst="rect">
            <a:avLst/>
          </a:prstGeom>
          <a:noFill/>
        </p:spPr>
        <p:txBody>
          <a:bodyPr wrap="none" rtlCol="0">
            <a:spAutoFit/>
          </a:bodyPr>
          <a:lstStyle/>
          <a:p>
            <a:r>
              <a:rPr lang="en-US" u="sng" dirty="0" smtClean="0"/>
              <a:t>Outline</a:t>
            </a:r>
            <a:endParaRPr lang="en-US" u="sng" dirty="0"/>
          </a:p>
        </p:txBody>
      </p:sp>
      <p:sp>
        <p:nvSpPr>
          <p:cNvPr id="7" name="TextBox 6"/>
          <p:cNvSpPr txBox="1"/>
          <p:nvPr/>
        </p:nvSpPr>
        <p:spPr>
          <a:xfrm>
            <a:off x="1242652" y="4239283"/>
            <a:ext cx="6878806" cy="2031325"/>
          </a:xfrm>
          <a:prstGeom prst="rect">
            <a:avLst/>
          </a:prstGeom>
          <a:noFill/>
        </p:spPr>
        <p:txBody>
          <a:bodyPr wrap="none" rtlCol="0">
            <a:spAutoFit/>
          </a:bodyPr>
          <a:lstStyle/>
          <a:p>
            <a:pPr marL="285750" indent="-285750">
              <a:buFont typeface="Arial"/>
              <a:buChar char="•"/>
            </a:pPr>
            <a:r>
              <a:rPr lang="en-US" dirty="0" smtClean="0"/>
              <a:t>what is a BHM?</a:t>
            </a:r>
          </a:p>
          <a:p>
            <a:pPr marL="285750" indent="-285750">
              <a:buFont typeface="Arial"/>
              <a:buChar char="•"/>
            </a:pPr>
            <a:r>
              <a:rPr lang="en-US" dirty="0" smtClean="0"/>
              <a:t>the </a:t>
            </a:r>
            <a:r>
              <a:rPr lang="en-US" dirty="0" err="1" smtClean="0"/>
              <a:t>NPZDFe</a:t>
            </a:r>
            <a:r>
              <a:rPr lang="en-US" dirty="0" smtClean="0"/>
              <a:t> BHM for the CGOA</a:t>
            </a:r>
          </a:p>
          <a:p>
            <a:pPr marL="285750" indent="-285750">
              <a:buFont typeface="Arial"/>
              <a:buChar char="•"/>
            </a:pPr>
            <a:r>
              <a:rPr lang="en-US" dirty="0" smtClean="0"/>
              <a:t>failure in a straight-forward application</a:t>
            </a:r>
          </a:p>
          <a:p>
            <a:pPr marL="285750" indent="-285750">
              <a:buFont typeface="Arial"/>
              <a:buChar char="•"/>
            </a:pPr>
            <a:r>
              <a:rPr lang="en-US" dirty="0" smtClean="0"/>
              <a:t>(crudely) incorporate upper ocean physics </a:t>
            </a:r>
          </a:p>
          <a:p>
            <a:pPr marL="285750" indent="-285750">
              <a:buFont typeface="Arial"/>
              <a:buChar char="•"/>
            </a:pPr>
            <a:r>
              <a:rPr lang="en-US" dirty="0" smtClean="0"/>
              <a:t>guide experimental design and model validation with ROMS-</a:t>
            </a:r>
            <a:r>
              <a:rPr lang="en-US" dirty="0" err="1" smtClean="0"/>
              <a:t>NPZDFe</a:t>
            </a:r>
            <a:endParaRPr lang="en-US" dirty="0" smtClean="0"/>
          </a:p>
          <a:p>
            <a:pPr marL="285750" indent="-285750">
              <a:buFont typeface="Arial"/>
              <a:buChar char="•"/>
            </a:pPr>
            <a:r>
              <a:rPr lang="en-US" dirty="0" smtClean="0"/>
              <a:t>(limited) success</a:t>
            </a:r>
          </a:p>
          <a:p>
            <a:pPr marL="285750" indent="-285750">
              <a:buFont typeface="Arial"/>
              <a:buChar char="•"/>
            </a:pPr>
            <a:r>
              <a:rPr lang="en-US" dirty="0" smtClean="0"/>
              <a:t>summary</a:t>
            </a:r>
            <a:endParaRPr lang="en-US" dirty="0"/>
          </a:p>
        </p:txBody>
      </p:sp>
    </p:spTree>
    <p:extLst>
      <p:ext uri="{BB962C8B-B14F-4D97-AF65-F5344CB8AC3E}">
        <p14:creationId xmlns:p14="http://schemas.microsoft.com/office/powerpoint/2010/main" val="16372753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a:extLst>
              <a:ext uri="{28A0092B-C50C-407E-A947-70E740481C1C}">
                <a14:useLocalDpi xmlns:a14="http://schemas.microsoft.com/office/drawing/2010/main" val="0"/>
              </a:ext>
            </a:extLst>
          </a:blip>
          <a:srcRect b="53696"/>
          <a:stretch>
            <a:fillRect/>
          </a:stretch>
        </p:blipFill>
        <p:spPr bwMode="auto">
          <a:xfrm>
            <a:off x="179388" y="982663"/>
            <a:ext cx="438943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963" y="3105150"/>
            <a:ext cx="86868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p:cNvPicPr>
            <a:picLocks noChangeAspect="1"/>
          </p:cNvPicPr>
          <p:nvPr/>
        </p:nvPicPr>
        <p:blipFill>
          <a:blip r:embed="rId3">
            <a:extLst>
              <a:ext uri="{28A0092B-C50C-407E-A947-70E740481C1C}">
                <a14:useLocalDpi xmlns:a14="http://schemas.microsoft.com/office/drawing/2010/main" val="0"/>
              </a:ext>
            </a:extLst>
          </a:blip>
          <a:srcRect l="4178" t="50000" b="3351"/>
          <a:stretch>
            <a:fillRect/>
          </a:stretch>
        </p:blipFill>
        <p:spPr bwMode="auto">
          <a:xfrm>
            <a:off x="4724400" y="969963"/>
            <a:ext cx="420528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7"/>
          <p:cNvSpPr txBox="1">
            <a:spLocks noChangeArrowheads="1"/>
          </p:cNvSpPr>
          <p:nvPr/>
        </p:nvSpPr>
        <p:spPr bwMode="auto">
          <a:xfrm>
            <a:off x="203200" y="285750"/>
            <a:ext cx="873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200" u="sng"/>
              <a:t>1-D NPZD Ensembles for Seward IS and OS (±50% range)</a:t>
            </a:r>
          </a:p>
        </p:txBody>
      </p:sp>
    </p:spTree>
    <p:extLst>
      <p:ext uri="{BB962C8B-B14F-4D97-AF65-F5344CB8AC3E}">
        <p14:creationId xmlns:p14="http://schemas.microsoft.com/office/powerpoint/2010/main" val="16307518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203200" y="285750"/>
            <a:ext cx="873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200" u="sng"/>
              <a:t>ROMS-NPZD Ensembles: Parameter Control</a:t>
            </a: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t="59798"/>
          <a:stretch>
            <a:fillRect/>
          </a:stretch>
        </p:blipFill>
        <p:spPr bwMode="auto">
          <a:xfrm>
            <a:off x="1044260" y="1188602"/>
            <a:ext cx="721995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p:cNvSpPr txBox="1">
            <a:spLocks noChangeArrowheads="1"/>
          </p:cNvSpPr>
          <p:nvPr/>
        </p:nvSpPr>
        <p:spPr bwMode="auto">
          <a:xfrm>
            <a:off x="2677760" y="2846422"/>
            <a:ext cx="638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May</a:t>
            </a:r>
          </a:p>
        </p:txBody>
      </p:sp>
      <p:sp>
        <p:nvSpPr>
          <p:cNvPr id="8198" name="TextBox 5"/>
          <p:cNvSpPr txBox="1">
            <a:spLocks noChangeArrowheads="1"/>
          </p:cNvSpPr>
          <p:nvPr/>
        </p:nvSpPr>
        <p:spPr bwMode="auto">
          <a:xfrm>
            <a:off x="5089173" y="2843247"/>
            <a:ext cx="6365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dirty="0"/>
              <a:t>Jul</a:t>
            </a:r>
          </a:p>
        </p:txBody>
      </p:sp>
      <p:sp>
        <p:nvSpPr>
          <p:cNvPr id="8199" name="TextBox 6"/>
          <p:cNvSpPr txBox="1">
            <a:spLocks noChangeArrowheads="1"/>
          </p:cNvSpPr>
          <p:nvPr/>
        </p:nvSpPr>
        <p:spPr bwMode="auto">
          <a:xfrm>
            <a:off x="7479948" y="2846422"/>
            <a:ext cx="638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Sep</a:t>
            </a:r>
          </a:p>
        </p:txBody>
      </p:sp>
      <p:sp>
        <p:nvSpPr>
          <p:cNvPr id="2" name="TextBox 1"/>
          <p:cNvSpPr txBox="1"/>
          <p:nvPr/>
        </p:nvSpPr>
        <p:spPr>
          <a:xfrm>
            <a:off x="2017696" y="5223886"/>
            <a:ext cx="5462252" cy="369332"/>
          </a:xfrm>
          <a:prstGeom prst="rect">
            <a:avLst/>
          </a:prstGeom>
          <a:noFill/>
        </p:spPr>
        <p:txBody>
          <a:bodyPr wrap="none" rtlCol="0">
            <a:spAutoFit/>
          </a:bodyPr>
          <a:lstStyle/>
          <a:p>
            <a:r>
              <a:rPr lang="en-US" dirty="0" err="1" smtClean="0"/>
              <a:t>P</a:t>
            </a:r>
            <a:r>
              <a:rPr lang="en-US" baseline="-25000" dirty="0" err="1" smtClean="0"/>
              <a:t>n</a:t>
            </a:r>
            <a:r>
              <a:rPr lang="en-US" baseline="-25000" dirty="0" smtClean="0"/>
              <a:t> </a:t>
            </a:r>
            <a:r>
              <a:rPr lang="en-US" dirty="0" smtClean="0"/>
              <a:t>= a</a:t>
            </a:r>
            <a:r>
              <a:rPr lang="en-US" baseline="-25000" dirty="0" smtClean="0"/>
              <a:t>1</a:t>
            </a:r>
            <a:r>
              <a:rPr lang="en-US" dirty="0" smtClean="0"/>
              <a:t>θ</a:t>
            </a:r>
            <a:r>
              <a:rPr lang="en-US" baseline="-25000" dirty="0" smtClean="0"/>
              <a:t>1 </a:t>
            </a:r>
            <a:r>
              <a:rPr lang="en-US" dirty="0" smtClean="0"/>
              <a:t>+ a</a:t>
            </a:r>
            <a:r>
              <a:rPr lang="en-US" baseline="-25000" dirty="0" smtClean="0"/>
              <a:t>2</a:t>
            </a:r>
            <a:r>
              <a:rPr lang="en-US" dirty="0" smtClean="0"/>
              <a:t>θ</a:t>
            </a:r>
            <a:r>
              <a:rPr lang="en-US" baseline="-25000" dirty="0" smtClean="0"/>
              <a:t>2 </a:t>
            </a:r>
            <a:r>
              <a:rPr lang="en-US" dirty="0" smtClean="0"/>
              <a:t>+ a</a:t>
            </a:r>
            <a:r>
              <a:rPr lang="en-US" baseline="-25000" dirty="0" smtClean="0"/>
              <a:t>3</a:t>
            </a:r>
            <a:r>
              <a:rPr lang="en-US" dirty="0" smtClean="0"/>
              <a:t>θ</a:t>
            </a:r>
            <a:r>
              <a:rPr lang="en-US" baseline="-25000" dirty="0" smtClean="0"/>
              <a:t>3 </a:t>
            </a:r>
            <a:r>
              <a:rPr lang="en-US" dirty="0" smtClean="0"/>
              <a:t>+ a</a:t>
            </a:r>
            <a:r>
              <a:rPr lang="en-US" baseline="-25000" dirty="0" smtClean="0"/>
              <a:t>4</a:t>
            </a:r>
            <a:r>
              <a:rPr lang="en-US" dirty="0" smtClean="0"/>
              <a:t>θ</a:t>
            </a:r>
            <a:r>
              <a:rPr lang="en-US" baseline="-25000" dirty="0" smtClean="0"/>
              <a:t>4 </a:t>
            </a:r>
            <a:r>
              <a:rPr lang="en-US" dirty="0" smtClean="0"/>
              <a:t>+ a</a:t>
            </a:r>
            <a:r>
              <a:rPr lang="en-US" baseline="-25000" dirty="0" smtClean="0"/>
              <a:t>5</a:t>
            </a:r>
            <a:r>
              <a:rPr lang="en-US" dirty="0" smtClean="0"/>
              <a:t>θ</a:t>
            </a:r>
            <a:r>
              <a:rPr lang="en-US" baseline="-25000" dirty="0" smtClean="0"/>
              <a:t>5 </a:t>
            </a:r>
            <a:r>
              <a:rPr lang="en-US" dirty="0" smtClean="0"/>
              <a:t>+ a</a:t>
            </a:r>
            <a:r>
              <a:rPr lang="en-US" baseline="-25000" dirty="0" smtClean="0"/>
              <a:t>6</a:t>
            </a:r>
            <a:r>
              <a:rPr lang="en-US" dirty="0" smtClean="0"/>
              <a:t>θ</a:t>
            </a:r>
            <a:r>
              <a:rPr lang="en-US" baseline="-25000" dirty="0" smtClean="0"/>
              <a:t>6 </a:t>
            </a:r>
            <a:r>
              <a:rPr lang="en-US" dirty="0" smtClean="0"/>
              <a:t>+ a</a:t>
            </a:r>
            <a:r>
              <a:rPr lang="en-US" baseline="-25000" dirty="0" smtClean="0"/>
              <a:t>7</a:t>
            </a:r>
            <a:r>
              <a:rPr lang="en-US" dirty="0" smtClean="0"/>
              <a:t>θ</a:t>
            </a:r>
            <a:r>
              <a:rPr lang="en-US" baseline="-25000" dirty="0" smtClean="0"/>
              <a:t>7</a:t>
            </a:r>
            <a:r>
              <a:rPr lang="en-US" dirty="0" smtClean="0"/>
              <a:t>,  n=1,…,N</a:t>
            </a:r>
            <a:endParaRPr lang="en-US" dirty="0"/>
          </a:p>
        </p:txBody>
      </p:sp>
      <p:sp>
        <p:nvSpPr>
          <p:cNvPr id="4" name="TextBox 3"/>
          <p:cNvSpPr txBox="1"/>
          <p:nvPr/>
        </p:nvSpPr>
        <p:spPr>
          <a:xfrm>
            <a:off x="829723" y="4039482"/>
            <a:ext cx="8111077" cy="923330"/>
          </a:xfrm>
          <a:prstGeom prst="rect">
            <a:avLst/>
          </a:prstGeom>
          <a:noFill/>
        </p:spPr>
        <p:txBody>
          <a:bodyPr wrap="none" rtlCol="0">
            <a:spAutoFit/>
          </a:bodyPr>
          <a:lstStyle/>
          <a:p>
            <a:r>
              <a:rPr lang="en-US" dirty="0" smtClean="0"/>
              <a:t>Regress (normalized) model parameters on monthly-average surface chlorophyll</a:t>
            </a:r>
          </a:p>
          <a:p>
            <a:r>
              <a:rPr lang="en-US" dirty="0" smtClean="0"/>
              <a:t>from </a:t>
            </a:r>
            <a:r>
              <a:rPr lang="en-US" dirty="0" err="1" smtClean="0"/>
              <a:t>SeaWiFS</a:t>
            </a:r>
            <a:r>
              <a:rPr lang="en-US" dirty="0" smtClean="0"/>
              <a:t> at each point in the ROMS-</a:t>
            </a:r>
            <a:r>
              <a:rPr lang="en-US" dirty="0" err="1" smtClean="0"/>
              <a:t>NPZDFe</a:t>
            </a:r>
            <a:r>
              <a:rPr lang="en-US" dirty="0" smtClean="0"/>
              <a:t> CGOA domain.  Determine relative </a:t>
            </a:r>
          </a:p>
          <a:p>
            <a:r>
              <a:rPr lang="en-US" dirty="0" smtClean="0"/>
              <a:t>importance, in space and time, of each parameter on surface P abundance.</a:t>
            </a:r>
            <a:endParaRPr lang="en-US" dirty="0"/>
          </a:p>
        </p:txBody>
      </p:sp>
      <p:sp>
        <p:nvSpPr>
          <p:cNvPr id="5" name="TextBox 4"/>
          <p:cNvSpPr txBox="1"/>
          <p:nvPr/>
        </p:nvSpPr>
        <p:spPr>
          <a:xfrm>
            <a:off x="837717" y="5876838"/>
            <a:ext cx="7630064" cy="646331"/>
          </a:xfrm>
          <a:prstGeom prst="rect">
            <a:avLst/>
          </a:prstGeom>
          <a:noFill/>
        </p:spPr>
        <p:txBody>
          <a:bodyPr wrap="none" rtlCol="0">
            <a:spAutoFit/>
          </a:bodyPr>
          <a:lstStyle/>
          <a:p>
            <a:r>
              <a:rPr lang="en-US" dirty="0" smtClean="0"/>
              <a:t>where the </a:t>
            </a:r>
            <a:r>
              <a:rPr lang="en-US" dirty="0" err="1" smtClean="0"/>
              <a:t>θ</a:t>
            </a:r>
            <a:r>
              <a:rPr lang="en-US" baseline="-25000" dirty="0" err="1" smtClean="0"/>
              <a:t>p</a:t>
            </a:r>
            <a:r>
              <a:rPr lang="en-US" dirty="0" smtClean="0"/>
              <a:t>, p=1,…,7; are the parameters to be treated as random variables in</a:t>
            </a:r>
          </a:p>
          <a:p>
            <a:r>
              <a:rPr lang="en-US" dirty="0" smtClean="0"/>
              <a:t>the BHM, and N is the ensemble size (~50 members).</a:t>
            </a:r>
            <a:endParaRPr lang="en-US" dirty="0"/>
          </a:p>
        </p:txBody>
      </p:sp>
    </p:spTree>
    <p:extLst>
      <p:ext uri="{BB962C8B-B14F-4D97-AF65-F5344CB8AC3E}">
        <p14:creationId xmlns:p14="http://schemas.microsoft.com/office/powerpoint/2010/main" val="6736940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3">
            <a:extLst>
              <a:ext uri="{28A0092B-C50C-407E-A947-70E740481C1C}">
                <a14:useLocalDpi xmlns:a14="http://schemas.microsoft.com/office/drawing/2010/main" val="0"/>
              </a:ext>
            </a:extLst>
          </a:blip>
          <a:srcRect l="3333" t="26093" b="35628"/>
          <a:stretch>
            <a:fillRect/>
          </a:stretch>
        </p:blipFill>
        <p:spPr bwMode="auto">
          <a:xfrm>
            <a:off x="360363" y="1906242"/>
            <a:ext cx="8397875"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203200" y="285750"/>
            <a:ext cx="873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200" u="sng"/>
              <a:t>ROMS-NPZD Ensembles: Parameter Control</a:t>
            </a:r>
          </a:p>
        </p:txBody>
      </p:sp>
      <p:sp>
        <p:nvSpPr>
          <p:cNvPr id="2" name="TextBox 1"/>
          <p:cNvSpPr txBox="1"/>
          <p:nvPr/>
        </p:nvSpPr>
        <p:spPr>
          <a:xfrm>
            <a:off x="2040257" y="806036"/>
            <a:ext cx="4980851" cy="369332"/>
          </a:xfrm>
          <a:prstGeom prst="rect">
            <a:avLst/>
          </a:prstGeom>
          <a:noFill/>
        </p:spPr>
        <p:txBody>
          <a:bodyPr wrap="none" rtlCol="0">
            <a:spAutoFit/>
          </a:bodyPr>
          <a:lstStyle/>
          <a:p>
            <a:r>
              <a:rPr lang="en-US" dirty="0" smtClean="0"/>
              <a:t>temporal (monthly average) regression coefficients</a:t>
            </a:r>
            <a:endParaRPr lang="en-US" dirty="0"/>
          </a:p>
        </p:txBody>
      </p:sp>
    </p:spTree>
    <p:extLst>
      <p:ext uri="{BB962C8B-B14F-4D97-AF65-F5344CB8AC3E}">
        <p14:creationId xmlns:p14="http://schemas.microsoft.com/office/powerpoint/2010/main" val="38263204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_hist_romsobs_i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396" y="439772"/>
            <a:ext cx="6400800" cy="3142519"/>
          </a:xfrm>
          <a:prstGeom prst="rect">
            <a:avLst/>
          </a:prstGeom>
        </p:spPr>
      </p:pic>
      <p:pic>
        <p:nvPicPr>
          <p:cNvPr id="3" name="Picture 2" descr="fig_hist_romsobs_o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489" y="3717554"/>
            <a:ext cx="6400800" cy="3142519"/>
          </a:xfrm>
          <a:prstGeom prst="rect">
            <a:avLst/>
          </a:prstGeom>
        </p:spPr>
      </p:pic>
      <p:sp>
        <p:nvSpPr>
          <p:cNvPr id="4" name="TextBox 3"/>
          <p:cNvSpPr txBox="1"/>
          <p:nvPr/>
        </p:nvSpPr>
        <p:spPr>
          <a:xfrm>
            <a:off x="2487628" y="13095"/>
            <a:ext cx="4698722" cy="369332"/>
          </a:xfrm>
          <a:prstGeom prst="rect">
            <a:avLst/>
          </a:prstGeom>
          <a:noFill/>
        </p:spPr>
        <p:txBody>
          <a:bodyPr wrap="none" rtlCol="0">
            <a:spAutoFit/>
          </a:bodyPr>
          <a:lstStyle/>
          <a:p>
            <a:r>
              <a:rPr lang="en-US" dirty="0" smtClean="0"/>
              <a:t>ROMS inserted at </a:t>
            </a:r>
            <a:r>
              <a:rPr lang="en-US" dirty="0" err="1" smtClean="0"/>
              <a:t>Globec</a:t>
            </a:r>
            <a:r>
              <a:rPr lang="en-US" dirty="0" smtClean="0"/>
              <a:t> and </a:t>
            </a:r>
            <a:r>
              <a:rPr lang="en-US" dirty="0" err="1" smtClean="0"/>
              <a:t>SeaWiFS</a:t>
            </a:r>
            <a:r>
              <a:rPr lang="en-US" dirty="0" smtClean="0"/>
              <a:t> locations</a:t>
            </a:r>
            <a:endParaRPr lang="en-US" dirty="0"/>
          </a:p>
        </p:txBody>
      </p:sp>
      <p:sp>
        <p:nvSpPr>
          <p:cNvPr id="5" name="TextBox 4"/>
          <p:cNvSpPr txBox="1"/>
          <p:nvPr/>
        </p:nvSpPr>
        <p:spPr>
          <a:xfrm>
            <a:off x="352127" y="1732597"/>
            <a:ext cx="675523" cy="646331"/>
          </a:xfrm>
          <a:prstGeom prst="rect">
            <a:avLst/>
          </a:prstGeom>
          <a:noFill/>
        </p:spPr>
        <p:txBody>
          <a:bodyPr wrap="none" rtlCol="0">
            <a:spAutoFit/>
          </a:bodyPr>
          <a:lstStyle/>
          <a:p>
            <a:r>
              <a:rPr lang="en-US" dirty="0" smtClean="0"/>
              <a:t>inner </a:t>
            </a:r>
          </a:p>
          <a:p>
            <a:r>
              <a:rPr lang="en-US" dirty="0" smtClean="0"/>
              <a:t>shelf</a:t>
            </a:r>
            <a:endParaRPr lang="en-US" dirty="0"/>
          </a:p>
        </p:txBody>
      </p:sp>
      <p:sp>
        <p:nvSpPr>
          <p:cNvPr id="6" name="TextBox 5"/>
          <p:cNvSpPr txBox="1"/>
          <p:nvPr/>
        </p:nvSpPr>
        <p:spPr>
          <a:xfrm>
            <a:off x="327331" y="4962639"/>
            <a:ext cx="700319" cy="646331"/>
          </a:xfrm>
          <a:prstGeom prst="rect">
            <a:avLst/>
          </a:prstGeom>
          <a:noFill/>
        </p:spPr>
        <p:txBody>
          <a:bodyPr wrap="none" rtlCol="0">
            <a:spAutoFit/>
          </a:bodyPr>
          <a:lstStyle/>
          <a:p>
            <a:r>
              <a:rPr lang="en-US" dirty="0" smtClean="0"/>
              <a:t>outer</a:t>
            </a:r>
          </a:p>
          <a:p>
            <a:r>
              <a:rPr lang="en-US" dirty="0" smtClean="0"/>
              <a:t>shelf</a:t>
            </a:r>
            <a:endParaRPr lang="en-US" dirty="0"/>
          </a:p>
        </p:txBody>
      </p:sp>
      <p:cxnSp>
        <p:nvCxnSpPr>
          <p:cNvPr id="8" name="Straight Connector 7"/>
          <p:cNvCxnSpPr/>
          <p:nvPr/>
        </p:nvCxnSpPr>
        <p:spPr>
          <a:xfrm>
            <a:off x="404499" y="3634667"/>
            <a:ext cx="852509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54923" y="1033079"/>
            <a:ext cx="918866" cy="369332"/>
          </a:xfrm>
          <a:prstGeom prst="rect">
            <a:avLst/>
          </a:prstGeom>
          <a:noFill/>
        </p:spPr>
        <p:txBody>
          <a:bodyPr wrap="none" rtlCol="0">
            <a:spAutoFit/>
          </a:bodyPr>
          <a:lstStyle/>
          <a:p>
            <a:r>
              <a:rPr lang="en-US" dirty="0" smtClean="0"/>
              <a:t>VmNO3</a:t>
            </a:r>
            <a:endParaRPr lang="en-US" dirty="0"/>
          </a:p>
        </p:txBody>
      </p:sp>
      <p:sp>
        <p:nvSpPr>
          <p:cNvPr id="10" name="TextBox 9"/>
          <p:cNvSpPr txBox="1"/>
          <p:nvPr/>
        </p:nvSpPr>
        <p:spPr>
          <a:xfrm>
            <a:off x="1254923" y="2579525"/>
            <a:ext cx="813043" cy="369332"/>
          </a:xfrm>
          <a:prstGeom prst="rect">
            <a:avLst/>
          </a:prstGeom>
          <a:noFill/>
        </p:spPr>
        <p:txBody>
          <a:bodyPr wrap="none" rtlCol="0">
            <a:spAutoFit/>
          </a:bodyPr>
          <a:lstStyle/>
          <a:p>
            <a:r>
              <a:rPr lang="en-US" dirty="0" err="1" smtClean="0"/>
              <a:t>ZooGR</a:t>
            </a:r>
            <a:endParaRPr lang="en-US" dirty="0"/>
          </a:p>
        </p:txBody>
      </p:sp>
      <p:sp>
        <p:nvSpPr>
          <p:cNvPr id="11" name="TextBox 10"/>
          <p:cNvSpPr txBox="1"/>
          <p:nvPr/>
        </p:nvSpPr>
        <p:spPr>
          <a:xfrm>
            <a:off x="1250207" y="4301851"/>
            <a:ext cx="918866" cy="369332"/>
          </a:xfrm>
          <a:prstGeom prst="rect">
            <a:avLst/>
          </a:prstGeom>
          <a:noFill/>
        </p:spPr>
        <p:txBody>
          <a:bodyPr wrap="none" rtlCol="0">
            <a:spAutoFit/>
          </a:bodyPr>
          <a:lstStyle/>
          <a:p>
            <a:r>
              <a:rPr lang="en-US" dirty="0" smtClean="0"/>
              <a:t>VmNO3</a:t>
            </a:r>
            <a:endParaRPr lang="en-US" dirty="0"/>
          </a:p>
        </p:txBody>
      </p:sp>
      <p:sp>
        <p:nvSpPr>
          <p:cNvPr id="12" name="TextBox 11"/>
          <p:cNvSpPr txBox="1"/>
          <p:nvPr/>
        </p:nvSpPr>
        <p:spPr>
          <a:xfrm>
            <a:off x="1250207" y="5848297"/>
            <a:ext cx="813043" cy="369332"/>
          </a:xfrm>
          <a:prstGeom prst="rect">
            <a:avLst/>
          </a:prstGeom>
          <a:noFill/>
        </p:spPr>
        <p:txBody>
          <a:bodyPr wrap="none" rtlCol="0">
            <a:spAutoFit/>
          </a:bodyPr>
          <a:lstStyle/>
          <a:p>
            <a:r>
              <a:rPr lang="en-US" dirty="0" err="1" smtClean="0"/>
              <a:t>ZooGR</a:t>
            </a:r>
            <a:endParaRPr lang="en-US" dirty="0"/>
          </a:p>
        </p:txBody>
      </p:sp>
    </p:spTree>
    <p:extLst>
      <p:ext uri="{BB962C8B-B14F-4D97-AF65-F5344CB8AC3E}">
        <p14:creationId xmlns:p14="http://schemas.microsoft.com/office/powerpoint/2010/main" val="10328763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_hist_obs_i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368" y="427072"/>
            <a:ext cx="6400800" cy="3142519"/>
          </a:xfrm>
          <a:prstGeom prst="rect">
            <a:avLst/>
          </a:prstGeom>
        </p:spPr>
      </p:pic>
      <p:pic>
        <p:nvPicPr>
          <p:cNvPr id="4" name="Picture 3" descr="fig_hist_obs_o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89" y="3698057"/>
            <a:ext cx="6400796" cy="3142515"/>
          </a:xfrm>
          <a:prstGeom prst="rect">
            <a:avLst/>
          </a:prstGeom>
        </p:spPr>
      </p:pic>
      <p:cxnSp>
        <p:nvCxnSpPr>
          <p:cNvPr id="5" name="Straight Connector 4"/>
          <p:cNvCxnSpPr/>
          <p:nvPr/>
        </p:nvCxnSpPr>
        <p:spPr>
          <a:xfrm>
            <a:off x="404499" y="3634667"/>
            <a:ext cx="852509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2127" y="1732597"/>
            <a:ext cx="675523" cy="646331"/>
          </a:xfrm>
          <a:prstGeom prst="rect">
            <a:avLst/>
          </a:prstGeom>
          <a:noFill/>
        </p:spPr>
        <p:txBody>
          <a:bodyPr wrap="none" rtlCol="0">
            <a:spAutoFit/>
          </a:bodyPr>
          <a:lstStyle/>
          <a:p>
            <a:r>
              <a:rPr lang="en-US" dirty="0" smtClean="0"/>
              <a:t>inner </a:t>
            </a:r>
          </a:p>
          <a:p>
            <a:r>
              <a:rPr lang="en-US" dirty="0" smtClean="0"/>
              <a:t>shelf</a:t>
            </a:r>
            <a:endParaRPr lang="en-US" dirty="0"/>
          </a:p>
        </p:txBody>
      </p:sp>
      <p:sp>
        <p:nvSpPr>
          <p:cNvPr id="7" name="TextBox 6"/>
          <p:cNvSpPr txBox="1"/>
          <p:nvPr/>
        </p:nvSpPr>
        <p:spPr>
          <a:xfrm>
            <a:off x="327331" y="4962639"/>
            <a:ext cx="700319" cy="646331"/>
          </a:xfrm>
          <a:prstGeom prst="rect">
            <a:avLst/>
          </a:prstGeom>
          <a:noFill/>
        </p:spPr>
        <p:txBody>
          <a:bodyPr wrap="none" rtlCol="0">
            <a:spAutoFit/>
          </a:bodyPr>
          <a:lstStyle/>
          <a:p>
            <a:r>
              <a:rPr lang="en-US" dirty="0" smtClean="0"/>
              <a:t>outer</a:t>
            </a:r>
          </a:p>
          <a:p>
            <a:r>
              <a:rPr lang="en-US" dirty="0" smtClean="0"/>
              <a:t>shelf</a:t>
            </a:r>
            <a:endParaRPr lang="en-US" dirty="0"/>
          </a:p>
        </p:txBody>
      </p:sp>
      <p:sp>
        <p:nvSpPr>
          <p:cNvPr id="3" name="TextBox 2"/>
          <p:cNvSpPr txBox="1"/>
          <p:nvPr/>
        </p:nvSpPr>
        <p:spPr>
          <a:xfrm>
            <a:off x="3613717" y="26188"/>
            <a:ext cx="4814602" cy="369332"/>
          </a:xfrm>
          <a:prstGeom prst="rect">
            <a:avLst/>
          </a:prstGeom>
          <a:noFill/>
        </p:spPr>
        <p:txBody>
          <a:bodyPr wrap="none" rtlCol="0">
            <a:spAutoFit/>
          </a:bodyPr>
          <a:lstStyle/>
          <a:p>
            <a:r>
              <a:rPr lang="en-US" i="1" dirty="0"/>
              <a:t>i</a:t>
            </a:r>
            <a:r>
              <a:rPr lang="en-US" i="1" dirty="0" smtClean="0"/>
              <a:t>n-situ </a:t>
            </a:r>
            <a:r>
              <a:rPr lang="en-US" dirty="0" err="1" smtClean="0"/>
              <a:t>Globec</a:t>
            </a:r>
            <a:r>
              <a:rPr lang="en-US" dirty="0" smtClean="0"/>
              <a:t> stations and </a:t>
            </a:r>
            <a:r>
              <a:rPr lang="en-US" dirty="0" err="1" smtClean="0"/>
              <a:t>SeaWiFS</a:t>
            </a:r>
            <a:r>
              <a:rPr lang="en-US" dirty="0" smtClean="0"/>
              <a:t> (8d </a:t>
            </a:r>
            <a:r>
              <a:rPr lang="en-US" dirty="0" err="1" smtClean="0"/>
              <a:t>avg</a:t>
            </a:r>
            <a:r>
              <a:rPr lang="en-US" dirty="0" smtClean="0"/>
              <a:t>) data</a:t>
            </a:r>
            <a:endParaRPr lang="en-US" dirty="0"/>
          </a:p>
        </p:txBody>
      </p:sp>
      <p:sp>
        <p:nvSpPr>
          <p:cNvPr id="8" name="TextBox 7"/>
          <p:cNvSpPr txBox="1"/>
          <p:nvPr/>
        </p:nvSpPr>
        <p:spPr>
          <a:xfrm>
            <a:off x="746310" y="18458"/>
            <a:ext cx="2987567" cy="369332"/>
          </a:xfrm>
          <a:prstGeom prst="rect">
            <a:avLst/>
          </a:prstGeom>
          <a:noFill/>
        </p:spPr>
        <p:txBody>
          <a:bodyPr wrap="none" rtlCol="0">
            <a:spAutoFit/>
          </a:bodyPr>
          <a:lstStyle/>
          <a:p>
            <a:r>
              <a:rPr lang="en-US" dirty="0" smtClean="0"/>
              <a:t>estimating 2 parameters from</a:t>
            </a:r>
            <a:endParaRPr lang="en-US" dirty="0"/>
          </a:p>
        </p:txBody>
      </p:sp>
      <p:sp>
        <p:nvSpPr>
          <p:cNvPr id="9" name="TextBox 8"/>
          <p:cNvSpPr txBox="1"/>
          <p:nvPr/>
        </p:nvSpPr>
        <p:spPr>
          <a:xfrm>
            <a:off x="1254923" y="1033079"/>
            <a:ext cx="918866" cy="369332"/>
          </a:xfrm>
          <a:prstGeom prst="rect">
            <a:avLst/>
          </a:prstGeom>
          <a:noFill/>
        </p:spPr>
        <p:txBody>
          <a:bodyPr wrap="none" rtlCol="0">
            <a:spAutoFit/>
          </a:bodyPr>
          <a:lstStyle/>
          <a:p>
            <a:r>
              <a:rPr lang="en-US" dirty="0" smtClean="0"/>
              <a:t>VmNO3</a:t>
            </a:r>
            <a:endParaRPr lang="en-US" dirty="0"/>
          </a:p>
        </p:txBody>
      </p:sp>
      <p:sp>
        <p:nvSpPr>
          <p:cNvPr id="10" name="TextBox 9"/>
          <p:cNvSpPr txBox="1"/>
          <p:nvPr/>
        </p:nvSpPr>
        <p:spPr>
          <a:xfrm>
            <a:off x="1254923" y="2579525"/>
            <a:ext cx="813043" cy="369332"/>
          </a:xfrm>
          <a:prstGeom prst="rect">
            <a:avLst/>
          </a:prstGeom>
          <a:noFill/>
        </p:spPr>
        <p:txBody>
          <a:bodyPr wrap="none" rtlCol="0">
            <a:spAutoFit/>
          </a:bodyPr>
          <a:lstStyle/>
          <a:p>
            <a:r>
              <a:rPr lang="en-US" dirty="0" err="1" smtClean="0"/>
              <a:t>ZooGR</a:t>
            </a:r>
            <a:endParaRPr lang="en-US" dirty="0"/>
          </a:p>
        </p:txBody>
      </p:sp>
      <p:sp>
        <p:nvSpPr>
          <p:cNvPr id="11" name="TextBox 10"/>
          <p:cNvSpPr txBox="1"/>
          <p:nvPr/>
        </p:nvSpPr>
        <p:spPr>
          <a:xfrm>
            <a:off x="1250207" y="4301851"/>
            <a:ext cx="918866" cy="369332"/>
          </a:xfrm>
          <a:prstGeom prst="rect">
            <a:avLst/>
          </a:prstGeom>
          <a:noFill/>
        </p:spPr>
        <p:txBody>
          <a:bodyPr wrap="none" rtlCol="0">
            <a:spAutoFit/>
          </a:bodyPr>
          <a:lstStyle/>
          <a:p>
            <a:r>
              <a:rPr lang="en-US" dirty="0" smtClean="0"/>
              <a:t>VmNO3</a:t>
            </a:r>
            <a:endParaRPr lang="en-US" dirty="0"/>
          </a:p>
        </p:txBody>
      </p:sp>
      <p:sp>
        <p:nvSpPr>
          <p:cNvPr id="12" name="TextBox 11"/>
          <p:cNvSpPr txBox="1"/>
          <p:nvPr/>
        </p:nvSpPr>
        <p:spPr>
          <a:xfrm>
            <a:off x="1250207" y="5848297"/>
            <a:ext cx="813043" cy="369332"/>
          </a:xfrm>
          <a:prstGeom prst="rect">
            <a:avLst/>
          </a:prstGeom>
          <a:noFill/>
        </p:spPr>
        <p:txBody>
          <a:bodyPr wrap="none" rtlCol="0">
            <a:spAutoFit/>
          </a:bodyPr>
          <a:lstStyle/>
          <a:p>
            <a:r>
              <a:rPr lang="en-US" dirty="0" err="1" smtClean="0"/>
              <a:t>ZooGR</a:t>
            </a:r>
            <a:endParaRPr lang="en-US" dirty="0"/>
          </a:p>
        </p:txBody>
      </p:sp>
    </p:spTree>
    <p:extLst>
      <p:ext uri="{BB962C8B-B14F-4D97-AF65-F5344CB8AC3E}">
        <p14:creationId xmlns:p14="http://schemas.microsoft.com/office/powerpoint/2010/main" val="28053762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8128" y="182727"/>
            <a:ext cx="2326541" cy="461665"/>
          </a:xfrm>
          <a:prstGeom prst="rect">
            <a:avLst/>
          </a:prstGeom>
          <a:noFill/>
        </p:spPr>
        <p:txBody>
          <a:bodyPr wrap="none" rtlCol="0">
            <a:spAutoFit/>
          </a:bodyPr>
          <a:lstStyle/>
          <a:p>
            <a:r>
              <a:rPr lang="en-US" sz="2400" b="1" i="1" u="sng" dirty="0" smtClean="0"/>
              <a:t>Lessons Learned</a:t>
            </a:r>
            <a:endParaRPr lang="en-US" sz="2400" b="1" i="1" u="sng" dirty="0"/>
          </a:p>
        </p:txBody>
      </p:sp>
      <p:sp>
        <p:nvSpPr>
          <p:cNvPr id="3" name="TextBox 2"/>
          <p:cNvSpPr txBox="1"/>
          <p:nvPr/>
        </p:nvSpPr>
        <p:spPr>
          <a:xfrm>
            <a:off x="730972" y="822275"/>
            <a:ext cx="8109912" cy="923330"/>
          </a:xfrm>
          <a:prstGeom prst="rect">
            <a:avLst/>
          </a:prstGeom>
          <a:noFill/>
        </p:spPr>
        <p:txBody>
          <a:bodyPr wrap="none" rtlCol="0">
            <a:spAutoFit/>
          </a:bodyPr>
          <a:lstStyle/>
          <a:p>
            <a:pPr marL="285750" indent="-285750">
              <a:buFont typeface="Arial"/>
              <a:buChar char="•"/>
            </a:pPr>
            <a:r>
              <a:rPr lang="en-US" dirty="0" smtClean="0"/>
              <a:t>Realistic ecosystem solution for 1D </a:t>
            </a:r>
            <a:r>
              <a:rPr lang="en-US" dirty="0" err="1" smtClean="0"/>
              <a:t>NPZDFe</a:t>
            </a:r>
            <a:r>
              <a:rPr lang="en-US" dirty="0" smtClean="0"/>
              <a:t> BHM in CGOA requires vertical mixing</a:t>
            </a:r>
          </a:p>
          <a:p>
            <a:pPr marL="742950" lvl="1" indent="-285750">
              <a:buFont typeface="Arial"/>
              <a:buChar char="•"/>
            </a:pPr>
            <a:r>
              <a:rPr lang="en-US" dirty="0" smtClean="0"/>
              <a:t>nutrient replenishment in Winter</a:t>
            </a:r>
          </a:p>
          <a:p>
            <a:pPr marL="742950" lvl="1" indent="-285750">
              <a:buFont typeface="Arial"/>
              <a:buChar char="•"/>
            </a:pPr>
            <a:r>
              <a:rPr lang="en-US" dirty="0" smtClean="0"/>
              <a:t>stratification sets timing of Spring bloom</a:t>
            </a:r>
          </a:p>
        </p:txBody>
      </p:sp>
      <p:sp>
        <p:nvSpPr>
          <p:cNvPr id="4" name="TextBox 3"/>
          <p:cNvSpPr txBox="1"/>
          <p:nvPr/>
        </p:nvSpPr>
        <p:spPr>
          <a:xfrm>
            <a:off x="730972" y="2128778"/>
            <a:ext cx="8020144" cy="1200329"/>
          </a:xfrm>
          <a:prstGeom prst="rect">
            <a:avLst/>
          </a:prstGeom>
          <a:noFill/>
        </p:spPr>
        <p:txBody>
          <a:bodyPr wrap="none" rtlCol="0">
            <a:spAutoFit/>
          </a:bodyPr>
          <a:lstStyle/>
          <a:p>
            <a:pPr marL="285750" indent="-285750">
              <a:buFont typeface="Arial"/>
              <a:buChar char="•"/>
            </a:pPr>
            <a:r>
              <a:rPr lang="en-US" dirty="0" smtClean="0"/>
              <a:t>Under-determination addressed with mixed probabilistic-deterministic approach</a:t>
            </a:r>
          </a:p>
          <a:p>
            <a:pPr marL="742950" lvl="1" indent="-285750">
              <a:buFont typeface="Arial"/>
              <a:buChar char="•"/>
            </a:pPr>
            <a:r>
              <a:rPr lang="en-US" dirty="0" smtClean="0"/>
              <a:t>BHM validation</a:t>
            </a:r>
          </a:p>
          <a:p>
            <a:pPr marL="742950" lvl="1" indent="-285750">
              <a:buFont typeface="Arial"/>
              <a:buChar char="•"/>
            </a:pPr>
            <a:r>
              <a:rPr lang="en-US" dirty="0" smtClean="0"/>
              <a:t>re-scope parameter identification experiment</a:t>
            </a:r>
          </a:p>
          <a:p>
            <a:pPr marL="742950" lvl="1" indent="-285750">
              <a:buFont typeface="Arial"/>
              <a:buChar char="•"/>
            </a:pPr>
            <a:r>
              <a:rPr lang="en-US" dirty="0" smtClean="0"/>
              <a:t>separate sampling from model limitations</a:t>
            </a:r>
            <a:endParaRPr lang="en-US" dirty="0"/>
          </a:p>
        </p:txBody>
      </p:sp>
      <p:pic>
        <p:nvPicPr>
          <p:cNvPr id="5" name="Picture 4" descr="hamm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728967">
            <a:off x="2654300" y="3924456"/>
            <a:ext cx="3835400" cy="2120900"/>
          </a:xfrm>
          <a:prstGeom prst="rect">
            <a:avLst/>
          </a:prstGeom>
        </p:spPr>
      </p:pic>
      <p:sp>
        <p:nvSpPr>
          <p:cNvPr id="6" name="TextBox 5"/>
          <p:cNvSpPr txBox="1"/>
          <p:nvPr/>
        </p:nvSpPr>
        <p:spPr>
          <a:xfrm rot="1941408">
            <a:off x="3928307" y="4966826"/>
            <a:ext cx="1075986" cy="461665"/>
          </a:xfrm>
          <a:prstGeom prst="rect">
            <a:avLst/>
          </a:prstGeom>
          <a:noFill/>
        </p:spPr>
        <p:txBody>
          <a:bodyPr wrap="none" rtlCol="0">
            <a:spAutoFit/>
          </a:bodyPr>
          <a:lstStyle/>
          <a:p>
            <a:r>
              <a:rPr lang="en-US" sz="2400" b="1" dirty="0" smtClean="0">
                <a:latin typeface="Gill Sans Ultra Bold"/>
                <a:cs typeface="Gill Sans Ultra Bold"/>
              </a:rPr>
              <a:t>BHM</a:t>
            </a:r>
            <a:endParaRPr lang="en-US" sz="2400" b="1" dirty="0">
              <a:latin typeface="Gill Sans Ultra Bold"/>
              <a:cs typeface="Gill Sans Ultra Bold"/>
            </a:endParaRPr>
          </a:p>
        </p:txBody>
      </p:sp>
    </p:spTree>
    <p:extLst>
      <p:ext uri="{BB962C8B-B14F-4D97-AF65-F5344CB8AC3E}">
        <p14:creationId xmlns:p14="http://schemas.microsoft.com/office/powerpoint/2010/main" val="40043960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1231" y="3282462"/>
            <a:ext cx="894633" cy="369332"/>
          </a:xfrm>
          <a:prstGeom prst="rect">
            <a:avLst/>
          </a:prstGeom>
          <a:noFill/>
        </p:spPr>
        <p:txBody>
          <a:bodyPr wrap="none" rtlCol="0">
            <a:spAutoFit/>
          </a:bodyPr>
          <a:lstStyle/>
          <a:p>
            <a:r>
              <a:rPr lang="en-US" dirty="0" smtClean="0"/>
              <a:t>EXTRAS</a:t>
            </a:r>
            <a:endParaRPr lang="en-US" dirty="0"/>
          </a:p>
        </p:txBody>
      </p:sp>
    </p:spTree>
    <p:extLst>
      <p:ext uri="{BB962C8B-B14F-4D97-AF65-F5344CB8AC3E}">
        <p14:creationId xmlns:p14="http://schemas.microsoft.com/office/powerpoint/2010/main" val="20575974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_hist6P_obs_i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762000"/>
            <a:ext cx="7315200" cy="2867457"/>
          </a:xfrm>
          <a:prstGeom prst="rect">
            <a:avLst/>
          </a:prstGeom>
        </p:spPr>
      </p:pic>
      <p:pic>
        <p:nvPicPr>
          <p:cNvPr id="3" name="Picture 2" descr="fig_hist6P_obs_o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3990543"/>
            <a:ext cx="7315200" cy="2867457"/>
          </a:xfrm>
          <a:prstGeom prst="rect">
            <a:avLst/>
          </a:prstGeom>
        </p:spPr>
      </p:pic>
      <p:sp>
        <p:nvSpPr>
          <p:cNvPr id="4" name="TextBox 3"/>
          <p:cNvSpPr txBox="1"/>
          <p:nvPr/>
        </p:nvSpPr>
        <p:spPr>
          <a:xfrm>
            <a:off x="1409700" y="142685"/>
            <a:ext cx="6532558" cy="369332"/>
          </a:xfrm>
          <a:prstGeom prst="rect">
            <a:avLst/>
          </a:prstGeom>
          <a:noFill/>
        </p:spPr>
        <p:txBody>
          <a:bodyPr wrap="none" rtlCol="0">
            <a:spAutoFit/>
          </a:bodyPr>
          <a:lstStyle/>
          <a:p>
            <a:r>
              <a:rPr lang="en-US" dirty="0" smtClean="0"/>
              <a:t>estimating 6 parameters; </a:t>
            </a:r>
            <a:r>
              <a:rPr lang="en-US" dirty="0" err="1" smtClean="0"/>
              <a:t>PhyIS</a:t>
            </a:r>
            <a:r>
              <a:rPr lang="en-US" dirty="0" smtClean="0"/>
              <a:t>, VmNO3, </a:t>
            </a:r>
            <a:r>
              <a:rPr lang="en-US" dirty="0" err="1" smtClean="0"/>
              <a:t>ZooGR</a:t>
            </a:r>
            <a:r>
              <a:rPr lang="en-US" dirty="0" smtClean="0"/>
              <a:t>, </a:t>
            </a:r>
            <a:r>
              <a:rPr lang="en-US" dirty="0" err="1" smtClean="0"/>
              <a:t>DetRR</a:t>
            </a:r>
            <a:r>
              <a:rPr lang="en-US" dirty="0" smtClean="0"/>
              <a:t>, </a:t>
            </a:r>
            <a:r>
              <a:rPr lang="en-US" dirty="0" err="1" smtClean="0"/>
              <a:t>KFeC</a:t>
            </a:r>
            <a:r>
              <a:rPr lang="en-US" dirty="0" smtClean="0"/>
              <a:t>, </a:t>
            </a:r>
            <a:r>
              <a:rPr lang="en-US" dirty="0" err="1" smtClean="0"/>
              <a:t>FeRR</a:t>
            </a:r>
            <a:endParaRPr lang="en-US" dirty="0"/>
          </a:p>
        </p:txBody>
      </p:sp>
      <p:sp>
        <p:nvSpPr>
          <p:cNvPr id="5" name="TextBox 4"/>
          <p:cNvSpPr txBox="1"/>
          <p:nvPr/>
        </p:nvSpPr>
        <p:spPr>
          <a:xfrm>
            <a:off x="327331" y="1806977"/>
            <a:ext cx="675523" cy="646331"/>
          </a:xfrm>
          <a:prstGeom prst="rect">
            <a:avLst/>
          </a:prstGeom>
          <a:noFill/>
        </p:spPr>
        <p:txBody>
          <a:bodyPr wrap="none" rtlCol="0">
            <a:spAutoFit/>
          </a:bodyPr>
          <a:lstStyle/>
          <a:p>
            <a:r>
              <a:rPr lang="en-US" dirty="0" smtClean="0"/>
              <a:t>inner</a:t>
            </a:r>
          </a:p>
          <a:p>
            <a:r>
              <a:rPr lang="en-US" dirty="0" smtClean="0"/>
              <a:t>shelf</a:t>
            </a:r>
            <a:endParaRPr lang="en-US" dirty="0"/>
          </a:p>
        </p:txBody>
      </p:sp>
      <p:sp>
        <p:nvSpPr>
          <p:cNvPr id="6" name="TextBox 5"/>
          <p:cNvSpPr txBox="1"/>
          <p:nvPr/>
        </p:nvSpPr>
        <p:spPr>
          <a:xfrm>
            <a:off x="327331" y="4949545"/>
            <a:ext cx="700319" cy="646331"/>
          </a:xfrm>
          <a:prstGeom prst="rect">
            <a:avLst/>
          </a:prstGeom>
          <a:noFill/>
        </p:spPr>
        <p:txBody>
          <a:bodyPr wrap="none" rtlCol="0">
            <a:spAutoFit/>
          </a:bodyPr>
          <a:lstStyle/>
          <a:p>
            <a:r>
              <a:rPr lang="en-US" dirty="0" smtClean="0"/>
              <a:t>outer</a:t>
            </a:r>
          </a:p>
          <a:p>
            <a:r>
              <a:rPr lang="en-US" dirty="0" smtClean="0"/>
              <a:t>shelf</a:t>
            </a:r>
            <a:endParaRPr lang="en-US" dirty="0"/>
          </a:p>
        </p:txBody>
      </p:sp>
      <p:cxnSp>
        <p:nvCxnSpPr>
          <p:cNvPr id="7" name="Straight Connector 6"/>
          <p:cNvCxnSpPr/>
          <p:nvPr/>
        </p:nvCxnSpPr>
        <p:spPr>
          <a:xfrm>
            <a:off x="404499" y="3726325"/>
            <a:ext cx="852509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895234" y="142685"/>
            <a:ext cx="906243" cy="369332"/>
          </a:xfrm>
          <a:prstGeom prst="rect">
            <a:avLst/>
          </a:prstGeom>
          <a:noFill/>
        </p:spPr>
        <p:txBody>
          <a:bodyPr wrap="none" rtlCol="0">
            <a:spAutoFit/>
          </a:bodyPr>
          <a:lstStyle/>
          <a:p>
            <a:r>
              <a:rPr lang="en-US" dirty="0" smtClean="0"/>
              <a:t>(ROMS)</a:t>
            </a:r>
            <a:endParaRPr lang="en-US" dirty="0"/>
          </a:p>
        </p:txBody>
      </p:sp>
    </p:spTree>
    <p:extLst>
      <p:ext uri="{BB962C8B-B14F-4D97-AF65-F5344CB8AC3E}">
        <p14:creationId xmlns:p14="http://schemas.microsoft.com/office/powerpoint/2010/main" val="42587028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946" y="173978"/>
            <a:ext cx="6272996" cy="369332"/>
          </a:xfrm>
          <a:prstGeom prst="rect">
            <a:avLst/>
          </a:prstGeom>
          <a:noFill/>
        </p:spPr>
        <p:txBody>
          <a:bodyPr wrap="none" rtlCol="0">
            <a:spAutoFit/>
          </a:bodyPr>
          <a:lstStyle/>
          <a:p>
            <a:r>
              <a:rPr lang="en-US" b="1" i="1" dirty="0" smtClean="0">
                <a:solidFill>
                  <a:srgbClr val="3366FF"/>
                </a:solidFill>
              </a:rPr>
              <a:t>Ocean Ecosystem Model Parameter Estimation BHM Summary:</a:t>
            </a:r>
            <a:endParaRPr lang="en-US" b="1" i="1" dirty="0">
              <a:solidFill>
                <a:srgbClr val="3366FF"/>
              </a:solidFill>
            </a:endParaRPr>
          </a:p>
        </p:txBody>
      </p:sp>
      <p:grpSp>
        <p:nvGrpSpPr>
          <p:cNvPr id="8" name="Group 7"/>
          <p:cNvGrpSpPr/>
          <p:nvPr/>
        </p:nvGrpSpPr>
        <p:grpSpPr>
          <a:xfrm>
            <a:off x="1235666" y="3223629"/>
            <a:ext cx="5816546" cy="3192879"/>
            <a:chOff x="1043786" y="756805"/>
            <a:chExt cx="5816546" cy="3192879"/>
          </a:xfrm>
        </p:grpSpPr>
        <p:sp>
          <p:nvSpPr>
            <p:cNvPr id="3" name="TextBox 2"/>
            <p:cNvSpPr txBox="1"/>
            <p:nvPr/>
          </p:nvSpPr>
          <p:spPr>
            <a:xfrm>
              <a:off x="1043786" y="756805"/>
              <a:ext cx="1851664" cy="369332"/>
            </a:xfrm>
            <a:prstGeom prst="rect">
              <a:avLst/>
            </a:prstGeom>
            <a:noFill/>
          </p:spPr>
          <p:txBody>
            <a:bodyPr wrap="none" rtlCol="0">
              <a:spAutoFit/>
            </a:bodyPr>
            <a:lstStyle/>
            <a:p>
              <a:r>
                <a:rPr lang="en-US" u="sng" dirty="0" smtClean="0"/>
                <a:t>BHM Perspective:</a:t>
              </a:r>
              <a:endParaRPr lang="en-US" u="sng" dirty="0"/>
            </a:p>
          </p:txBody>
        </p:sp>
        <p:sp>
          <p:nvSpPr>
            <p:cNvPr id="4" name="TextBox 3"/>
            <p:cNvSpPr txBox="1"/>
            <p:nvPr/>
          </p:nvSpPr>
          <p:spPr>
            <a:xfrm>
              <a:off x="1592844" y="1087361"/>
              <a:ext cx="5267488" cy="2862323"/>
            </a:xfrm>
            <a:prstGeom prst="rect">
              <a:avLst/>
            </a:prstGeom>
            <a:noFill/>
          </p:spPr>
          <p:txBody>
            <a:bodyPr wrap="none" rtlCol="0">
              <a:spAutoFit/>
            </a:bodyPr>
            <a:lstStyle/>
            <a:p>
              <a:r>
                <a:rPr lang="en-US" i="1" dirty="0" smtClean="0"/>
                <a:t>sparse data</a:t>
              </a:r>
            </a:p>
            <a:p>
              <a:r>
                <a:rPr lang="en-US" dirty="0"/>
                <a:t>	</a:t>
              </a:r>
              <a:r>
                <a:rPr lang="en-US" dirty="0" smtClean="0"/>
                <a:t>in-situ station data (biased by season)</a:t>
              </a:r>
            </a:p>
            <a:p>
              <a:r>
                <a:rPr lang="en-US" dirty="0"/>
                <a:t>	</a:t>
              </a:r>
              <a:r>
                <a:rPr lang="en-US" dirty="0" smtClean="0"/>
                <a:t>ocean color/</a:t>
              </a:r>
              <a:r>
                <a:rPr lang="en-US" dirty="0" err="1" smtClean="0"/>
                <a:t>Chl</a:t>
              </a:r>
              <a:r>
                <a:rPr lang="en-US" dirty="0" smtClean="0"/>
                <a:t> data (biased by cloud cover)</a:t>
              </a:r>
            </a:p>
            <a:p>
              <a:r>
                <a:rPr lang="en-US" dirty="0" smtClean="0"/>
                <a:t>	too many (correlated) parameters (</a:t>
              </a:r>
              <a:r>
                <a:rPr lang="en-US" dirty="0" err="1" smtClean="0"/>
                <a:t>identifiability</a:t>
              </a:r>
              <a:r>
                <a:rPr lang="en-US" dirty="0" smtClean="0"/>
                <a:t>)</a:t>
              </a:r>
            </a:p>
            <a:p>
              <a:r>
                <a:rPr lang="en-US" i="1" dirty="0" smtClean="0"/>
                <a:t>Metropolis-Hastings step required in Gibbs Sampler</a:t>
              </a:r>
            </a:p>
            <a:p>
              <a:r>
                <a:rPr lang="en-US" dirty="0"/>
                <a:t>	</a:t>
              </a:r>
              <a:r>
                <a:rPr lang="en-US" dirty="0" smtClean="0"/>
                <a:t>low acceptance</a:t>
              </a:r>
            </a:p>
            <a:p>
              <a:r>
                <a:rPr lang="en-US" i="1" dirty="0"/>
                <a:t>s</a:t>
              </a:r>
              <a:r>
                <a:rPr lang="en-US" i="1" dirty="0" smtClean="0"/>
                <a:t>ynthetic Data from deterministic </a:t>
              </a:r>
              <a:r>
                <a:rPr lang="en-US" i="1" dirty="0"/>
                <a:t>s</a:t>
              </a:r>
              <a:r>
                <a:rPr lang="en-US" i="1" dirty="0" smtClean="0"/>
                <a:t>ystem</a:t>
              </a:r>
            </a:p>
            <a:p>
              <a:r>
                <a:rPr lang="en-US" dirty="0"/>
                <a:t>	</a:t>
              </a:r>
              <a:r>
                <a:rPr lang="en-US" dirty="0" err="1" smtClean="0"/>
                <a:t>ROMS-NPZD+Fe</a:t>
              </a:r>
              <a:r>
                <a:rPr lang="en-US" dirty="0" smtClean="0"/>
                <a:t> to improve proposals</a:t>
              </a:r>
            </a:p>
            <a:p>
              <a:r>
                <a:rPr lang="en-US" dirty="0"/>
                <a:t>	</a:t>
              </a:r>
              <a:r>
                <a:rPr lang="en-US" dirty="0" smtClean="0"/>
                <a:t>validate model and physical interpretations</a:t>
              </a:r>
            </a:p>
            <a:p>
              <a:r>
                <a:rPr lang="en-US" i="1" dirty="0" smtClean="0"/>
                <a:t>EXPENSIVE</a:t>
              </a:r>
            </a:p>
          </p:txBody>
        </p:sp>
      </p:grpSp>
      <p:grpSp>
        <p:nvGrpSpPr>
          <p:cNvPr id="7" name="Group 6"/>
          <p:cNvGrpSpPr/>
          <p:nvPr/>
        </p:nvGrpSpPr>
        <p:grpSpPr>
          <a:xfrm>
            <a:off x="1080333" y="849844"/>
            <a:ext cx="7069707" cy="2236745"/>
            <a:chOff x="1043786" y="4119303"/>
            <a:chExt cx="7069707" cy="2236745"/>
          </a:xfrm>
        </p:grpSpPr>
        <p:sp>
          <p:nvSpPr>
            <p:cNvPr id="5" name="TextBox 4"/>
            <p:cNvSpPr txBox="1"/>
            <p:nvPr/>
          </p:nvSpPr>
          <p:spPr>
            <a:xfrm>
              <a:off x="1043786" y="4119303"/>
              <a:ext cx="2090161" cy="369332"/>
            </a:xfrm>
            <a:prstGeom prst="rect">
              <a:avLst/>
            </a:prstGeom>
            <a:noFill/>
          </p:spPr>
          <p:txBody>
            <a:bodyPr wrap="none" rtlCol="0">
              <a:spAutoFit/>
            </a:bodyPr>
            <a:lstStyle/>
            <a:p>
              <a:r>
                <a:rPr lang="en-US" u="sng" dirty="0" smtClean="0"/>
                <a:t>Science Perspective:</a:t>
              </a:r>
              <a:endParaRPr lang="en-US" u="sng" dirty="0"/>
            </a:p>
          </p:txBody>
        </p:sp>
        <p:sp>
          <p:nvSpPr>
            <p:cNvPr id="6" name="TextBox 5"/>
            <p:cNvSpPr txBox="1"/>
            <p:nvPr/>
          </p:nvSpPr>
          <p:spPr>
            <a:xfrm>
              <a:off x="1678756" y="4601721"/>
              <a:ext cx="6434737" cy="1754327"/>
            </a:xfrm>
            <a:prstGeom prst="rect">
              <a:avLst/>
            </a:prstGeom>
            <a:noFill/>
          </p:spPr>
          <p:txBody>
            <a:bodyPr wrap="none" rtlCol="0">
              <a:spAutoFit/>
            </a:bodyPr>
            <a:lstStyle/>
            <a:p>
              <a:r>
                <a:rPr lang="en-US" i="1" dirty="0" smtClean="0"/>
                <a:t>new approach to under-determination in </a:t>
              </a:r>
              <a:r>
                <a:rPr lang="en-US" i="1" dirty="0" err="1" smtClean="0"/>
                <a:t>biogeochem</a:t>
              </a:r>
              <a:r>
                <a:rPr lang="en-US" i="1" dirty="0" smtClean="0"/>
                <a:t> models</a:t>
              </a:r>
            </a:p>
            <a:p>
              <a:r>
                <a:rPr lang="en-US" dirty="0"/>
                <a:t>	</a:t>
              </a:r>
              <a:r>
                <a:rPr lang="en-US" dirty="0" smtClean="0"/>
                <a:t>trade uncertainty for number of identifiable parameters</a:t>
              </a:r>
            </a:p>
            <a:p>
              <a:r>
                <a:rPr lang="en-US" i="1" dirty="0" smtClean="0"/>
                <a:t>value-added for forward model ensemble</a:t>
              </a:r>
            </a:p>
            <a:p>
              <a:r>
                <a:rPr lang="en-US" i="1" dirty="0"/>
                <a:t>	</a:t>
              </a:r>
              <a:r>
                <a:rPr lang="en-US" dirty="0" smtClean="0"/>
                <a:t>elucidate parameter correlations, space-time dependence</a:t>
              </a:r>
            </a:p>
            <a:p>
              <a:r>
                <a:rPr lang="en-US" i="1" dirty="0" smtClean="0"/>
                <a:t>Zooplankton grazing and Nutrient uptake are identifiable in CGOA</a:t>
              </a:r>
            </a:p>
            <a:p>
              <a:r>
                <a:rPr lang="en-US" i="1" dirty="0"/>
                <a:t>	</a:t>
              </a:r>
              <a:r>
                <a:rPr lang="en-US" dirty="0" smtClean="0"/>
                <a:t>given station data and </a:t>
              </a:r>
              <a:r>
                <a:rPr lang="en-US" dirty="0" err="1" smtClean="0"/>
                <a:t>Chl</a:t>
              </a:r>
              <a:r>
                <a:rPr lang="en-US" dirty="0" smtClean="0"/>
                <a:t> retrievals from ocean color sat </a:t>
              </a:r>
              <a:r>
                <a:rPr lang="en-US" dirty="0" err="1" smtClean="0"/>
                <a:t>obs</a:t>
              </a:r>
              <a:endParaRPr lang="en-US" i="1" dirty="0" smtClean="0"/>
            </a:p>
          </p:txBody>
        </p:sp>
      </p:grpSp>
    </p:spTree>
    <p:extLst>
      <p:ext uri="{BB962C8B-B14F-4D97-AF65-F5344CB8AC3E}">
        <p14:creationId xmlns:p14="http://schemas.microsoft.com/office/powerpoint/2010/main" val="10419188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b="47636"/>
          <a:stretch>
            <a:fillRect/>
          </a:stretch>
        </p:blipFill>
        <p:spPr bwMode="auto">
          <a:xfrm>
            <a:off x="193675" y="4500563"/>
            <a:ext cx="86868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p:cNvPicPr>
          <p:nvPr/>
        </p:nvPicPr>
        <p:blipFill>
          <a:blip r:embed="rId4">
            <a:extLst>
              <a:ext uri="{28A0092B-C50C-407E-A947-70E740481C1C}">
                <a14:useLocalDpi xmlns:a14="http://schemas.microsoft.com/office/drawing/2010/main" val="0"/>
              </a:ext>
            </a:extLst>
          </a:blip>
          <a:srcRect b="47534"/>
          <a:stretch>
            <a:fillRect/>
          </a:stretch>
        </p:blipFill>
        <p:spPr bwMode="auto">
          <a:xfrm>
            <a:off x="222250" y="2463800"/>
            <a:ext cx="8686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430213" y="984250"/>
          <a:ext cx="8353428" cy="1227138"/>
        </p:xfrm>
        <a:graphic>
          <a:graphicData uri="http://schemas.openxmlformats.org/drawingml/2006/table">
            <a:tbl>
              <a:tblPr firstRow="1" firstCol="1" bandRow="1" bandCol="1">
                <a:tableStyleId>{5C22544A-7EE6-4342-B048-85BDC9FD1C3A}</a:tableStyleId>
              </a:tblPr>
              <a:tblGrid>
                <a:gridCol w="1785062"/>
                <a:gridCol w="999964"/>
                <a:gridCol w="928067"/>
                <a:gridCol w="928067"/>
                <a:gridCol w="928067"/>
                <a:gridCol w="928067"/>
                <a:gridCol w="928067"/>
                <a:gridCol w="928067"/>
              </a:tblGrid>
              <a:tr h="226548">
                <a:tc>
                  <a:txBody>
                    <a:bodyPr/>
                    <a:lstStyle/>
                    <a:p>
                      <a:pPr marL="0" marR="0" algn="ctr">
                        <a:spcBef>
                          <a:spcPts val="600"/>
                        </a:spcBef>
                        <a:spcAft>
                          <a:spcPts val="600"/>
                        </a:spcAft>
                      </a:pPr>
                      <a:r>
                        <a:rPr lang="en-US" sz="1400" dirty="0">
                          <a:solidFill>
                            <a:schemeClr val="tx1"/>
                          </a:solidFill>
                          <a:effectLst/>
                        </a:rPr>
                        <a:t>Experiment</a:t>
                      </a:r>
                      <a:endParaRPr lang="en-US" sz="1400" dirty="0">
                        <a:solidFill>
                          <a:schemeClr val="tx1"/>
                        </a:solidFill>
                        <a:effectLst/>
                        <a:latin typeface="Times New Roman"/>
                        <a:ea typeface="Times New Roman"/>
                      </a:endParaRPr>
                    </a:p>
                  </a:txBody>
                  <a:tcPr marL="68573" marR="68573"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600"/>
                        </a:spcAft>
                      </a:pPr>
                      <a:r>
                        <a:rPr lang="en-US" sz="1400" dirty="0" err="1">
                          <a:solidFill>
                            <a:schemeClr val="tx1"/>
                          </a:solidFill>
                          <a:effectLst/>
                        </a:rPr>
                        <a:t>PhyIS</a:t>
                      </a:r>
                      <a:endParaRPr lang="en-US" sz="1400" dirty="0">
                        <a:solidFill>
                          <a:schemeClr val="tx1"/>
                        </a:solidFill>
                        <a:effectLst/>
                        <a:latin typeface="Times New Roman"/>
                        <a:ea typeface="Times New Roman"/>
                      </a:endParaRPr>
                    </a:p>
                  </a:txBody>
                  <a:tcPr marL="68573" marR="68573" marT="0" marB="0">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600"/>
                        </a:spcAft>
                      </a:pPr>
                      <a:r>
                        <a:rPr lang="en-US" sz="1400" dirty="0">
                          <a:solidFill>
                            <a:schemeClr val="tx1"/>
                          </a:solidFill>
                          <a:effectLst/>
                        </a:rPr>
                        <a:t>VmNO3</a:t>
                      </a:r>
                      <a:endParaRPr lang="en-US" sz="1400" dirty="0">
                        <a:solidFill>
                          <a:schemeClr val="tx1"/>
                        </a:solidFill>
                        <a:effectLst/>
                        <a:latin typeface="Times New Roman"/>
                        <a:ea typeface="Times New Roman"/>
                      </a:endParaRPr>
                    </a:p>
                  </a:txBody>
                  <a:tcPr marL="68573" marR="68573" marT="0" marB="0">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600"/>
                        </a:spcAft>
                      </a:pPr>
                      <a:r>
                        <a:rPr lang="en-US" sz="1400" dirty="0">
                          <a:solidFill>
                            <a:schemeClr val="tx1"/>
                          </a:solidFill>
                          <a:effectLst/>
                        </a:rPr>
                        <a:t>KNO3</a:t>
                      </a:r>
                      <a:endParaRPr lang="en-US" sz="1400" dirty="0">
                        <a:solidFill>
                          <a:schemeClr val="tx1"/>
                        </a:solidFill>
                        <a:effectLst/>
                        <a:latin typeface="Times New Roman"/>
                        <a:ea typeface="Times New Roman"/>
                      </a:endParaRPr>
                    </a:p>
                  </a:txBody>
                  <a:tcPr marL="68573" marR="68573" marT="0" marB="0">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600"/>
                        </a:spcAft>
                      </a:pPr>
                      <a:r>
                        <a:rPr lang="en-US" sz="1400" dirty="0" err="1">
                          <a:solidFill>
                            <a:schemeClr val="tx1"/>
                          </a:solidFill>
                          <a:effectLst/>
                        </a:rPr>
                        <a:t>ZooGR</a:t>
                      </a:r>
                      <a:endParaRPr lang="en-US" sz="1400" dirty="0">
                        <a:solidFill>
                          <a:schemeClr val="tx1"/>
                        </a:solidFill>
                        <a:effectLst/>
                        <a:latin typeface="Times New Roman"/>
                        <a:ea typeface="Times New Roman"/>
                      </a:endParaRPr>
                    </a:p>
                  </a:txBody>
                  <a:tcPr marL="68573" marR="68573" marT="0" marB="0">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600"/>
                        </a:spcAft>
                      </a:pPr>
                      <a:r>
                        <a:rPr lang="en-US" sz="1400" dirty="0" err="1">
                          <a:solidFill>
                            <a:schemeClr val="tx1"/>
                          </a:solidFill>
                          <a:effectLst/>
                        </a:rPr>
                        <a:t>DetRR</a:t>
                      </a:r>
                      <a:endParaRPr lang="en-US" sz="1400" dirty="0">
                        <a:solidFill>
                          <a:schemeClr val="tx1"/>
                        </a:solidFill>
                        <a:effectLst/>
                        <a:latin typeface="Times New Roman"/>
                        <a:ea typeface="Times New Roman"/>
                      </a:endParaRPr>
                    </a:p>
                  </a:txBody>
                  <a:tcPr marL="68573" marR="68573" marT="0" marB="0">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600"/>
                        </a:spcAft>
                      </a:pPr>
                      <a:r>
                        <a:rPr lang="en-US" sz="1400" dirty="0" err="1">
                          <a:solidFill>
                            <a:schemeClr val="tx1"/>
                          </a:solidFill>
                          <a:effectLst/>
                        </a:rPr>
                        <a:t>KFeC</a:t>
                      </a:r>
                      <a:endParaRPr lang="en-US" sz="1400" dirty="0">
                        <a:solidFill>
                          <a:schemeClr val="tx1"/>
                        </a:solidFill>
                        <a:effectLst/>
                        <a:latin typeface="Times New Roman"/>
                        <a:ea typeface="Times New Roman"/>
                      </a:endParaRPr>
                    </a:p>
                  </a:txBody>
                  <a:tcPr marL="68573" marR="68573" marT="0" marB="0">
                    <a:lnT w="12700" cap="flat" cmpd="sng" algn="ctr">
                      <a:solidFill>
                        <a:schemeClr val="tx1"/>
                      </a:solidFill>
                      <a:prstDash val="solid"/>
                      <a:round/>
                      <a:headEnd type="none" w="med" len="med"/>
                      <a:tailEnd type="none" w="med" len="med"/>
                    </a:lnT>
                  </a:tcPr>
                </a:tc>
                <a:tc>
                  <a:txBody>
                    <a:bodyPr/>
                    <a:lstStyle/>
                    <a:p>
                      <a:pPr marL="0" marR="0" algn="ctr">
                        <a:spcBef>
                          <a:spcPts val="600"/>
                        </a:spcBef>
                        <a:spcAft>
                          <a:spcPts val="600"/>
                        </a:spcAft>
                      </a:pPr>
                      <a:r>
                        <a:rPr lang="en-US" sz="1400" dirty="0" err="1">
                          <a:solidFill>
                            <a:schemeClr val="tx1"/>
                          </a:solidFill>
                          <a:effectLst/>
                        </a:rPr>
                        <a:t>FeRR</a:t>
                      </a:r>
                      <a:endParaRPr lang="en-US" sz="1400" dirty="0">
                        <a:solidFill>
                          <a:schemeClr val="tx1"/>
                        </a:solidFill>
                        <a:effectLst/>
                        <a:latin typeface="Times New Roman"/>
                        <a:ea typeface="Times New Roman"/>
                      </a:endParaRPr>
                    </a:p>
                  </a:txBody>
                  <a:tcPr marL="68573" marR="68573"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00590">
                <a:tc>
                  <a:txBody>
                    <a:bodyPr/>
                    <a:lstStyle/>
                    <a:p>
                      <a:pPr marL="0" marR="0" algn="ctr">
                        <a:spcBef>
                          <a:spcPts val="600"/>
                        </a:spcBef>
                        <a:spcAft>
                          <a:spcPts val="0"/>
                        </a:spcAft>
                      </a:pPr>
                      <a:r>
                        <a:rPr lang="en-US" sz="1400" dirty="0">
                          <a:solidFill>
                            <a:schemeClr val="tx1"/>
                          </a:solidFill>
                          <a:effectLst/>
                        </a:rPr>
                        <a:t>Control</a:t>
                      </a:r>
                    </a:p>
                    <a:p>
                      <a:pPr marL="0" marR="0" algn="ctr">
                        <a:spcBef>
                          <a:spcPts val="200"/>
                        </a:spcBef>
                        <a:spcAft>
                          <a:spcPts val="0"/>
                        </a:spcAft>
                      </a:pPr>
                      <a:r>
                        <a:rPr lang="en-US" sz="1400" dirty="0">
                          <a:solidFill>
                            <a:schemeClr val="tx1"/>
                          </a:solidFill>
                          <a:effectLst/>
                        </a:rPr>
                        <a:t>Shelf best</a:t>
                      </a:r>
                    </a:p>
                    <a:p>
                      <a:pPr marL="0" marR="0" algn="ctr">
                        <a:spcBef>
                          <a:spcPts val="200"/>
                        </a:spcBef>
                        <a:spcAft>
                          <a:spcPts val="0"/>
                        </a:spcAft>
                      </a:pPr>
                      <a:r>
                        <a:rPr lang="en-US" sz="1400" dirty="0">
                          <a:solidFill>
                            <a:schemeClr val="tx1"/>
                          </a:solidFill>
                          <a:effectLst/>
                        </a:rPr>
                        <a:t>Basin best</a:t>
                      </a:r>
                    </a:p>
                    <a:p>
                      <a:pPr marL="0" marR="0" algn="ctr">
                        <a:spcBef>
                          <a:spcPts val="200"/>
                        </a:spcBef>
                        <a:spcAft>
                          <a:spcPts val="600"/>
                        </a:spcAft>
                      </a:pPr>
                      <a:r>
                        <a:rPr lang="en-US" sz="1400" dirty="0">
                          <a:solidFill>
                            <a:schemeClr val="tx1"/>
                          </a:solidFill>
                          <a:effectLst/>
                        </a:rPr>
                        <a:t>Domain best</a:t>
                      </a:r>
                      <a:endParaRPr lang="en-US" sz="1400" dirty="0">
                        <a:solidFill>
                          <a:schemeClr val="tx1"/>
                        </a:solidFill>
                        <a:effectLst/>
                        <a:latin typeface="Times New Roman"/>
                        <a:ea typeface="Times New Roman"/>
                      </a:endParaRPr>
                    </a:p>
                  </a:txBody>
                  <a:tcPr marL="68573" marR="6857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pPr>
                      <a:r>
                        <a:rPr lang="en-US" sz="1400" dirty="0">
                          <a:effectLst/>
                        </a:rPr>
                        <a:t>0.02</a:t>
                      </a:r>
                    </a:p>
                    <a:p>
                      <a:pPr marL="0" marR="0" algn="ctr">
                        <a:spcBef>
                          <a:spcPts val="200"/>
                        </a:spcBef>
                        <a:spcAft>
                          <a:spcPts val="0"/>
                        </a:spcAft>
                      </a:pPr>
                      <a:r>
                        <a:rPr lang="en-US" sz="1400" dirty="0">
                          <a:effectLst/>
                        </a:rPr>
                        <a:t>0.029</a:t>
                      </a:r>
                    </a:p>
                    <a:p>
                      <a:pPr marL="0" marR="0" algn="ctr">
                        <a:spcBef>
                          <a:spcPts val="200"/>
                        </a:spcBef>
                        <a:spcAft>
                          <a:spcPts val="0"/>
                        </a:spcAft>
                      </a:pPr>
                      <a:r>
                        <a:rPr lang="en-US" sz="1400" dirty="0">
                          <a:effectLst/>
                        </a:rPr>
                        <a:t>0.029</a:t>
                      </a:r>
                    </a:p>
                    <a:p>
                      <a:pPr marL="0" marR="0" algn="ctr">
                        <a:spcBef>
                          <a:spcPts val="200"/>
                        </a:spcBef>
                        <a:spcAft>
                          <a:spcPts val="600"/>
                        </a:spcAft>
                      </a:pPr>
                      <a:r>
                        <a:rPr lang="en-US" sz="1400" dirty="0">
                          <a:effectLst/>
                        </a:rPr>
                        <a:t>0.029</a:t>
                      </a:r>
                      <a:endParaRPr lang="en-US" sz="1400" dirty="0">
                        <a:effectLst/>
                        <a:latin typeface="Times New Roman"/>
                        <a:ea typeface="Times New Roman"/>
                      </a:endParaRPr>
                    </a:p>
                  </a:txBody>
                  <a:tcPr marL="68573" marR="68573" marT="0" marB="0">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pPr>
                      <a:r>
                        <a:rPr lang="en-US" sz="1400" dirty="0">
                          <a:effectLst/>
                        </a:rPr>
                        <a:t>0.8</a:t>
                      </a:r>
                    </a:p>
                    <a:p>
                      <a:pPr marL="0" marR="0" algn="ctr">
                        <a:spcBef>
                          <a:spcPts val="200"/>
                        </a:spcBef>
                        <a:spcAft>
                          <a:spcPts val="0"/>
                        </a:spcAft>
                      </a:pPr>
                      <a:r>
                        <a:rPr lang="en-US" sz="1400" dirty="0">
                          <a:effectLst/>
                        </a:rPr>
                        <a:t>0.55</a:t>
                      </a:r>
                    </a:p>
                    <a:p>
                      <a:pPr marL="0" marR="0" algn="ctr">
                        <a:spcBef>
                          <a:spcPts val="200"/>
                        </a:spcBef>
                        <a:spcAft>
                          <a:spcPts val="0"/>
                        </a:spcAft>
                      </a:pPr>
                      <a:r>
                        <a:rPr lang="en-US" sz="1400" dirty="0">
                          <a:effectLst/>
                        </a:rPr>
                        <a:t>0.66</a:t>
                      </a:r>
                    </a:p>
                    <a:p>
                      <a:pPr marL="0" marR="0" algn="ctr">
                        <a:spcBef>
                          <a:spcPts val="200"/>
                        </a:spcBef>
                        <a:spcAft>
                          <a:spcPts val="600"/>
                        </a:spcAft>
                      </a:pPr>
                      <a:r>
                        <a:rPr lang="en-US" sz="1400" dirty="0">
                          <a:effectLst/>
                        </a:rPr>
                        <a:t>0.73</a:t>
                      </a:r>
                      <a:endParaRPr lang="en-US" sz="1400" dirty="0">
                        <a:effectLst/>
                        <a:latin typeface="Times New Roman"/>
                        <a:ea typeface="Times New Roman"/>
                      </a:endParaRPr>
                    </a:p>
                  </a:txBody>
                  <a:tcPr marL="68573" marR="68573" marT="0" marB="0">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pPr>
                      <a:r>
                        <a:rPr lang="en-US" sz="1400" dirty="0">
                          <a:effectLst/>
                        </a:rPr>
                        <a:t>1.0</a:t>
                      </a:r>
                    </a:p>
                    <a:p>
                      <a:pPr marL="0" marR="0" algn="ctr">
                        <a:spcBef>
                          <a:spcPts val="200"/>
                        </a:spcBef>
                        <a:spcAft>
                          <a:spcPts val="0"/>
                        </a:spcAft>
                      </a:pPr>
                      <a:r>
                        <a:rPr lang="en-US" sz="1400" dirty="0">
                          <a:effectLst/>
                        </a:rPr>
                        <a:t>0.81</a:t>
                      </a:r>
                    </a:p>
                    <a:p>
                      <a:pPr marL="0" marR="0" algn="ctr">
                        <a:spcBef>
                          <a:spcPts val="200"/>
                        </a:spcBef>
                        <a:spcAft>
                          <a:spcPts val="0"/>
                        </a:spcAft>
                      </a:pPr>
                      <a:r>
                        <a:rPr lang="en-US" sz="1400" dirty="0">
                          <a:effectLst/>
                        </a:rPr>
                        <a:t>1.32</a:t>
                      </a:r>
                    </a:p>
                    <a:p>
                      <a:pPr marL="0" marR="0" algn="ctr">
                        <a:spcBef>
                          <a:spcPts val="200"/>
                        </a:spcBef>
                        <a:spcAft>
                          <a:spcPts val="600"/>
                        </a:spcAft>
                      </a:pPr>
                      <a:r>
                        <a:rPr lang="en-US" sz="1400" dirty="0">
                          <a:effectLst/>
                        </a:rPr>
                        <a:t>0.92</a:t>
                      </a:r>
                      <a:endParaRPr lang="en-US" sz="1400" dirty="0">
                        <a:effectLst/>
                        <a:latin typeface="Times New Roman"/>
                        <a:ea typeface="Times New Roman"/>
                      </a:endParaRPr>
                    </a:p>
                  </a:txBody>
                  <a:tcPr marL="68573" marR="68573" marT="0" marB="0">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pPr>
                      <a:r>
                        <a:rPr lang="en-US" sz="1400" dirty="0">
                          <a:effectLst/>
                        </a:rPr>
                        <a:t>0.4</a:t>
                      </a:r>
                    </a:p>
                    <a:p>
                      <a:pPr marL="0" marR="0" algn="ctr">
                        <a:spcBef>
                          <a:spcPts val="200"/>
                        </a:spcBef>
                        <a:spcAft>
                          <a:spcPts val="0"/>
                        </a:spcAft>
                      </a:pPr>
                      <a:r>
                        <a:rPr lang="en-US" sz="1400" dirty="0">
                          <a:effectLst/>
                        </a:rPr>
                        <a:t>0.42</a:t>
                      </a:r>
                    </a:p>
                    <a:p>
                      <a:pPr marL="0" marR="0" algn="ctr">
                        <a:spcBef>
                          <a:spcPts val="200"/>
                        </a:spcBef>
                        <a:spcAft>
                          <a:spcPts val="0"/>
                        </a:spcAft>
                      </a:pPr>
                      <a:r>
                        <a:rPr lang="en-US" sz="1400" dirty="0">
                          <a:effectLst/>
                        </a:rPr>
                        <a:t>0.28</a:t>
                      </a:r>
                    </a:p>
                    <a:p>
                      <a:pPr marL="0" marR="0" algn="ctr">
                        <a:spcBef>
                          <a:spcPts val="200"/>
                        </a:spcBef>
                        <a:spcAft>
                          <a:spcPts val="600"/>
                        </a:spcAft>
                      </a:pPr>
                      <a:r>
                        <a:rPr lang="en-US" sz="1400" dirty="0">
                          <a:effectLst/>
                        </a:rPr>
                        <a:t>0.34</a:t>
                      </a:r>
                      <a:endParaRPr lang="en-US" sz="1400" dirty="0">
                        <a:effectLst/>
                        <a:latin typeface="Times New Roman"/>
                        <a:ea typeface="Times New Roman"/>
                      </a:endParaRPr>
                    </a:p>
                  </a:txBody>
                  <a:tcPr marL="68573" marR="68573" marT="0" marB="0">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pPr>
                      <a:r>
                        <a:rPr lang="en-US" sz="1400" dirty="0">
                          <a:effectLst/>
                        </a:rPr>
                        <a:t>0.2</a:t>
                      </a:r>
                    </a:p>
                    <a:p>
                      <a:pPr marL="0" marR="0" algn="ctr">
                        <a:spcBef>
                          <a:spcPts val="200"/>
                        </a:spcBef>
                        <a:spcAft>
                          <a:spcPts val="0"/>
                        </a:spcAft>
                      </a:pPr>
                      <a:r>
                        <a:rPr lang="en-US" sz="1400" dirty="0">
                          <a:effectLst/>
                        </a:rPr>
                        <a:t>0.12</a:t>
                      </a:r>
                    </a:p>
                    <a:p>
                      <a:pPr marL="0" marR="0" algn="ctr">
                        <a:spcBef>
                          <a:spcPts val="200"/>
                        </a:spcBef>
                        <a:spcAft>
                          <a:spcPts val="0"/>
                        </a:spcAft>
                      </a:pPr>
                      <a:r>
                        <a:rPr lang="en-US" sz="1400" dirty="0">
                          <a:effectLst/>
                        </a:rPr>
                        <a:t>0.24</a:t>
                      </a:r>
                    </a:p>
                    <a:p>
                      <a:pPr marL="0" marR="0" algn="ctr">
                        <a:spcBef>
                          <a:spcPts val="200"/>
                        </a:spcBef>
                        <a:spcAft>
                          <a:spcPts val="600"/>
                        </a:spcAft>
                      </a:pPr>
                      <a:r>
                        <a:rPr lang="en-US" sz="1400" dirty="0">
                          <a:effectLst/>
                        </a:rPr>
                        <a:t>0.16</a:t>
                      </a:r>
                      <a:endParaRPr lang="en-US" sz="1400" dirty="0">
                        <a:effectLst/>
                        <a:latin typeface="Times New Roman"/>
                        <a:ea typeface="Times New Roman"/>
                      </a:endParaRPr>
                    </a:p>
                  </a:txBody>
                  <a:tcPr marL="68573" marR="68573" marT="0" marB="0">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pPr>
                      <a:r>
                        <a:rPr lang="en-US" sz="1400" dirty="0">
                          <a:effectLst/>
                        </a:rPr>
                        <a:t>16.9</a:t>
                      </a:r>
                    </a:p>
                    <a:p>
                      <a:pPr marL="0" marR="0" algn="ctr">
                        <a:spcBef>
                          <a:spcPts val="200"/>
                        </a:spcBef>
                        <a:spcAft>
                          <a:spcPts val="0"/>
                        </a:spcAft>
                      </a:pPr>
                      <a:r>
                        <a:rPr lang="en-US" sz="1400" dirty="0">
                          <a:effectLst/>
                        </a:rPr>
                        <a:t>24.79</a:t>
                      </a:r>
                    </a:p>
                    <a:p>
                      <a:pPr marL="0" marR="0" algn="ctr">
                        <a:spcBef>
                          <a:spcPts val="200"/>
                        </a:spcBef>
                        <a:spcAft>
                          <a:spcPts val="0"/>
                        </a:spcAft>
                      </a:pPr>
                      <a:r>
                        <a:rPr lang="en-US" sz="1400" dirty="0">
                          <a:effectLst/>
                        </a:rPr>
                        <a:t>22.40</a:t>
                      </a:r>
                    </a:p>
                    <a:p>
                      <a:pPr marL="0" marR="0" algn="ctr">
                        <a:spcBef>
                          <a:spcPts val="200"/>
                        </a:spcBef>
                        <a:spcAft>
                          <a:spcPts val="600"/>
                        </a:spcAft>
                      </a:pPr>
                      <a:r>
                        <a:rPr lang="en-US" sz="1400" dirty="0">
                          <a:effectLst/>
                        </a:rPr>
                        <a:t>21.76</a:t>
                      </a:r>
                      <a:endParaRPr lang="en-US" sz="1400" dirty="0">
                        <a:effectLst/>
                        <a:latin typeface="Times New Roman"/>
                        <a:ea typeface="Times New Roman"/>
                      </a:endParaRPr>
                    </a:p>
                  </a:txBody>
                  <a:tcPr marL="68573" marR="68573" marT="0" marB="0">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pPr>
                      <a:r>
                        <a:rPr lang="en-US" sz="1400" dirty="0">
                          <a:effectLst/>
                        </a:rPr>
                        <a:t>0.5</a:t>
                      </a:r>
                    </a:p>
                    <a:p>
                      <a:pPr marL="0" marR="0" algn="ctr">
                        <a:spcBef>
                          <a:spcPts val="200"/>
                        </a:spcBef>
                        <a:spcAft>
                          <a:spcPts val="0"/>
                        </a:spcAft>
                      </a:pPr>
                      <a:r>
                        <a:rPr lang="en-US" sz="1400" dirty="0">
                          <a:effectLst/>
                        </a:rPr>
                        <a:t>0.61</a:t>
                      </a:r>
                    </a:p>
                    <a:p>
                      <a:pPr marL="0" marR="0" algn="ctr">
                        <a:spcBef>
                          <a:spcPts val="200"/>
                        </a:spcBef>
                        <a:spcAft>
                          <a:spcPts val="0"/>
                        </a:spcAft>
                      </a:pPr>
                      <a:r>
                        <a:rPr lang="en-US" sz="1400" dirty="0">
                          <a:effectLst/>
                        </a:rPr>
                        <a:t>0.71</a:t>
                      </a:r>
                    </a:p>
                    <a:p>
                      <a:pPr marL="0" marR="0" algn="ctr">
                        <a:spcBef>
                          <a:spcPts val="200"/>
                        </a:spcBef>
                        <a:spcAft>
                          <a:spcPts val="600"/>
                        </a:spcAft>
                      </a:pPr>
                      <a:r>
                        <a:rPr lang="en-US" sz="1400" dirty="0">
                          <a:effectLst/>
                        </a:rPr>
                        <a:t>0.67</a:t>
                      </a:r>
                      <a:endParaRPr lang="en-US" sz="1400" dirty="0">
                        <a:effectLst/>
                        <a:latin typeface="Times New Roman"/>
                        <a:ea typeface="Times New Roman"/>
                      </a:endParaRPr>
                    </a:p>
                  </a:txBody>
                  <a:tcPr marL="68573" marR="6857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249" name="TextBox 7"/>
          <p:cNvSpPr txBox="1">
            <a:spLocks noChangeArrowheads="1"/>
          </p:cNvSpPr>
          <p:nvPr/>
        </p:nvSpPr>
        <p:spPr bwMode="auto">
          <a:xfrm>
            <a:off x="203200" y="285750"/>
            <a:ext cx="873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200" u="sng"/>
              <a:t>ROMS-NPZD Ensembles: Parameter Estimation</a:t>
            </a:r>
          </a:p>
        </p:txBody>
      </p:sp>
    </p:spTree>
    <p:extLst>
      <p:ext uri="{BB962C8B-B14F-4D97-AF65-F5344CB8AC3E}">
        <p14:creationId xmlns:p14="http://schemas.microsoft.com/office/powerpoint/2010/main" val="20977985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fiechter_confab2009.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25371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659014" y="142575"/>
            <a:ext cx="5715093" cy="39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algn="ctr" eaLnBrk="1">
              <a:lnSpc>
                <a:spcPct val="102000"/>
              </a:lnSpc>
            </a:pPr>
            <a:r>
              <a:rPr lang="en-GB" sz="2000" b="1" i="1">
                <a:solidFill>
                  <a:srgbClr val="0000FF"/>
                </a:solidFill>
              </a:rPr>
              <a:t>Review</a:t>
            </a:r>
            <a:r>
              <a:rPr lang="en-GB" sz="2000" b="1" i="1">
                <a:solidFill>
                  <a:srgbClr val="000000"/>
                </a:solidFill>
              </a:rPr>
              <a:t>: Bayesian Hierarchical Models (BHM) </a:t>
            </a:r>
          </a:p>
        </p:txBody>
      </p:sp>
      <p:sp>
        <p:nvSpPr>
          <p:cNvPr id="4099" name="Text Box 2"/>
          <p:cNvSpPr txBox="1">
            <a:spLocks noChangeArrowheads="1"/>
          </p:cNvSpPr>
          <p:nvPr/>
        </p:nvSpPr>
        <p:spPr bwMode="auto">
          <a:xfrm>
            <a:off x="278101" y="580382"/>
            <a:ext cx="2348278" cy="3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algn="ctr" eaLnBrk="1">
              <a:lnSpc>
                <a:spcPct val="102000"/>
              </a:lnSpc>
            </a:pPr>
            <a:r>
              <a:rPr lang="en-GB" b="1" i="1">
                <a:solidFill>
                  <a:srgbClr val="0000FF"/>
                </a:solidFill>
              </a:rPr>
              <a:t>Probability Models:</a:t>
            </a:r>
          </a:p>
        </p:txBody>
      </p:sp>
      <p:sp>
        <p:nvSpPr>
          <p:cNvPr id="4100" name="Text Box 3"/>
          <p:cNvSpPr txBox="1">
            <a:spLocks noChangeArrowheads="1"/>
          </p:cNvSpPr>
          <p:nvPr/>
        </p:nvSpPr>
        <p:spPr bwMode="auto">
          <a:xfrm>
            <a:off x="232196" y="1528001"/>
            <a:ext cx="2630169" cy="3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algn="ctr" eaLnBrk="1">
              <a:lnSpc>
                <a:spcPct val="102000"/>
              </a:lnSpc>
            </a:pPr>
            <a:r>
              <a:rPr lang="en-GB" b="1" i="1">
                <a:solidFill>
                  <a:srgbClr val="0000FF"/>
                </a:solidFill>
              </a:rPr>
              <a:t>BHM Building Blocks:</a:t>
            </a:r>
          </a:p>
        </p:txBody>
      </p:sp>
      <p:sp>
        <p:nvSpPr>
          <p:cNvPr id="4101" name="Text Box 4"/>
          <p:cNvSpPr txBox="1">
            <a:spLocks noChangeArrowheads="1"/>
          </p:cNvSpPr>
          <p:nvPr/>
        </p:nvSpPr>
        <p:spPr bwMode="auto">
          <a:xfrm>
            <a:off x="231934" y="4496489"/>
            <a:ext cx="3258533" cy="3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algn="ctr" eaLnBrk="1">
              <a:lnSpc>
                <a:spcPct val="102000"/>
              </a:lnSpc>
            </a:pPr>
            <a:r>
              <a:rPr lang="en-GB" b="1" i="1" dirty="0">
                <a:solidFill>
                  <a:srgbClr val="0000FF"/>
                </a:solidFill>
              </a:rPr>
              <a:t>BHM Posterior Distribution:</a:t>
            </a:r>
          </a:p>
        </p:txBody>
      </p:sp>
      <p:sp>
        <p:nvSpPr>
          <p:cNvPr id="4102" name="Text Box 5"/>
          <p:cNvSpPr txBox="1">
            <a:spLocks noChangeArrowheads="1"/>
          </p:cNvSpPr>
          <p:nvPr/>
        </p:nvSpPr>
        <p:spPr bwMode="auto">
          <a:xfrm>
            <a:off x="783361" y="897215"/>
            <a:ext cx="8027876" cy="58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lnSpc>
                <a:spcPct val="102000"/>
              </a:lnSpc>
            </a:pPr>
            <a:r>
              <a:rPr lang="en-GB" sz="1600" i="1" dirty="0">
                <a:solidFill>
                  <a:srgbClr val="000000"/>
                </a:solidFill>
              </a:rPr>
              <a:t>Conditional thinking; [A,B,C] = [A | B,C] [B | C] [C], easier to specify conditional </a:t>
            </a:r>
            <a:r>
              <a:rPr lang="en-GB" sz="1600" i="1" dirty="0" err="1">
                <a:solidFill>
                  <a:srgbClr val="000000"/>
                </a:solidFill>
              </a:rPr>
              <a:t>vs</a:t>
            </a:r>
            <a:r>
              <a:rPr lang="en-GB" sz="1600" i="1" dirty="0">
                <a:solidFill>
                  <a:srgbClr val="000000"/>
                </a:solidFill>
              </a:rPr>
              <a:t> joint</a:t>
            </a:r>
          </a:p>
          <a:p>
            <a:pPr eaLnBrk="1">
              <a:lnSpc>
                <a:spcPct val="102000"/>
              </a:lnSpc>
            </a:pPr>
            <a:r>
              <a:rPr lang="en-GB" sz="1600" i="1" dirty="0">
                <a:solidFill>
                  <a:srgbClr val="000000"/>
                </a:solidFill>
              </a:rPr>
              <a:t>Use what we know/willing to assume to simplify; e.g. [A | B,C] </a:t>
            </a:r>
            <a:r>
              <a:rPr lang="en-GB" sz="1600" i="1" dirty="0">
                <a:solidFill>
                  <a:srgbClr val="000000"/>
                </a:solidFill>
                <a:latin typeface="DejaVu Sans" charset="0"/>
              </a:rPr>
              <a:t>∼</a:t>
            </a:r>
            <a:r>
              <a:rPr lang="en-GB" sz="1600" i="1" dirty="0">
                <a:solidFill>
                  <a:srgbClr val="000000"/>
                </a:solidFill>
              </a:rPr>
              <a:t> [A|B] </a:t>
            </a:r>
          </a:p>
        </p:txBody>
      </p:sp>
      <p:sp>
        <p:nvSpPr>
          <p:cNvPr id="4103" name="Text Box 6"/>
          <p:cNvSpPr txBox="1">
            <a:spLocks noChangeArrowheads="1"/>
          </p:cNvSpPr>
          <p:nvPr/>
        </p:nvSpPr>
        <p:spPr bwMode="auto">
          <a:xfrm>
            <a:off x="737280" y="1869316"/>
            <a:ext cx="8117364" cy="316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lnSpc>
                <a:spcPct val="102000"/>
              </a:lnSpc>
            </a:pPr>
            <a:r>
              <a:rPr lang="en-GB" sz="1600" i="1" u="sng" dirty="0">
                <a:solidFill>
                  <a:srgbClr val="FF0000"/>
                </a:solidFill>
              </a:rPr>
              <a:t>Data Stage Distribution</a:t>
            </a:r>
            <a:r>
              <a:rPr lang="en-GB" sz="1600" i="1" dirty="0">
                <a:solidFill>
                  <a:srgbClr val="FF0000"/>
                </a:solidFill>
              </a:rPr>
              <a:t>  (likelihood) </a:t>
            </a:r>
            <a:r>
              <a:rPr lang="en-GB" sz="1600" i="1" dirty="0">
                <a:solidFill>
                  <a:srgbClr val="000000"/>
                </a:solidFill>
              </a:rPr>
              <a:t>quantifies uncertainty in relevant observations, </a:t>
            </a:r>
          </a:p>
          <a:p>
            <a:pPr eaLnBrk="1">
              <a:lnSpc>
                <a:spcPct val="114000"/>
              </a:lnSpc>
            </a:pPr>
            <a:r>
              <a:rPr lang="en-GB" sz="1600" i="1" dirty="0">
                <a:solidFill>
                  <a:srgbClr val="000000"/>
                </a:solidFill>
              </a:rPr>
              <a:t>e.g. measurement errors, quantifiable biases, etc. ....  [D | </a:t>
            </a:r>
            <a:r>
              <a:rPr lang="en-GB" sz="1600" i="1" dirty="0" smtClean="0">
                <a:solidFill>
                  <a:srgbClr val="000000"/>
                </a:solidFill>
              </a:rPr>
              <a:t>X, </a:t>
            </a:r>
            <a:r>
              <a:rPr lang="en-GB" sz="1600" i="1" dirty="0" err="1">
                <a:solidFill>
                  <a:srgbClr val="000000"/>
                </a:solidFill>
                <a:cs typeface="Arial" charset="0"/>
              </a:rPr>
              <a:t>θ</a:t>
            </a:r>
            <a:r>
              <a:rPr lang="en-GB" sz="1600" i="1" baseline="-33000" dirty="0" err="1">
                <a:solidFill>
                  <a:srgbClr val="000000"/>
                </a:solidFill>
                <a:latin typeface="Luxi Sans" charset="0"/>
              </a:rPr>
              <a:t>d</a:t>
            </a:r>
            <a:r>
              <a:rPr lang="en-GB" sz="1600" i="1" baseline="-33000" dirty="0">
                <a:solidFill>
                  <a:srgbClr val="000000"/>
                </a:solidFill>
                <a:latin typeface="Luxi Sans" charset="0"/>
              </a:rPr>
              <a:t> </a:t>
            </a:r>
            <a:r>
              <a:rPr lang="en-GB" sz="1600" i="1" dirty="0">
                <a:solidFill>
                  <a:srgbClr val="000000"/>
                </a:solidFill>
                <a:latin typeface="Luxi Sans" charset="0"/>
              </a:rPr>
              <a:t>]</a:t>
            </a:r>
          </a:p>
          <a:p>
            <a:pPr eaLnBrk="1">
              <a:lnSpc>
                <a:spcPct val="114000"/>
              </a:lnSpc>
            </a:pPr>
            <a:r>
              <a:rPr lang="en-GB" sz="1600" i="1" u="sng" dirty="0">
                <a:solidFill>
                  <a:srgbClr val="2FBC19"/>
                </a:solidFill>
              </a:rPr>
              <a:t>Process Model Stage Distribution </a:t>
            </a:r>
            <a:r>
              <a:rPr lang="en-GB" sz="1600" i="1" dirty="0">
                <a:solidFill>
                  <a:srgbClr val="2FBC19"/>
                </a:solidFill>
              </a:rPr>
              <a:t> (prior) </a:t>
            </a:r>
            <a:r>
              <a:rPr lang="en-GB" sz="1600" i="1" dirty="0">
                <a:solidFill>
                  <a:srgbClr val="000000"/>
                </a:solidFill>
              </a:rPr>
              <a:t>quantifies uncertainty in (perhaps incomplete) </a:t>
            </a:r>
          </a:p>
          <a:p>
            <a:pPr eaLnBrk="1">
              <a:lnSpc>
                <a:spcPct val="114000"/>
              </a:lnSpc>
            </a:pPr>
            <a:r>
              <a:rPr lang="en-GB" sz="1600" i="1" dirty="0">
                <a:solidFill>
                  <a:srgbClr val="000000"/>
                </a:solidFill>
              </a:rPr>
              <a:t>physics of process; e.g</a:t>
            </a:r>
            <a:r>
              <a:rPr lang="en-GB" sz="1600" i="1" dirty="0" smtClean="0">
                <a:solidFill>
                  <a:srgbClr val="000000"/>
                </a:solidFill>
              </a:rPr>
              <a:t>., [X</a:t>
            </a:r>
            <a:r>
              <a:rPr lang="en-GB" sz="1600" i="1" baseline="-33000" dirty="0" smtClean="0">
                <a:solidFill>
                  <a:srgbClr val="000000"/>
                </a:solidFill>
              </a:rPr>
              <a:t>t+</a:t>
            </a:r>
            <a:r>
              <a:rPr lang="en-GB" sz="1600" i="1" baseline="-33000" dirty="0">
                <a:solidFill>
                  <a:srgbClr val="000000"/>
                </a:solidFill>
              </a:rPr>
              <a:t>1 </a:t>
            </a:r>
            <a:r>
              <a:rPr lang="en-GB" sz="1600" i="1" dirty="0">
                <a:solidFill>
                  <a:srgbClr val="000000"/>
                </a:solidFill>
              </a:rPr>
              <a:t>| </a:t>
            </a:r>
            <a:r>
              <a:rPr lang="en-GB" sz="1600" i="1" dirty="0" err="1" smtClean="0">
                <a:solidFill>
                  <a:srgbClr val="000000"/>
                </a:solidFill>
              </a:rPr>
              <a:t>X</a:t>
            </a:r>
            <a:r>
              <a:rPr lang="en-GB" sz="1600" i="1" baseline="-33000" dirty="0" err="1" smtClean="0">
                <a:solidFill>
                  <a:srgbClr val="000000"/>
                </a:solidFill>
              </a:rPr>
              <a:t>t</a:t>
            </a:r>
            <a:r>
              <a:rPr lang="en-GB" sz="1600" i="1" baseline="-33000" dirty="0" smtClean="0">
                <a:solidFill>
                  <a:srgbClr val="000000"/>
                </a:solidFill>
              </a:rPr>
              <a:t> </a:t>
            </a:r>
            <a:r>
              <a:rPr lang="en-GB" sz="1600" i="1" dirty="0">
                <a:solidFill>
                  <a:srgbClr val="000000"/>
                </a:solidFill>
              </a:rPr>
              <a:t>, </a:t>
            </a:r>
            <a:r>
              <a:rPr lang="en-GB" sz="1600" i="1" dirty="0" err="1">
                <a:solidFill>
                  <a:srgbClr val="000000"/>
                </a:solidFill>
                <a:cs typeface="Arial" charset="0"/>
              </a:rPr>
              <a:t>θ</a:t>
            </a:r>
            <a:r>
              <a:rPr lang="en-GB" sz="1600" i="1" baseline="-33000" dirty="0" err="1">
                <a:solidFill>
                  <a:srgbClr val="000000"/>
                </a:solidFill>
              </a:rPr>
              <a:t>p</a:t>
            </a:r>
            <a:r>
              <a:rPr lang="en-GB" sz="1600" i="1" baseline="-33000" dirty="0">
                <a:solidFill>
                  <a:srgbClr val="000000"/>
                </a:solidFill>
              </a:rPr>
              <a:t> </a:t>
            </a:r>
            <a:r>
              <a:rPr lang="en-GB" sz="1600" i="1" dirty="0">
                <a:solidFill>
                  <a:srgbClr val="000000"/>
                </a:solidFill>
              </a:rPr>
              <a:t>]</a:t>
            </a:r>
          </a:p>
          <a:p>
            <a:pPr eaLnBrk="1">
              <a:lnSpc>
                <a:spcPct val="114000"/>
              </a:lnSpc>
            </a:pPr>
            <a:r>
              <a:rPr lang="en-GB" sz="1600" i="1" u="sng" dirty="0">
                <a:solidFill>
                  <a:schemeClr val="tx1"/>
                </a:solidFill>
              </a:rPr>
              <a:t>Parameter </a:t>
            </a:r>
            <a:r>
              <a:rPr lang="en-GB" sz="1600" i="1" u="sng" dirty="0" smtClean="0">
                <a:solidFill>
                  <a:schemeClr val="tx1"/>
                </a:solidFill>
              </a:rPr>
              <a:t>Distributions</a:t>
            </a:r>
            <a:r>
              <a:rPr lang="en-GB" sz="1600" i="1" dirty="0" smtClean="0">
                <a:solidFill>
                  <a:schemeClr val="tx1"/>
                </a:solidFill>
              </a:rPr>
              <a:t>  </a:t>
            </a:r>
            <a:r>
              <a:rPr lang="en-GB" sz="1600" i="1" dirty="0" smtClean="0">
                <a:solidFill>
                  <a:srgbClr val="000000"/>
                </a:solidFill>
              </a:rPr>
              <a:t>from </a:t>
            </a:r>
            <a:r>
              <a:rPr lang="en-GB" sz="1600" i="1" dirty="0">
                <a:solidFill>
                  <a:srgbClr val="000000"/>
                </a:solidFill>
              </a:rPr>
              <a:t>Data Stage and Process Models (i.e. [</a:t>
            </a:r>
            <a:r>
              <a:rPr lang="en-GB" sz="1600" i="1" dirty="0" err="1">
                <a:solidFill>
                  <a:srgbClr val="000000"/>
                </a:solidFill>
                <a:cs typeface="Arial" charset="0"/>
              </a:rPr>
              <a:t>θ</a:t>
            </a:r>
            <a:r>
              <a:rPr lang="en-GB" sz="1600" i="1" baseline="-33000" dirty="0" err="1">
                <a:solidFill>
                  <a:srgbClr val="000000"/>
                </a:solidFill>
              </a:rPr>
              <a:t>d</a:t>
            </a:r>
            <a:r>
              <a:rPr lang="en-GB" sz="1600" i="1" dirty="0">
                <a:solidFill>
                  <a:srgbClr val="000000"/>
                </a:solidFill>
              </a:rPr>
              <a:t>], [</a:t>
            </a:r>
            <a:r>
              <a:rPr lang="en-GB" sz="1600" i="1" dirty="0" err="1">
                <a:solidFill>
                  <a:srgbClr val="000000"/>
                </a:solidFill>
                <a:cs typeface="Arial" charset="0"/>
              </a:rPr>
              <a:t>θ</a:t>
            </a:r>
            <a:r>
              <a:rPr lang="en-GB" sz="1600" i="1" baseline="-33000" dirty="0" err="1">
                <a:solidFill>
                  <a:srgbClr val="000000"/>
                </a:solidFill>
              </a:rPr>
              <a:t>p</a:t>
            </a:r>
            <a:r>
              <a:rPr lang="en-GB" sz="1600" i="1" dirty="0">
                <a:solidFill>
                  <a:srgbClr val="000000"/>
                </a:solidFill>
              </a:rPr>
              <a:t>] )</a:t>
            </a:r>
            <a:r>
              <a:rPr lang="ar-sa" sz="1600" i="1" dirty="0">
                <a:solidFill>
                  <a:srgbClr val="000000"/>
                </a:solidFill>
                <a:cs typeface="Arial" charset="0"/>
              </a:rPr>
              <a:t>‏</a:t>
            </a:r>
            <a:endParaRPr lang="en-US" sz="1600" i="1" dirty="0">
              <a:solidFill>
                <a:srgbClr val="000000"/>
              </a:solidFill>
              <a:cs typeface="Arial" charset="0"/>
            </a:endParaRPr>
          </a:p>
          <a:p>
            <a:pPr eaLnBrk="1">
              <a:lnSpc>
                <a:spcPct val="114000"/>
              </a:lnSpc>
            </a:pPr>
            <a:r>
              <a:rPr lang="en-GB" sz="1600" i="1" dirty="0">
                <a:solidFill>
                  <a:srgbClr val="000000"/>
                </a:solidFill>
              </a:rPr>
              <a:t>issues of </a:t>
            </a:r>
            <a:r>
              <a:rPr lang="en-GB" sz="1600" i="1" dirty="0" err="1">
                <a:solidFill>
                  <a:srgbClr val="000000"/>
                </a:solidFill>
              </a:rPr>
              <a:t>identifiability</a:t>
            </a:r>
            <a:r>
              <a:rPr lang="en-GB" sz="1600" i="1" dirty="0">
                <a:solidFill>
                  <a:srgbClr val="000000"/>
                </a:solidFill>
              </a:rPr>
              <a:t>, uncertainty, model </a:t>
            </a:r>
            <a:r>
              <a:rPr lang="en-GB" sz="1600" i="1" dirty="0" smtClean="0">
                <a:solidFill>
                  <a:srgbClr val="000000"/>
                </a:solidFill>
              </a:rPr>
              <a:t>validation</a:t>
            </a:r>
          </a:p>
          <a:p>
            <a:pPr eaLnBrk="1">
              <a:lnSpc>
                <a:spcPct val="114000"/>
              </a:lnSpc>
            </a:pPr>
            <a:endParaRPr lang="en-GB" sz="1600" i="1" dirty="0">
              <a:solidFill>
                <a:srgbClr val="000000"/>
              </a:solidFill>
            </a:endParaRPr>
          </a:p>
          <a:p>
            <a:pPr eaLnBrk="1">
              <a:lnSpc>
                <a:spcPct val="114000"/>
              </a:lnSpc>
            </a:pPr>
            <a:r>
              <a:rPr lang="en-GB" sz="1600" b="1" i="1" u="sng" dirty="0">
                <a:solidFill>
                  <a:schemeClr val="tx1"/>
                </a:solidFill>
              </a:rPr>
              <a:t>Bayes Theorem</a:t>
            </a:r>
            <a:r>
              <a:rPr lang="en-GB" sz="1600" i="1" dirty="0">
                <a:solidFill>
                  <a:schemeClr val="tx1"/>
                </a:solidFill>
              </a:rPr>
              <a:t> </a:t>
            </a:r>
            <a:r>
              <a:rPr lang="en-GB" sz="1600" i="1" dirty="0">
                <a:solidFill>
                  <a:srgbClr val="000000"/>
                </a:solidFill>
              </a:rPr>
              <a:t>relates Data and Process Model Stages to the </a:t>
            </a:r>
            <a:r>
              <a:rPr lang="en-GB" sz="1600" i="1" u="sng" dirty="0">
                <a:solidFill>
                  <a:srgbClr val="0000FF"/>
                </a:solidFill>
              </a:rPr>
              <a:t>Posterior Distribution</a:t>
            </a:r>
          </a:p>
          <a:p>
            <a:pPr eaLnBrk="1">
              <a:lnSpc>
                <a:spcPct val="114000"/>
              </a:lnSpc>
            </a:pPr>
            <a:r>
              <a:rPr lang="en-GB" sz="1600" i="1" dirty="0" smtClean="0">
                <a:solidFill>
                  <a:srgbClr val="000000"/>
                </a:solidFill>
              </a:rPr>
              <a:t>[</a:t>
            </a:r>
            <a:r>
              <a:rPr lang="en-GB" sz="1600" i="1" dirty="0" err="1" smtClean="0">
                <a:solidFill>
                  <a:srgbClr val="000000"/>
                </a:solidFill>
              </a:rPr>
              <a:t>X,</a:t>
            </a:r>
            <a:r>
              <a:rPr lang="en-GB" sz="1600" i="1" dirty="0" err="1">
                <a:solidFill>
                  <a:srgbClr val="000000"/>
                </a:solidFill>
                <a:cs typeface="Arial" charset="0"/>
              </a:rPr>
              <a:t>θ</a:t>
            </a:r>
            <a:r>
              <a:rPr lang="en-GB" sz="1600" i="1" baseline="-33000" dirty="0" err="1">
                <a:solidFill>
                  <a:srgbClr val="000000"/>
                </a:solidFill>
              </a:rPr>
              <a:t>p</a:t>
            </a:r>
            <a:r>
              <a:rPr lang="en-GB" sz="1600" i="1" dirty="0" err="1">
                <a:solidFill>
                  <a:srgbClr val="000000"/>
                </a:solidFill>
              </a:rPr>
              <a:t>,</a:t>
            </a:r>
            <a:r>
              <a:rPr lang="en-GB" sz="1600" i="1" dirty="0" err="1">
                <a:solidFill>
                  <a:srgbClr val="000000"/>
                </a:solidFill>
                <a:cs typeface="Arial" charset="0"/>
              </a:rPr>
              <a:t>θ</a:t>
            </a:r>
            <a:r>
              <a:rPr lang="en-GB" sz="1600" i="1" baseline="-33000" dirty="0" err="1">
                <a:solidFill>
                  <a:srgbClr val="000000"/>
                </a:solidFill>
              </a:rPr>
              <a:t>d</a:t>
            </a:r>
            <a:r>
              <a:rPr lang="en-GB" sz="1600" i="1" dirty="0" err="1">
                <a:solidFill>
                  <a:srgbClr val="000000"/>
                </a:solidFill>
              </a:rPr>
              <a:t>|D</a:t>
            </a:r>
            <a:r>
              <a:rPr lang="en-GB" sz="1600" i="1" dirty="0">
                <a:solidFill>
                  <a:srgbClr val="000000"/>
                </a:solidFill>
              </a:rPr>
              <a:t>] </a:t>
            </a:r>
            <a:r>
              <a:rPr lang="en-GB" sz="1600" i="1" dirty="0">
                <a:solidFill>
                  <a:srgbClr val="000000"/>
                </a:solidFill>
                <a:latin typeface="DejaVu Sans" charset="0"/>
              </a:rPr>
              <a:t>∝</a:t>
            </a:r>
            <a:r>
              <a:rPr lang="en-GB" sz="1600" i="1" dirty="0">
                <a:solidFill>
                  <a:srgbClr val="000000"/>
                </a:solidFill>
              </a:rPr>
              <a:t> [ </a:t>
            </a:r>
            <a:r>
              <a:rPr lang="en-GB" sz="1600" i="1" dirty="0" err="1">
                <a:solidFill>
                  <a:srgbClr val="000000"/>
                </a:solidFill>
              </a:rPr>
              <a:t>D</a:t>
            </a:r>
            <a:r>
              <a:rPr lang="en-GB" sz="1600" i="1" dirty="0" err="1" smtClean="0">
                <a:solidFill>
                  <a:srgbClr val="000000"/>
                </a:solidFill>
              </a:rPr>
              <a:t>|X,</a:t>
            </a:r>
            <a:r>
              <a:rPr lang="en-GB" sz="1600" i="1" dirty="0" err="1">
                <a:solidFill>
                  <a:srgbClr val="000000"/>
                </a:solidFill>
                <a:cs typeface="Arial" charset="0"/>
              </a:rPr>
              <a:t>θ</a:t>
            </a:r>
            <a:r>
              <a:rPr lang="en-GB" sz="1600" i="1" baseline="-33000" dirty="0" err="1">
                <a:solidFill>
                  <a:srgbClr val="000000"/>
                </a:solidFill>
                <a:latin typeface="Luxi Sans" charset="0"/>
              </a:rPr>
              <a:t>d</a:t>
            </a:r>
            <a:r>
              <a:rPr lang="en-GB" sz="1600" i="1" baseline="-33000" dirty="0">
                <a:solidFill>
                  <a:srgbClr val="000000"/>
                </a:solidFill>
                <a:latin typeface="Luxi Sans" charset="0"/>
              </a:rPr>
              <a:t> </a:t>
            </a:r>
            <a:r>
              <a:rPr lang="en-GB" sz="1600" i="1" dirty="0">
                <a:solidFill>
                  <a:srgbClr val="000000"/>
                </a:solidFill>
              </a:rPr>
              <a:t>] </a:t>
            </a:r>
            <a:r>
              <a:rPr lang="en-GB" sz="1600" i="1" dirty="0" smtClean="0">
                <a:solidFill>
                  <a:srgbClr val="000000"/>
                </a:solidFill>
              </a:rPr>
              <a:t>[</a:t>
            </a:r>
            <a:r>
              <a:rPr lang="en-GB" sz="1600" i="1" dirty="0" err="1" smtClean="0">
                <a:solidFill>
                  <a:srgbClr val="000000"/>
                </a:solidFill>
              </a:rPr>
              <a:t>X|</a:t>
            </a:r>
            <a:r>
              <a:rPr lang="en-GB" sz="1600" i="1" dirty="0" err="1">
                <a:solidFill>
                  <a:srgbClr val="000000"/>
                </a:solidFill>
                <a:cs typeface="Arial" charset="0"/>
              </a:rPr>
              <a:t>θ</a:t>
            </a:r>
            <a:r>
              <a:rPr lang="en-GB" sz="1600" i="1" baseline="-33000" dirty="0" err="1">
                <a:solidFill>
                  <a:srgbClr val="000000"/>
                </a:solidFill>
              </a:rPr>
              <a:t>p</a:t>
            </a:r>
            <a:r>
              <a:rPr lang="en-GB" sz="1600" i="1" dirty="0">
                <a:solidFill>
                  <a:srgbClr val="000000"/>
                </a:solidFill>
              </a:rPr>
              <a:t>] [</a:t>
            </a:r>
            <a:r>
              <a:rPr lang="en-GB" sz="1600" i="1" dirty="0" err="1">
                <a:solidFill>
                  <a:srgbClr val="000000"/>
                </a:solidFill>
                <a:cs typeface="Arial" charset="0"/>
              </a:rPr>
              <a:t>θ</a:t>
            </a:r>
            <a:r>
              <a:rPr lang="en-GB" sz="1600" i="1" baseline="-33000" dirty="0" err="1">
                <a:solidFill>
                  <a:srgbClr val="000000"/>
                </a:solidFill>
              </a:rPr>
              <a:t>p</a:t>
            </a:r>
            <a:r>
              <a:rPr lang="en-GB" sz="1600" i="1" dirty="0">
                <a:solidFill>
                  <a:srgbClr val="000000"/>
                </a:solidFill>
              </a:rPr>
              <a:t>] [</a:t>
            </a:r>
            <a:r>
              <a:rPr lang="en-GB" sz="1600" i="1" dirty="0" err="1">
                <a:solidFill>
                  <a:srgbClr val="000000"/>
                </a:solidFill>
                <a:cs typeface="Arial" charset="0"/>
              </a:rPr>
              <a:t>θ</a:t>
            </a:r>
            <a:r>
              <a:rPr lang="en-GB" sz="1600" i="1" baseline="-33000" dirty="0" err="1">
                <a:solidFill>
                  <a:srgbClr val="000000"/>
                </a:solidFill>
              </a:rPr>
              <a:t>d</a:t>
            </a:r>
            <a:r>
              <a:rPr lang="en-GB" sz="1600" i="1" dirty="0">
                <a:solidFill>
                  <a:srgbClr val="000000"/>
                </a:solidFill>
              </a:rPr>
              <a:t>]</a:t>
            </a:r>
          </a:p>
          <a:p>
            <a:pPr eaLnBrk="1">
              <a:lnSpc>
                <a:spcPct val="114000"/>
              </a:lnSpc>
            </a:pPr>
            <a:endParaRPr lang="en-GB" sz="1600" i="1" u="sng" dirty="0">
              <a:solidFill>
                <a:srgbClr val="FF0000"/>
              </a:solidFill>
            </a:endParaRPr>
          </a:p>
          <a:p>
            <a:pPr eaLnBrk="1">
              <a:lnSpc>
                <a:spcPct val="114000"/>
              </a:lnSpc>
            </a:pPr>
            <a:endParaRPr lang="en-GB" i="1" u="sng" dirty="0">
              <a:solidFill>
                <a:srgbClr val="FF0000"/>
              </a:solidFill>
            </a:endParaRPr>
          </a:p>
        </p:txBody>
      </p:sp>
      <p:grpSp>
        <p:nvGrpSpPr>
          <p:cNvPr id="4104" name="Group 7"/>
          <p:cNvGrpSpPr>
            <a:grpSpLocks/>
          </p:cNvGrpSpPr>
          <p:nvPr/>
        </p:nvGrpSpPr>
        <p:grpSpPr bwMode="auto">
          <a:xfrm>
            <a:off x="332640" y="4843565"/>
            <a:ext cx="7879680" cy="1496317"/>
            <a:chOff x="231" y="3478"/>
            <a:chExt cx="5472" cy="1039"/>
          </a:xfrm>
        </p:grpSpPr>
        <p:sp>
          <p:nvSpPr>
            <p:cNvPr id="4105" name="Text Box 8"/>
            <p:cNvSpPr txBox="1">
              <a:spLocks noChangeArrowheads="1"/>
            </p:cNvSpPr>
            <p:nvPr/>
          </p:nvSpPr>
          <p:spPr bwMode="auto">
            <a:xfrm>
              <a:off x="565" y="3478"/>
              <a:ext cx="5138"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lnSpc>
                  <a:spcPct val="102000"/>
                </a:lnSpc>
              </a:pPr>
              <a:r>
                <a:rPr lang="en-GB" sz="1600" i="1" dirty="0">
                  <a:solidFill>
                    <a:srgbClr val="000000"/>
                  </a:solidFill>
                </a:rPr>
                <a:t>Obtained via Gibbs Sampler Algorithm, Markov Chain Monte Carlo</a:t>
              </a:r>
            </a:p>
            <a:p>
              <a:pPr eaLnBrk="1">
                <a:lnSpc>
                  <a:spcPct val="102000"/>
                </a:lnSpc>
              </a:pPr>
              <a:r>
                <a:rPr lang="en-GB" sz="1600" i="1" dirty="0">
                  <a:solidFill>
                    <a:srgbClr val="000000"/>
                  </a:solidFill>
                </a:rPr>
                <a:t>Distributional estimates of process (and parameters) given data e.g. </a:t>
              </a:r>
              <a:r>
                <a:rPr lang="en-GB" sz="1600" i="1" dirty="0" smtClean="0">
                  <a:solidFill>
                    <a:srgbClr val="000000"/>
                  </a:solidFill>
                </a:rPr>
                <a:t>[</a:t>
              </a:r>
              <a:r>
                <a:rPr lang="en-GB" sz="1600" i="1" dirty="0" err="1" smtClean="0">
                  <a:solidFill>
                    <a:srgbClr val="000000"/>
                  </a:solidFill>
                </a:rPr>
                <a:t>X,</a:t>
              </a:r>
              <a:r>
                <a:rPr lang="en-GB" sz="1600" i="1" dirty="0" err="1">
                  <a:solidFill>
                    <a:srgbClr val="000000"/>
                  </a:solidFill>
                  <a:cs typeface="Arial" charset="0"/>
                </a:rPr>
                <a:t>θ</a:t>
              </a:r>
              <a:r>
                <a:rPr lang="en-GB" sz="1600" i="1" baseline="-33000" dirty="0" err="1">
                  <a:solidFill>
                    <a:srgbClr val="000000"/>
                  </a:solidFill>
                  <a:latin typeface="Luxi Sans" charset="0"/>
                </a:rPr>
                <a:t>d</a:t>
              </a:r>
              <a:r>
                <a:rPr lang="en-GB" sz="1600" i="1" dirty="0" err="1">
                  <a:solidFill>
                    <a:srgbClr val="000000"/>
                  </a:solidFill>
                  <a:latin typeface="Luxi Sans" charset="0"/>
                </a:rPr>
                <a:t>,</a:t>
              </a:r>
              <a:r>
                <a:rPr lang="en-GB" sz="1600" i="1" dirty="0" err="1">
                  <a:solidFill>
                    <a:srgbClr val="000000"/>
                  </a:solidFill>
                  <a:cs typeface="Arial" charset="0"/>
                </a:rPr>
                <a:t>θ</a:t>
              </a:r>
              <a:r>
                <a:rPr lang="en-GB" sz="1600" i="1" baseline="-33000" dirty="0" err="1">
                  <a:solidFill>
                    <a:srgbClr val="000000"/>
                  </a:solidFill>
                  <a:latin typeface="Luxi Sans" charset="0"/>
                </a:rPr>
                <a:t>p</a:t>
              </a:r>
              <a:r>
                <a:rPr lang="en-GB" sz="1600" i="1" dirty="0" err="1">
                  <a:solidFill>
                    <a:srgbClr val="000000"/>
                  </a:solidFill>
                  <a:latin typeface="Luxi Sans" charset="0"/>
                </a:rPr>
                <a:t>|D</a:t>
              </a:r>
              <a:r>
                <a:rPr lang="en-GB" sz="1600" i="1" dirty="0">
                  <a:solidFill>
                    <a:srgbClr val="000000"/>
                  </a:solidFill>
                  <a:latin typeface="Luxi Sans" charset="0"/>
                </a:rPr>
                <a:t>] </a:t>
              </a:r>
              <a:r>
                <a:rPr lang="en-GB" sz="1600" i="1" dirty="0">
                  <a:solidFill>
                    <a:srgbClr val="000000"/>
                  </a:solidFill>
                </a:rPr>
                <a:t> </a:t>
              </a:r>
            </a:p>
          </p:txBody>
        </p:sp>
        <p:sp>
          <p:nvSpPr>
            <p:cNvPr id="4106" name="Text Box 9"/>
            <p:cNvSpPr txBox="1">
              <a:spLocks noChangeArrowheads="1"/>
            </p:cNvSpPr>
            <p:nvPr/>
          </p:nvSpPr>
          <p:spPr bwMode="auto">
            <a:xfrm>
              <a:off x="231" y="3651"/>
              <a:ext cx="4682"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81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lnSpc>
                  <a:spcPct val="102000"/>
                </a:lnSpc>
              </a:pPr>
              <a:endParaRPr lang="en-GB" i="1" dirty="0">
                <a:solidFill>
                  <a:srgbClr val="000000"/>
                </a:solidFill>
              </a:endParaRPr>
            </a:p>
            <a:p>
              <a:pPr eaLnBrk="1">
                <a:lnSpc>
                  <a:spcPct val="102000"/>
                </a:lnSpc>
              </a:pPr>
              <a:r>
                <a:rPr lang="en-GB" i="1" dirty="0">
                  <a:solidFill>
                    <a:srgbClr val="000000"/>
                  </a:solidFill>
                </a:rPr>
                <a:t> </a:t>
              </a:r>
            </a:p>
            <a:p>
              <a:pPr eaLnBrk="1">
                <a:lnSpc>
                  <a:spcPct val="102000"/>
                </a:lnSpc>
              </a:pPr>
              <a:r>
                <a:rPr lang="en-GB" i="1" dirty="0">
                  <a:solidFill>
                    <a:srgbClr val="000000"/>
                  </a:solidFill>
                </a:rPr>
                <a:t>   	 Posterior mean is </a:t>
              </a:r>
              <a:r>
                <a:rPr lang="en-GB" i="1" u="sng" dirty="0">
                  <a:solidFill>
                    <a:srgbClr val="000000"/>
                  </a:solidFill>
                </a:rPr>
                <a:t>expected value</a:t>
              </a:r>
            </a:p>
            <a:p>
              <a:pPr eaLnBrk="1">
                <a:lnSpc>
                  <a:spcPct val="114000"/>
                </a:lnSpc>
              </a:pPr>
              <a:r>
                <a:rPr lang="en-GB" i="1" dirty="0">
                  <a:solidFill>
                    <a:srgbClr val="000000"/>
                  </a:solidFill>
                </a:rPr>
                <a:t>    	Standard deviation of posterior is an estimate of the </a:t>
              </a:r>
              <a:r>
                <a:rPr lang="en-GB" i="1" u="sng" dirty="0">
                  <a:solidFill>
                    <a:srgbClr val="000000"/>
                  </a:solidFill>
                </a:rPr>
                <a:t>spread</a:t>
              </a:r>
            </a:p>
          </p:txBody>
        </p:sp>
      </p:grpSp>
      <p:sp>
        <p:nvSpPr>
          <p:cNvPr id="2" name="TextBox 1"/>
          <p:cNvSpPr txBox="1"/>
          <p:nvPr/>
        </p:nvSpPr>
        <p:spPr>
          <a:xfrm>
            <a:off x="243550" y="6480685"/>
            <a:ext cx="8943474" cy="276999"/>
          </a:xfrm>
          <a:prstGeom prst="rect">
            <a:avLst/>
          </a:prstGeom>
          <a:noFill/>
        </p:spPr>
        <p:txBody>
          <a:bodyPr wrap="none" rtlCol="0">
            <a:spAutoFit/>
          </a:bodyPr>
          <a:lstStyle/>
          <a:p>
            <a:r>
              <a:rPr lang="en-US" sz="1200" dirty="0" err="1" smtClean="0"/>
              <a:t>Cressie</a:t>
            </a:r>
            <a:r>
              <a:rPr lang="en-US" sz="1200" dirty="0" smtClean="0"/>
              <a:t>, N.A. and C.K. </a:t>
            </a:r>
            <a:r>
              <a:rPr lang="en-US" sz="1200" dirty="0" err="1" smtClean="0"/>
              <a:t>Wikle</a:t>
            </a:r>
            <a:r>
              <a:rPr lang="en-US" sz="1200" dirty="0" smtClean="0"/>
              <a:t>, 2011: </a:t>
            </a:r>
            <a:r>
              <a:rPr lang="en-US" sz="1200" b="1" dirty="0" smtClean="0"/>
              <a:t>Statistics for </a:t>
            </a:r>
            <a:r>
              <a:rPr lang="en-US" sz="1200" b="1" dirty="0" err="1" smtClean="0"/>
              <a:t>Spatio-Temoral</a:t>
            </a:r>
            <a:r>
              <a:rPr lang="en-US" sz="1200" b="1" dirty="0" smtClean="0"/>
              <a:t> Data</a:t>
            </a:r>
            <a:r>
              <a:rPr lang="en-US" sz="1200" dirty="0" smtClean="0"/>
              <a:t>, </a:t>
            </a:r>
            <a:r>
              <a:rPr lang="en-US" sz="1200" i="1" dirty="0" smtClean="0"/>
              <a:t>Wiley Series in Probability and Statistics</a:t>
            </a:r>
            <a:r>
              <a:rPr lang="en-US" sz="1200" dirty="0" smtClean="0"/>
              <a:t>, John Wiley and Sons, 588pgs</a:t>
            </a:r>
            <a:endParaRPr lang="en-US" sz="1200" dirty="0"/>
          </a:p>
        </p:txBody>
      </p:sp>
    </p:spTree>
    <p:extLst>
      <p:ext uri="{BB962C8B-B14F-4D97-AF65-F5344CB8AC3E}">
        <p14:creationId xmlns:p14="http://schemas.microsoft.com/office/powerpoint/2010/main" val="300132489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fiechter_confab2009.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77308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8212" y="1063633"/>
            <a:ext cx="6443641" cy="2862323"/>
          </a:xfrm>
          <a:prstGeom prst="rect">
            <a:avLst/>
          </a:prstGeom>
          <a:noFill/>
        </p:spPr>
        <p:txBody>
          <a:bodyPr wrap="none" rtlCol="0">
            <a:spAutoFit/>
          </a:bodyPr>
          <a:lstStyle/>
          <a:p>
            <a:r>
              <a:rPr lang="en-US" u="sng" dirty="0" smtClean="0"/>
              <a:t>BHM Perspective:</a:t>
            </a:r>
          </a:p>
          <a:p>
            <a:r>
              <a:rPr lang="en-US" dirty="0" smtClean="0"/>
              <a:t>	</a:t>
            </a:r>
            <a:r>
              <a:rPr lang="en-US" i="1" dirty="0" smtClean="0"/>
              <a:t>abundant data</a:t>
            </a:r>
          </a:p>
          <a:p>
            <a:r>
              <a:rPr lang="en-US" dirty="0"/>
              <a:t>	</a:t>
            </a:r>
            <a:r>
              <a:rPr lang="en-US" dirty="0" smtClean="0"/>
              <a:t>	satellite data contribute to density functions</a:t>
            </a:r>
          </a:p>
          <a:p>
            <a:r>
              <a:rPr lang="en-US" dirty="0" smtClean="0"/>
              <a:t>	</a:t>
            </a:r>
            <a:r>
              <a:rPr lang="en-US" i="1" dirty="0" smtClean="0"/>
              <a:t>far fewer random variables than </a:t>
            </a:r>
            <a:r>
              <a:rPr lang="en-US" i="1" dirty="0" err="1" smtClean="0"/>
              <a:t>d.o.f</a:t>
            </a:r>
            <a:r>
              <a:rPr lang="en-US" i="1" dirty="0" smtClean="0"/>
              <a:t>. in deterministic setting</a:t>
            </a:r>
          </a:p>
          <a:p>
            <a:r>
              <a:rPr lang="en-US" dirty="0"/>
              <a:t>	</a:t>
            </a:r>
            <a:r>
              <a:rPr lang="en-US" dirty="0" smtClean="0"/>
              <a:t>	full </a:t>
            </a:r>
            <a:r>
              <a:rPr lang="en-US" dirty="0" err="1" smtClean="0"/>
              <a:t>x,t</a:t>
            </a:r>
            <a:r>
              <a:rPr lang="en-US" dirty="0" smtClean="0"/>
              <a:t> </a:t>
            </a:r>
            <a:r>
              <a:rPr lang="en-US" dirty="0" err="1" smtClean="0"/>
              <a:t>modelling</a:t>
            </a:r>
            <a:r>
              <a:rPr lang="en-US" dirty="0" smtClean="0"/>
              <a:t> is more challenging</a:t>
            </a:r>
          </a:p>
          <a:p>
            <a:r>
              <a:rPr lang="en-US" dirty="0"/>
              <a:t>	</a:t>
            </a:r>
            <a:r>
              <a:rPr lang="en-US" dirty="0" smtClean="0"/>
              <a:t>	issues of </a:t>
            </a:r>
            <a:r>
              <a:rPr lang="en-US" dirty="0" err="1" smtClean="0"/>
              <a:t>identifiability</a:t>
            </a:r>
            <a:endParaRPr lang="en-US" dirty="0" smtClean="0"/>
          </a:p>
          <a:p>
            <a:r>
              <a:rPr lang="en-US" dirty="0" smtClean="0"/>
              <a:t>	</a:t>
            </a:r>
            <a:r>
              <a:rPr lang="en-US" i="1" dirty="0" smtClean="0"/>
              <a:t>efficient Gibbs Sampler</a:t>
            </a:r>
          </a:p>
          <a:p>
            <a:r>
              <a:rPr lang="en-US" dirty="0"/>
              <a:t>	</a:t>
            </a:r>
            <a:r>
              <a:rPr lang="en-US" dirty="0" smtClean="0"/>
              <a:t>	full conditional distributions </a:t>
            </a:r>
          </a:p>
          <a:p>
            <a:r>
              <a:rPr lang="en-US" dirty="0" smtClean="0"/>
              <a:t>	</a:t>
            </a:r>
            <a:r>
              <a:rPr lang="en-US" i="1" dirty="0" smtClean="0"/>
              <a:t>estimating state variables</a:t>
            </a:r>
          </a:p>
          <a:p>
            <a:r>
              <a:rPr lang="en-US" dirty="0"/>
              <a:t>	</a:t>
            </a:r>
            <a:r>
              <a:rPr lang="en-US" dirty="0" smtClean="0"/>
              <a:t>	data stage inputs project directly on process</a:t>
            </a:r>
            <a:endParaRPr lang="en-US" dirty="0"/>
          </a:p>
        </p:txBody>
      </p:sp>
      <p:sp>
        <p:nvSpPr>
          <p:cNvPr id="3" name="TextBox 2"/>
          <p:cNvSpPr txBox="1"/>
          <p:nvPr/>
        </p:nvSpPr>
        <p:spPr>
          <a:xfrm>
            <a:off x="513195" y="347956"/>
            <a:ext cx="2811637" cy="369332"/>
          </a:xfrm>
          <a:prstGeom prst="rect">
            <a:avLst/>
          </a:prstGeom>
          <a:noFill/>
        </p:spPr>
        <p:txBody>
          <a:bodyPr wrap="none" rtlCol="0">
            <a:spAutoFit/>
          </a:bodyPr>
          <a:lstStyle/>
          <a:p>
            <a:r>
              <a:rPr lang="en-US" b="1" i="1" dirty="0" smtClean="0">
                <a:solidFill>
                  <a:srgbClr val="3366FF"/>
                </a:solidFill>
              </a:rPr>
              <a:t>MFS-Wind-BHM Summary:</a:t>
            </a:r>
          </a:p>
        </p:txBody>
      </p:sp>
      <p:sp>
        <p:nvSpPr>
          <p:cNvPr id="4" name="TextBox 3"/>
          <p:cNvSpPr txBox="1"/>
          <p:nvPr/>
        </p:nvSpPr>
        <p:spPr>
          <a:xfrm>
            <a:off x="1278212" y="4314657"/>
            <a:ext cx="2090161" cy="369332"/>
          </a:xfrm>
          <a:prstGeom prst="rect">
            <a:avLst/>
          </a:prstGeom>
          <a:noFill/>
        </p:spPr>
        <p:txBody>
          <a:bodyPr wrap="none" rtlCol="0">
            <a:spAutoFit/>
          </a:bodyPr>
          <a:lstStyle/>
          <a:p>
            <a:r>
              <a:rPr lang="en-US" u="sng" dirty="0" smtClean="0"/>
              <a:t>Science Perspective:</a:t>
            </a:r>
            <a:endParaRPr lang="en-US" u="sng" dirty="0"/>
          </a:p>
        </p:txBody>
      </p:sp>
      <p:sp>
        <p:nvSpPr>
          <p:cNvPr id="5" name="TextBox 4"/>
          <p:cNvSpPr txBox="1"/>
          <p:nvPr/>
        </p:nvSpPr>
        <p:spPr>
          <a:xfrm>
            <a:off x="1739645" y="4801796"/>
            <a:ext cx="6942939" cy="1754327"/>
          </a:xfrm>
          <a:prstGeom prst="rect">
            <a:avLst/>
          </a:prstGeom>
          <a:noFill/>
        </p:spPr>
        <p:txBody>
          <a:bodyPr wrap="none" rtlCol="0">
            <a:spAutoFit/>
          </a:bodyPr>
          <a:lstStyle/>
          <a:p>
            <a:r>
              <a:rPr lang="en-US" i="1" dirty="0" smtClean="0"/>
              <a:t>ensemble forecast methods</a:t>
            </a:r>
          </a:p>
          <a:p>
            <a:r>
              <a:rPr lang="en-US" dirty="0"/>
              <a:t>	</a:t>
            </a:r>
            <a:r>
              <a:rPr lang="en-US" dirty="0" smtClean="0"/>
              <a:t>initial condition perturbations</a:t>
            </a:r>
          </a:p>
          <a:p>
            <a:r>
              <a:rPr lang="en-US" i="1" dirty="0" smtClean="0"/>
              <a:t>efficient, balanced perturbations of important dependent variable fields</a:t>
            </a:r>
          </a:p>
          <a:p>
            <a:r>
              <a:rPr lang="en-US" dirty="0"/>
              <a:t>	</a:t>
            </a:r>
            <a:r>
              <a:rPr lang="en-US" dirty="0" smtClean="0"/>
              <a:t>upper ocean forecast </a:t>
            </a:r>
          </a:p>
          <a:p>
            <a:r>
              <a:rPr lang="en-US" i="1" dirty="0"/>
              <a:t>emphasize uncertain part of forecast (ocean </a:t>
            </a:r>
            <a:r>
              <a:rPr lang="en-US" i="1" dirty="0" err="1"/>
              <a:t>mesoscale</a:t>
            </a:r>
            <a:r>
              <a:rPr lang="en-US" i="1" dirty="0"/>
              <a:t>)</a:t>
            </a:r>
          </a:p>
          <a:p>
            <a:endParaRPr lang="en-US" dirty="0"/>
          </a:p>
        </p:txBody>
      </p:sp>
    </p:spTree>
    <p:extLst>
      <p:ext uri="{BB962C8B-B14F-4D97-AF65-F5344CB8AC3E}">
        <p14:creationId xmlns:p14="http://schemas.microsoft.com/office/powerpoint/2010/main" val="29429820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du_flowchart_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508514"/>
            <a:ext cx="4642338" cy="5486400"/>
          </a:xfrm>
          <a:prstGeom prst="rect">
            <a:avLst/>
          </a:prstGeom>
        </p:spPr>
      </p:pic>
      <p:sp>
        <p:nvSpPr>
          <p:cNvPr id="3" name="TextBox 2"/>
          <p:cNvSpPr txBox="1"/>
          <p:nvPr/>
        </p:nvSpPr>
        <p:spPr>
          <a:xfrm>
            <a:off x="34794" y="60891"/>
            <a:ext cx="5201452" cy="369332"/>
          </a:xfrm>
          <a:prstGeom prst="rect">
            <a:avLst/>
          </a:prstGeom>
          <a:noFill/>
        </p:spPr>
        <p:txBody>
          <a:bodyPr wrap="none" rtlCol="0">
            <a:spAutoFit/>
          </a:bodyPr>
          <a:lstStyle/>
          <a:p>
            <a:r>
              <a:rPr lang="en-US" b="1" i="1" dirty="0" smtClean="0">
                <a:solidFill>
                  <a:srgbClr val="3366FF"/>
                </a:solidFill>
              </a:rPr>
              <a:t>Bayesian Emulators from Forward Model Ensemble: </a:t>
            </a:r>
            <a:endParaRPr lang="en-US" b="1" i="1" dirty="0">
              <a:solidFill>
                <a:srgbClr val="3366FF"/>
              </a:solidFill>
            </a:endParaRPr>
          </a:p>
        </p:txBody>
      </p:sp>
      <p:sp>
        <p:nvSpPr>
          <p:cNvPr id="4" name="TextBox 3"/>
          <p:cNvSpPr txBox="1"/>
          <p:nvPr/>
        </p:nvSpPr>
        <p:spPr>
          <a:xfrm>
            <a:off x="513195" y="6206357"/>
            <a:ext cx="8111791" cy="461665"/>
          </a:xfrm>
          <a:prstGeom prst="rect">
            <a:avLst/>
          </a:prstGeom>
          <a:noFill/>
        </p:spPr>
        <p:txBody>
          <a:bodyPr wrap="none" rtlCol="0">
            <a:spAutoFit/>
          </a:bodyPr>
          <a:lstStyle/>
          <a:p>
            <a:r>
              <a:rPr lang="en-US" sz="1200" dirty="0" smtClean="0"/>
              <a:t>Leeds, W.B., C.K. </a:t>
            </a:r>
            <a:r>
              <a:rPr lang="en-US" sz="1200" dirty="0" err="1" smtClean="0"/>
              <a:t>Wikle</a:t>
            </a:r>
            <a:r>
              <a:rPr lang="en-US" sz="1200" dirty="0" smtClean="0"/>
              <a:t> and J. </a:t>
            </a:r>
            <a:r>
              <a:rPr lang="en-US" sz="1200" dirty="0" err="1" smtClean="0"/>
              <a:t>Fiechter</a:t>
            </a:r>
            <a:r>
              <a:rPr lang="en-US" sz="1200" dirty="0" smtClean="0"/>
              <a:t>, 2012: Emulator-assisted reduced-rank ecological data assimilation for nonlinear </a:t>
            </a:r>
          </a:p>
          <a:p>
            <a:r>
              <a:rPr lang="en-US" sz="1200" dirty="0"/>
              <a:t>	</a:t>
            </a:r>
            <a:r>
              <a:rPr lang="en-US" sz="1200" dirty="0" smtClean="0"/>
              <a:t>multivariate dynamical </a:t>
            </a:r>
            <a:r>
              <a:rPr lang="en-US" sz="1200" dirty="0" err="1" smtClean="0"/>
              <a:t>spatio</a:t>
            </a:r>
            <a:r>
              <a:rPr lang="en-US" sz="1200" dirty="0" smtClean="0"/>
              <a:t>-temporal processes., </a:t>
            </a:r>
            <a:r>
              <a:rPr lang="en-US" sz="1200" i="1" dirty="0" smtClean="0"/>
              <a:t>Statistical Methodology</a:t>
            </a:r>
            <a:r>
              <a:rPr lang="en-US" sz="1200" dirty="0" smtClean="0"/>
              <a:t>,</a:t>
            </a:r>
            <a:r>
              <a:rPr lang="en-US" sz="1200" b="1" dirty="0" smtClean="0"/>
              <a:t>1</a:t>
            </a:r>
            <a:r>
              <a:rPr lang="en-US" sz="1200" dirty="0" smtClean="0"/>
              <a:t>, pg. 11 doi:10.1016/j.statmet.2012.11.004.</a:t>
            </a:r>
            <a:endParaRPr lang="en-US" sz="1200" dirty="0"/>
          </a:p>
        </p:txBody>
      </p:sp>
    </p:spTree>
    <p:extLst>
      <p:ext uri="{BB962C8B-B14F-4D97-AF65-F5344CB8AC3E}">
        <p14:creationId xmlns:p14="http://schemas.microsoft.com/office/powerpoint/2010/main" val="26189194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ulatorPfiel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21806" y="584689"/>
            <a:ext cx="5617969" cy="6400800"/>
          </a:xfrm>
          <a:prstGeom prst="rect">
            <a:avLst/>
          </a:prstGeom>
        </p:spPr>
      </p:pic>
      <p:sp>
        <p:nvSpPr>
          <p:cNvPr id="4" name="TextBox 3"/>
          <p:cNvSpPr txBox="1"/>
          <p:nvPr/>
        </p:nvSpPr>
        <p:spPr>
          <a:xfrm>
            <a:off x="2044081" y="635020"/>
            <a:ext cx="2018376" cy="369332"/>
          </a:xfrm>
          <a:prstGeom prst="rect">
            <a:avLst/>
          </a:prstGeom>
          <a:noFill/>
        </p:spPr>
        <p:txBody>
          <a:bodyPr wrap="none" rtlCol="0">
            <a:spAutoFit/>
          </a:bodyPr>
          <a:lstStyle/>
          <a:p>
            <a:r>
              <a:rPr lang="en-US" i="1" dirty="0" smtClean="0"/>
              <a:t>time (in 8d epochs) </a:t>
            </a:r>
            <a:endParaRPr lang="en-US" i="1" dirty="0"/>
          </a:p>
        </p:txBody>
      </p:sp>
      <p:cxnSp>
        <p:nvCxnSpPr>
          <p:cNvPr id="6" name="Straight Arrow Connector 5"/>
          <p:cNvCxnSpPr/>
          <p:nvPr/>
        </p:nvCxnSpPr>
        <p:spPr>
          <a:xfrm>
            <a:off x="4010269" y="845783"/>
            <a:ext cx="110428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43784" y="1522309"/>
            <a:ext cx="986606" cy="369332"/>
          </a:xfrm>
          <a:prstGeom prst="rect">
            <a:avLst/>
          </a:prstGeom>
          <a:noFill/>
        </p:spPr>
        <p:txBody>
          <a:bodyPr wrap="none" rtlCol="0">
            <a:spAutoFit/>
          </a:bodyPr>
          <a:lstStyle/>
          <a:p>
            <a:r>
              <a:rPr lang="en-US" dirty="0" err="1" smtClean="0"/>
              <a:t>SeaWiFS</a:t>
            </a:r>
            <a:endParaRPr lang="en-US" dirty="0"/>
          </a:p>
        </p:txBody>
      </p:sp>
      <p:sp>
        <p:nvSpPr>
          <p:cNvPr id="11" name="TextBox 10"/>
          <p:cNvSpPr txBox="1"/>
          <p:nvPr/>
        </p:nvSpPr>
        <p:spPr>
          <a:xfrm>
            <a:off x="154192" y="2912144"/>
            <a:ext cx="1576198" cy="369332"/>
          </a:xfrm>
          <a:prstGeom prst="rect">
            <a:avLst/>
          </a:prstGeom>
          <a:noFill/>
        </p:spPr>
        <p:txBody>
          <a:bodyPr wrap="none" rtlCol="0">
            <a:spAutoFit/>
          </a:bodyPr>
          <a:lstStyle/>
          <a:p>
            <a:r>
              <a:rPr lang="en-US" dirty="0" smtClean="0"/>
              <a:t>ROMS-</a:t>
            </a:r>
            <a:r>
              <a:rPr lang="en-US" dirty="0" err="1" smtClean="0"/>
              <a:t>NPZDFe</a:t>
            </a:r>
            <a:endParaRPr lang="en-US" dirty="0"/>
          </a:p>
        </p:txBody>
      </p:sp>
      <p:sp>
        <p:nvSpPr>
          <p:cNvPr id="12" name="TextBox 11"/>
          <p:cNvSpPr txBox="1"/>
          <p:nvPr/>
        </p:nvSpPr>
        <p:spPr>
          <a:xfrm>
            <a:off x="90398" y="4364862"/>
            <a:ext cx="1639992" cy="369332"/>
          </a:xfrm>
          <a:prstGeom prst="rect">
            <a:avLst/>
          </a:prstGeom>
          <a:noFill/>
        </p:spPr>
        <p:txBody>
          <a:bodyPr wrap="none" rtlCol="0">
            <a:spAutoFit/>
          </a:bodyPr>
          <a:lstStyle/>
          <a:p>
            <a:r>
              <a:rPr lang="en-US" dirty="0" smtClean="0"/>
              <a:t>Posterior Mean</a:t>
            </a:r>
            <a:endParaRPr lang="en-US" dirty="0"/>
          </a:p>
        </p:txBody>
      </p:sp>
      <p:sp>
        <p:nvSpPr>
          <p:cNvPr id="13" name="TextBox 12"/>
          <p:cNvSpPr txBox="1"/>
          <p:nvPr/>
        </p:nvSpPr>
        <p:spPr>
          <a:xfrm>
            <a:off x="439464" y="5808880"/>
            <a:ext cx="1290926" cy="369332"/>
          </a:xfrm>
          <a:prstGeom prst="rect">
            <a:avLst/>
          </a:prstGeom>
          <a:noFill/>
        </p:spPr>
        <p:txBody>
          <a:bodyPr wrap="none" rtlCol="0">
            <a:spAutoFit/>
          </a:bodyPr>
          <a:lstStyle/>
          <a:p>
            <a:r>
              <a:rPr lang="en-US" dirty="0" smtClean="0"/>
              <a:t>Uncertainty</a:t>
            </a:r>
            <a:endParaRPr lang="en-US" dirty="0"/>
          </a:p>
        </p:txBody>
      </p:sp>
      <p:sp>
        <p:nvSpPr>
          <p:cNvPr id="14" name="TextBox 13"/>
          <p:cNvSpPr txBox="1"/>
          <p:nvPr/>
        </p:nvSpPr>
        <p:spPr>
          <a:xfrm>
            <a:off x="154192" y="156580"/>
            <a:ext cx="3476295" cy="369332"/>
          </a:xfrm>
          <a:prstGeom prst="rect">
            <a:avLst/>
          </a:prstGeom>
          <a:noFill/>
        </p:spPr>
        <p:txBody>
          <a:bodyPr wrap="none" rtlCol="0">
            <a:spAutoFit/>
          </a:bodyPr>
          <a:lstStyle/>
          <a:p>
            <a:r>
              <a:rPr lang="en-US" b="1" i="1" dirty="0" smtClean="0">
                <a:solidFill>
                  <a:srgbClr val="3366FF"/>
                </a:solidFill>
              </a:rPr>
              <a:t>Emulated Phytoplankton: log(</a:t>
            </a:r>
            <a:r>
              <a:rPr lang="en-US" b="1" i="1" dirty="0" err="1" smtClean="0">
                <a:solidFill>
                  <a:srgbClr val="3366FF"/>
                </a:solidFill>
              </a:rPr>
              <a:t>Chl</a:t>
            </a:r>
            <a:r>
              <a:rPr lang="en-US" b="1" i="1" dirty="0" smtClean="0">
                <a:solidFill>
                  <a:srgbClr val="3366FF"/>
                </a:solidFill>
              </a:rPr>
              <a:t>)</a:t>
            </a:r>
            <a:endParaRPr lang="en-US" b="1" i="1" dirty="0">
              <a:solidFill>
                <a:srgbClr val="3366FF"/>
              </a:solidFill>
            </a:endParaRPr>
          </a:p>
        </p:txBody>
      </p:sp>
    </p:spTree>
    <p:extLst>
      <p:ext uri="{BB962C8B-B14F-4D97-AF65-F5344CB8AC3E}">
        <p14:creationId xmlns:p14="http://schemas.microsoft.com/office/powerpoint/2010/main" val="3611876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vw_clusters_wmed_rot_no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7093" y="1665287"/>
            <a:ext cx="7191525" cy="4389120"/>
          </a:xfrm>
          <a:prstGeom prst="rect">
            <a:avLst/>
          </a:prstGeom>
        </p:spPr>
      </p:pic>
      <p:sp>
        <p:nvSpPr>
          <p:cNvPr id="4" name="TextBox 3"/>
          <p:cNvSpPr txBox="1"/>
          <p:nvPr/>
        </p:nvSpPr>
        <p:spPr>
          <a:xfrm>
            <a:off x="1312343" y="918254"/>
            <a:ext cx="6678919" cy="338554"/>
          </a:xfrm>
          <a:prstGeom prst="rect">
            <a:avLst/>
          </a:prstGeom>
          <a:noFill/>
        </p:spPr>
        <p:txBody>
          <a:bodyPr wrap="none" rtlCol="0">
            <a:spAutoFit/>
          </a:bodyPr>
          <a:lstStyle/>
          <a:p>
            <a:r>
              <a:rPr lang="en-US" sz="1600" i="1" u="sng" dirty="0" smtClean="0">
                <a:solidFill>
                  <a:srgbClr val="3366FF"/>
                </a:solidFill>
              </a:rPr>
              <a:t>Posterior Distribution:</a:t>
            </a:r>
            <a:r>
              <a:rPr lang="en-US" sz="1600" i="1" dirty="0" smtClean="0">
                <a:solidFill>
                  <a:srgbClr val="3366FF"/>
                </a:solidFill>
              </a:rPr>
              <a:t>  </a:t>
            </a:r>
            <a:r>
              <a:rPr lang="en-US" sz="1600" dirty="0" smtClean="0"/>
              <a:t>Snapshot depicts </a:t>
            </a:r>
            <a:r>
              <a:rPr lang="en-US" sz="1600" dirty="0" smtClean="0">
                <a:solidFill>
                  <a:srgbClr val="3366FF"/>
                </a:solidFill>
              </a:rPr>
              <a:t>posterior mean </a:t>
            </a:r>
            <a:r>
              <a:rPr lang="en-US" sz="1600" dirty="0" smtClean="0"/>
              <a:t>and 10 realizations</a:t>
            </a:r>
            <a:endParaRPr lang="en-US" sz="1600" i="1" u="sng" dirty="0">
              <a:solidFill>
                <a:srgbClr val="FF0000"/>
              </a:solidFill>
            </a:endParaRPr>
          </a:p>
        </p:txBody>
      </p:sp>
      <p:sp>
        <p:nvSpPr>
          <p:cNvPr id="5" name="TextBox 4"/>
          <p:cNvSpPr txBox="1"/>
          <p:nvPr/>
        </p:nvSpPr>
        <p:spPr>
          <a:xfrm>
            <a:off x="2457183" y="1215231"/>
            <a:ext cx="3813865" cy="461665"/>
          </a:xfrm>
          <a:prstGeom prst="rect">
            <a:avLst/>
          </a:prstGeom>
          <a:noFill/>
        </p:spPr>
        <p:txBody>
          <a:bodyPr wrap="none" rtlCol="0">
            <a:spAutoFit/>
          </a:bodyPr>
          <a:lstStyle/>
          <a:p>
            <a:pPr marL="285750" indent="-285750">
              <a:buFont typeface="Arial"/>
              <a:buChar char="•"/>
            </a:pPr>
            <a:r>
              <a:rPr lang="en-US" sz="1200" dirty="0" smtClean="0"/>
              <a:t>(</a:t>
            </a:r>
            <a:r>
              <a:rPr lang="en-US" sz="1200" dirty="0" err="1" smtClean="0"/>
              <a:t>x,t</a:t>
            </a:r>
            <a:r>
              <a:rPr lang="en-US" sz="1200" dirty="0" smtClean="0"/>
              <a:t>) variability in distributions</a:t>
            </a:r>
          </a:p>
          <a:p>
            <a:pPr marL="285750" indent="-285750">
              <a:buFont typeface="Arial"/>
              <a:buChar char="•"/>
            </a:pPr>
            <a:r>
              <a:rPr lang="en-US" sz="1200" dirty="0" smtClean="0"/>
              <a:t>Wind-Stress Curl (WSC) implications for ocean forcing</a:t>
            </a:r>
            <a:endParaRPr lang="en-US" sz="1200" dirty="0"/>
          </a:p>
        </p:txBody>
      </p:sp>
      <p:sp>
        <p:nvSpPr>
          <p:cNvPr id="3" name="TextBox 2"/>
          <p:cNvSpPr txBox="1"/>
          <p:nvPr/>
        </p:nvSpPr>
        <p:spPr>
          <a:xfrm>
            <a:off x="1543539" y="49798"/>
            <a:ext cx="6074950" cy="369332"/>
          </a:xfrm>
          <a:prstGeom prst="rect">
            <a:avLst/>
          </a:prstGeom>
          <a:noFill/>
        </p:spPr>
        <p:txBody>
          <a:bodyPr wrap="none" rtlCol="0">
            <a:spAutoFit/>
          </a:bodyPr>
          <a:lstStyle/>
          <a:p>
            <a:r>
              <a:rPr lang="en-US" dirty="0" smtClean="0"/>
              <a:t>Ensemble surface winds in the Mediterranean Sea from a BHM</a:t>
            </a:r>
            <a:endParaRPr lang="en-US" dirty="0"/>
          </a:p>
        </p:txBody>
      </p:sp>
      <p:sp>
        <p:nvSpPr>
          <p:cNvPr id="6" name="TextBox 5"/>
          <p:cNvSpPr txBox="1"/>
          <p:nvPr/>
        </p:nvSpPr>
        <p:spPr>
          <a:xfrm>
            <a:off x="1983155" y="419130"/>
            <a:ext cx="4894163" cy="523220"/>
          </a:xfrm>
          <a:prstGeom prst="rect">
            <a:avLst/>
          </a:prstGeom>
          <a:noFill/>
        </p:spPr>
        <p:txBody>
          <a:bodyPr wrap="none" rtlCol="0">
            <a:spAutoFit/>
          </a:bodyPr>
          <a:lstStyle/>
          <a:p>
            <a:r>
              <a:rPr lang="en-US" sz="1400" dirty="0" smtClean="0">
                <a:solidFill>
                  <a:srgbClr val="FF0000"/>
                </a:solidFill>
              </a:rPr>
              <a:t>data stage: </a:t>
            </a:r>
            <a:r>
              <a:rPr lang="en-US" sz="1400" dirty="0" smtClean="0"/>
              <a:t>ECMWF surface winds and SLP, </a:t>
            </a:r>
            <a:r>
              <a:rPr lang="en-US" sz="1400" dirty="0" err="1" smtClean="0"/>
              <a:t>QuikSCAT</a:t>
            </a:r>
            <a:r>
              <a:rPr lang="en-US" sz="1400" dirty="0" smtClean="0"/>
              <a:t> winds</a:t>
            </a:r>
          </a:p>
          <a:p>
            <a:r>
              <a:rPr lang="en-US" sz="1400" dirty="0" smtClean="0">
                <a:solidFill>
                  <a:srgbClr val="2FBC19"/>
                </a:solidFill>
              </a:rPr>
              <a:t>process model: </a:t>
            </a:r>
            <a:r>
              <a:rPr lang="en-US" sz="1400" dirty="0" smtClean="0"/>
              <a:t>Rayleigh Friction Equations (leading order terms)</a:t>
            </a:r>
            <a:endParaRPr lang="en-US" sz="1400" dirty="0"/>
          </a:p>
        </p:txBody>
      </p:sp>
      <p:sp>
        <p:nvSpPr>
          <p:cNvPr id="7" name="TextBox 6"/>
          <p:cNvSpPr txBox="1"/>
          <p:nvPr/>
        </p:nvSpPr>
        <p:spPr>
          <a:xfrm>
            <a:off x="253999" y="5988538"/>
            <a:ext cx="8890001" cy="1015663"/>
          </a:xfrm>
          <a:prstGeom prst="rect">
            <a:avLst/>
          </a:prstGeom>
          <a:noFill/>
        </p:spPr>
        <p:txBody>
          <a:bodyPr wrap="square" rtlCol="0">
            <a:spAutoFit/>
          </a:bodyPr>
          <a:lstStyle/>
          <a:p>
            <a:r>
              <a:rPr lang="en-US" sz="1200" dirty="0" smtClean="0"/>
              <a:t>Milliff, R.F., A. </a:t>
            </a:r>
            <a:r>
              <a:rPr lang="en-US" sz="1200" dirty="0" err="1" smtClean="0"/>
              <a:t>Bonazzi</a:t>
            </a:r>
            <a:r>
              <a:rPr lang="en-US" sz="1200" dirty="0" smtClean="0"/>
              <a:t>, C.K. </a:t>
            </a:r>
            <a:r>
              <a:rPr lang="en-US" sz="1200" dirty="0" err="1" smtClean="0"/>
              <a:t>Wikle</a:t>
            </a:r>
            <a:r>
              <a:rPr lang="en-US" sz="1200" dirty="0" smtClean="0"/>
              <a:t>, </a:t>
            </a:r>
            <a:r>
              <a:rPr lang="en-US" sz="1200" dirty="0" err="1" smtClean="0"/>
              <a:t>N.Pinardi</a:t>
            </a:r>
            <a:r>
              <a:rPr lang="en-US" sz="1200" dirty="0" smtClean="0"/>
              <a:t> and L.M. Berliner, 2011: Ocean </a:t>
            </a:r>
            <a:r>
              <a:rPr lang="en-US" sz="1200" dirty="0"/>
              <a:t>Ensemble Forecasting</a:t>
            </a:r>
            <a:r>
              <a:rPr lang="en-US" sz="1200" dirty="0" smtClean="0"/>
              <a:t>, Part </a:t>
            </a:r>
            <a:r>
              <a:rPr lang="en-US" sz="1200" dirty="0"/>
              <a:t>1: </a:t>
            </a:r>
            <a:r>
              <a:rPr lang="en-US" sz="1200" dirty="0" smtClean="0"/>
              <a:t>Ensemble Mediterranean </a:t>
            </a:r>
            <a:r>
              <a:rPr lang="en-US" sz="1200" dirty="0"/>
              <a:t>Winds </a:t>
            </a:r>
            <a:r>
              <a:rPr lang="en-US" sz="1200" dirty="0" smtClean="0"/>
              <a:t>	from </a:t>
            </a:r>
            <a:r>
              <a:rPr lang="en-US" sz="1200" dirty="0"/>
              <a:t>a Bayesian Hierarchical </a:t>
            </a:r>
            <a:r>
              <a:rPr lang="en-US" sz="1200" dirty="0" smtClean="0"/>
              <a:t>Model.  </a:t>
            </a:r>
            <a:r>
              <a:rPr lang="en-US" sz="1200" i="1" dirty="0" smtClean="0"/>
              <a:t>Quarterly </a:t>
            </a:r>
            <a:r>
              <a:rPr lang="en-US" sz="1200" i="1" dirty="0"/>
              <a:t>Journal of </a:t>
            </a:r>
            <a:r>
              <a:rPr lang="en-US" sz="1200" i="1" dirty="0" smtClean="0"/>
              <a:t>the Royal </a:t>
            </a:r>
            <a:r>
              <a:rPr lang="en-US" sz="1200" i="1" dirty="0"/>
              <a:t>Meteorological </a:t>
            </a:r>
            <a:r>
              <a:rPr lang="en-US" sz="1200" i="1" dirty="0" smtClean="0"/>
              <a:t>Society</a:t>
            </a:r>
            <a:r>
              <a:rPr lang="en-US" sz="1200" dirty="0" smtClean="0"/>
              <a:t>, </a:t>
            </a:r>
            <a:r>
              <a:rPr lang="en-US" sz="1200" b="1" dirty="0" smtClean="0"/>
              <a:t>137</a:t>
            </a:r>
            <a:r>
              <a:rPr lang="en-US" sz="1200" dirty="0" smtClean="0"/>
              <a:t>, Part B, 858-878, </a:t>
            </a:r>
            <a:r>
              <a:rPr lang="en-US" sz="1200" dirty="0" err="1" smtClean="0"/>
              <a:t>doi</a:t>
            </a:r>
            <a:r>
              <a:rPr lang="en-US" sz="1200" dirty="0" smtClean="0"/>
              <a:t>: 10.1002/qj.767</a:t>
            </a:r>
          </a:p>
          <a:p>
            <a:r>
              <a:rPr lang="en-US" sz="1200" dirty="0" err="1" smtClean="0"/>
              <a:t>Pinardi</a:t>
            </a:r>
            <a:r>
              <a:rPr lang="en-US" sz="1200" dirty="0" smtClean="0"/>
              <a:t>, N., </a:t>
            </a:r>
            <a:r>
              <a:rPr lang="en-US" sz="1200" dirty="0"/>
              <a:t>A. </a:t>
            </a:r>
            <a:r>
              <a:rPr lang="en-US" sz="1200" dirty="0" err="1"/>
              <a:t>Bonazzi</a:t>
            </a:r>
            <a:r>
              <a:rPr lang="en-US" sz="1200" dirty="0"/>
              <a:t>, S. </a:t>
            </a:r>
            <a:r>
              <a:rPr lang="en-US" sz="1200" dirty="0" err="1"/>
              <a:t>Dobricic</a:t>
            </a:r>
            <a:r>
              <a:rPr lang="en-US" sz="1200" dirty="0"/>
              <a:t>, R.F. Milliff, C.K. </a:t>
            </a:r>
            <a:r>
              <a:rPr lang="en-US" sz="1200" dirty="0" err="1"/>
              <a:t>Wikle</a:t>
            </a:r>
            <a:r>
              <a:rPr lang="en-US" sz="1200" dirty="0"/>
              <a:t> and L.M. Berliner, 2011: Ocean </a:t>
            </a:r>
            <a:r>
              <a:rPr lang="en-US" sz="1200" dirty="0" smtClean="0"/>
              <a:t>Ensemble Forecasting</a:t>
            </a:r>
            <a:r>
              <a:rPr lang="en-US" sz="1200" dirty="0"/>
              <a:t>, Part 2: Mediterranean </a:t>
            </a:r>
            <a:r>
              <a:rPr lang="en-US" sz="1200" dirty="0" smtClean="0"/>
              <a:t>	Forecast </a:t>
            </a:r>
            <a:r>
              <a:rPr lang="en-US" sz="1200" dirty="0"/>
              <a:t>System </a:t>
            </a:r>
            <a:r>
              <a:rPr lang="en-US" sz="1200" dirty="0" smtClean="0"/>
              <a:t>Response. </a:t>
            </a:r>
            <a:r>
              <a:rPr lang="en-US" sz="1200" i="1" dirty="0" smtClean="0"/>
              <a:t>Quarterly </a:t>
            </a:r>
            <a:r>
              <a:rPr lang="en-US" sz="1200" i="1" dirty="0"/>
              <a:t>Journal of the Royal </a:t>
            </a:r>
            <a:r>
              <a:rPr lang="en-US" sz="1200" i="1" dirty="0" smtClean="0"/>
              <a:t>Meteorological Society</a:t>
            </a:r>
            <a:r>
              <a:rPr lang="en-US" sz="1200" dirty="0" smtClean="0"/>
              <a:t>, </a:t>
            </a:r>
            <a:r>
              <a:rPr lang="en-US" sz="1200" b="1" dirty="0" smtClean="0"/>
              <a:t>137</a:t>
            </a:r>
            <a:r>
              <a:rPr lang="en-US" sz="1200" dirty="0" smtClean="0"/>
              <a:t>, </a:t>
            </a:r>
            <a:r>
              <a:rPr lang="en-US" sz="1200" dirty="0"/>
              <a:t>Part B, 879-893, </a:t>
            </a:r>
            <a:r>
              <a:rPr lang="en-US" sz="1200" dirty="0" err="1"/>
              <a:t>doi</a:t>
            </a:r>
            <a:r>
              <a:rPr lang="en-US" sz="1200" dirty="0"/>
              <a:t>: 10.1002/qj.816.</a:t>
            </a:r>
          </a:p>
          <a:p>
            <a:endParaRPr lang="en-US" sz="1200" dirty="0"/>
          </a:p>
        </p:txBody>
      </p:sp>
    </p:spTree>
    <p:extLst>
      <p:ext uri="{BB962C8B-B14F-4D97-AF65-F5344CB8AC3E}">
        <p14:creationId xmlns:p14="http://schemas.microsoft.com/office/powerpoint/2010/main" val="35720535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fiechter_confab2009.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53428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_mapgrid"/>
          <p:cNvPicPr>
            <a:picLocks noChangeAspect="1"/>
          </p:cNvPicPr>
          <p:nvPr/>
        </p:nvPicPr>
        <p:blipFill>
          <a:blip r:embed="rId3">
            <a:extLst>
              <a:ext uri="{28A0092B-C50C-407E-A947-70E740481C1C}">
                <a14:useLocalDpi xmlns:a14="http://schemas.microsoft.com/office/drawing/2010/main" val="0"/>
              </a:ext>
            </a:extLst>
          </a:blip>
          <a:srcRect l="3593" t="14049" b="11845"/>
          <a:stretch>
            <a:fillRect/>
          </a:stretch>
        </p:blipFill>
        <p:spPr bwMode="auto">
          <a:xfrm>
            <a:off x="100508" y="1240721"/>
            <a:ext cx="875903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2171169" y="5566222"/>
            <a:ext cx="5222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dirty="0"/>
              <a:t>Seward Line: IS, OS, offshore	Observations: GLOBEC + </a:t>
            </a:r>
            <a:r>
              <a:rPr lang="en-US" sz="1200" dirty="0" err="1" smtClean="0"/>
              <a:t>SeaWiFS</a:t>
            </a:r>
            <a:endParaRPr lang="en-US" sz="1200" dirty="0"/>
          </a:p>
          <a:p>
            <a:pPr eaLnBrk="1" hangingPunct="1"/>
            <a:r>
              <a:rPr lang="en-US" sz="1200" dirty="0" smtClean="0"/>
              <a:t>Kodiak </a:t>
            </a:r>
            <a:r>
              <a:rPr lang="en-US" sz="1200" dirty="0"/>
              <a:t>Line: IS, OS, offshore	Observations: </a:t>
            </a:r>
            <a:r>
              <a:rPr lang="en-US" sz="1200" dirty="0" err="1"/>
              <a:t>SeaWiFS</a:t>
            </a:r>
            <a:r>
              <a:rPr lang="en-US" sz="1200" dirty="0"/>
              <a:t> only</a:t>
            </a:r>
          </a:p>
          <a:p>
            <a:pPr eaLnBrk="1" hangingPunct="1"/>
            <a:r>
              <a:rPr lang="en-US" sz="1200" dirty="0" err="1" smtClean="0"/>
              <a:t>Shumagin</a:t>
            </a:r>
            <a:r>
              <a:rPr lang="en-US" sz="1200" dirty="0" smtClean="0"/>
              <a:t> </a:t>
            </a:r>
            <a:r>
              <a:rPr lang="en-US" sz="1200" dirty="0"/>
              <a:t>Line: IS, OS, </a:t>
            </a:r>
            <a:r>
              <a:rPr lang="en-US" sz="1200" dirty="0" err="1"/>
              <a:t>offsh</a:t>
            </a:r>
            <a:r>
              <a:rPr lang="en-US" sz="1200" dirty="0"/>
              <a:t>.	Observations: </a:t>
            </a:r>
            <a:r>
              <a:rPr lang="en-US" sz="1200" dirty="0" err="1"/>
              <a:t>SeaWiFS</a:t>
            </a:r>
            <a:r>
              <a:rPr lang="en-US" sz="1200" dirty="0"/>
              <a:t> only</a:t>
            </a:r>
          </a:p>
        </p:txBody>
      </p:sp>
      <p:cxnSp>
        <p:nvCxnSpPr>
          <p:cNvPr id="7" name="Straight Connector 6"/>
          <p:cNvCxnSpPr/>
          <p:nvPr/>
        </p:nvCxnSpPr>
        <p:spPr>
          <a:xfrm>
            <a:off x="6859959" y="2083188"/>
            <a:ext cx="442357" cy="356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12373" y="3954645"/>
            <a:ext cx="1095172" cy="276999"/>
          </a:xfrm>
          <a:prstGeom prst="rect">
            <a:avLst/>
          </a:prstGeom>
          <a:noFill/>
        </p:spPr>
        <p:txBody>
          <a:bodyPr wrap="none" rtlCol="0">
            <a:spAutoFit/>
          </a:bodyPr>
          <a:lstStyle/>
          <a:p>
            <a:r>
              <a:rPr lang="en-US" sz="1200" dirty="0" err="1" smtClean="0"/>
              <a:t>Shumagin</a:t>
            </a:r>
            <a:r>
              <a:rPr lang="en-US" sz="1200" dirty="0" smtClean="0"/>
              <a:t> Line</a:t>
            </a:r>
            <a:endParaRPr lang="en-US" sz="1200" dirty="0"/>
          </a:p>
        </p:txBody>
      </p:sp>
      <p:sp>
        <p:nvSpPr>
          <p:cNvPr id="9" name="TextBox 8"/>
          <p:cNvSpPr txBox="1"/>
          <p:nvPr/>
        </p:nvSpPr>
        <p:spPr>
          <a:xfrm>
            <a:off x="6942132" y="3292695"/>
            <a:ext cx="902811" cy="276999"/>
          </a:xfrm>
          <a:prstGeom prst="rect">
            <a:avLst/>
          </a:prstGeom>
          <a:noFill/>
        </p:spPr>
        <p:txBody>
          <a:bodyPr wrap="none" rtlCol="0">
            <a:spAutoFit/>
          </a:bodyPr>
          <a:lstStyle/>
          <a:p>
            <a:r>
              <a:rPr lang="en-US" sz="1200" dirty="0" smtClean="0"/>
              <a:t>Kodiak Line</a:t>
            </a:r>
            <a:endParaRPr lang="en-US" sz="1200" dirty="0"/>
          </a:p>
        </p:txBody>
      </p:sp>
      <p:sp>
        <p:nvSpPr>
          <p:cNvPr id="10" name="TextBox 9"/>
          <p:cNvSpPr txBox="1"/>
          <p:nvPr/>
        </p:nvSpPr>
        <p:spPr>
          <a:xfrm>
            <a:off x="7302316" y="2647869"/>
            <a:ext cx="942385" cy="276999"/>
          </a:xfrm>
          <a:prstGeom prst="rect">
            <a:avLst/>
          </a:prstGeom>
          <a:noFill/>
        </p:spPr>
        <p:txBody>
          <a:bodyPr wrap="none" rtlCol="0">
            <a:spAutoFit/>
          </a:bodyPr>
          <a:lstStyle/>
          <a:p>
            <a:r>
              <a:rPr lang="en-US" sz="1200" dirty="0" smtClean="0"/>
              <a:t>Seward Line</a:t>
            </a:r>
            <a:endParaRPr lang="en-US" sz="1200" dirty="0"/>
          </a:p>
        </p:txBody>
      </p:sp>
      <p:cxnSp>
        <p:nvCxnSpPr>
          <p:cNvPr id="11" name="Straight Connector 10"/>
          <p:cNvCxnSpPr/>
          <p:nvPr/>
        </p:nvCxnSpPr>
        <p:spPr>
          <a:xfrm>
            <a:off x="6412130" y="2745406"/>
            <a:ext cx="442357" cy="356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99121" y="3309954"/>
            <a:ext cx="442357" cy="356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318973" y="3165065"/>
            <a:ext cx="767861" cy="614823"/>
            <a:chOff x="4902265" y="2137941"/>
            <a:chExt cx="767861" cy="614823"/>
          </a:xfrm>
        </p:grpSpPr>
        <p:sp>
          <p:nvSpPr>
            <p:cNvPr id="6" name="TextBox 15"/>
            <p:cNvSpPr txBox="1">
              <a:spLocks noChangeArrowheads="1"/>
            </p:cNvSpPr>
            <p:nvPr/>
          </p:nvSpPr>
          <p:spPr bwMode="auto">
            <a:xfrm>
              <a:off x="5105035" y="2295208"/>
              <a:ext cx="34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dirty="0">
                  <a:solidFill>
                    <a:srgbClr val="FFC000"/>
                  </a:solidFill>
                </a:rPr>
                <a:t>O</a:t>
              </a:r>
            </a:p>
          </p:txBody>
        </p:sp>
        <p:sp>
          <p:nvSpPr>
            <p:cNvPr id="5" name="TextBox 13"/>
            <p:cNvSpPr txBox="1">
              <a:spLocks noChangeArrowheads="1"/>
            </p:cNvSpPr>
            <p:nvPr/>
          </p:nvSpPr>
          <p:spPr bwMode="auto">
            <a:xfrm>
              <a:off x="4902265" y="2137941"/>
              <a:ext cx="34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dirty="0">
                  <a:solidFill>
                    <a:srgbClr val="FFC000"/>
                  </a:solidFill>
                </a:rPr>
                <a:t>O</a:t>
              </a:r>
            </a:p>
          </p:txBody>
        </p:sp>
        <p:sp>
          <p:nvSpPr>
            <p:cNvPr id="4" name="TextBox 13"/>
            <p:cNvSpPr txBox="1">
              <a:spLocks noChangeArrowheads="1"/>
            </p:cNvSpPr>
            <p:nvPr/>
          </p:nvSpPr>
          <p:spPr bwMode="auto">
            <a:xfrm>
              <a:off x="5327226" y="2475765"/>
              <a:ext cx="34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dirty="0">
                  <a:solidFill>
                    <a:srgbClr val="FFC000"/>
                  </a:solidFill>
                </a:rPr>
                <a:t>O</a:t>
              </a:r>
            </a:p>
          </p:txBody>
        </p:sp>
      </p:grpSp>
      <p:sp>
        <p:nvSpPr>
          <p:cNvPr id="13" name="TextBox 15"/>
          <p:cNvSpPr txBox="1">
            <a:spLocks noChangeArrowheads="1"/>
          </p:cNvSpPr>
          <p:nvPr/>
        </p:nvSpPr>
        <p:spPr bwMode="auto">
          <a:xfrm>
            <a:off x="6898530" y="2114151"/>
            <a:ext cx="34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dirty="0">
                <a:solidFill>
                  <a:srgbClr val="FFC000"/>
                </a:solidFill>
              </a:rPr>
              <a:t>O</a:t>
            </a:r>
          </a:p>
        </p:txBody>
      </p:sp>
      <p:sp>
        <p:nvSpPr>
          <p:cNvPr id="14" name="TextBox 13"/>
          <p:cNvSpPr txBox="1">
            <a:spLocks noChangeArrowheads="1"/>
          </p:cNvSpPr>
          <p:nvPr/>
        </p:nvSpPr>
        <p:spPr bwMode="auto">
          <a:xfrm>
            <a:off x="6695760" y="1948185"/>
            <a:ext cx="34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dirty="0">
                <a:solidFill>
                  <a:srgbClr val="FFC000"/>
                </a:solidFill>
              </a:rPr>
              <a:t>O</a:t>
            </a:r>
          </a:p>
        </p:txBody>
      </p:sp>
      <p:sp>
        <p:nvSpPr>
          <p:cNvPr id="15" name="TextBox 13"/>
          <p:cNvSpPr txBox="1">
            <a:spLocks noChangeArrowheads="1"/>
          </p:cNvSpPr>
          <p:nvPr/>
        </p:nvSpPr>
        <p:spPr bwMode="auto">
          <a:xfrm>
            <a:off x="7120721" y="2294708"/>
            <a:ext cx="34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dirty="0">
                <a:solidFill>
                  <a:srgbClr val="FFC000"/>
                </a:solidFill>
              </a:rPr>
              <a:t>O</a:t>
            </a:r>
          </a:p>
        </p:txBody>
      </p:sp>
      <p:grpSp>
        <p:nvGrpSpPr>
          <p:cNvPr id="21" name="Group 20"/>
          <p:cNvGrpSpPr/>
          <p:nvPr/>
        </p:nvGrpSpPr>
        <p:grpSpPr>
          <a:xfrm>
            <a:off x="6233154" y="2604294"/>
            <a:ext cx="767861" cy="623522"/>
            <a:chOff x="5911603" y="1685928"/>
            <a:chExt cx="767861" cy="623522"/>
          </a:xfrm>
        </p:grpSpPr>
        <p:sp>
          <p:nvSpPr>
            <p:cNvPr id="16" name="TextBox 15"/>
            <p:cNvSpPr txBox="1">
              <a:spLocks noChangeArrowheads="1"/>
            </p:cNvSpPr>
            <p:nvPr/>
          </p:nvSpPr>
          <p:spPr bwMode="auto">
            <a:xfrm>
              <a:off x="6114373" y="1834496"/>
              <a:ext cx="34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dirty="0">
                  <a:solidFill>
                    <a:srgbClr val="FFC000"/>
                  </a:solidFill>
                </a:rPr>
                <a:t>O</a:t>
              </a:r>
            </a:p>
          </p:txBody>
        </p:sp>
        <p:sp>
          <p:nvSpPr>
            <p:cNvPr id="17" name="TextBox 13"/>
            <p:cNvSpPr txBox="1">
              <a:spLocks noChangeArrowheads="1"/>
            </p:cNvSpPr>
            <p:nvPr/>
          </p:nvSpPr>
          <p:spPr bwMode="auto">
            <a:xfrm>
              <a:off x="5911603" y="1685928"/>
              <a:ext cx="34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dirty="0">
                  <a:solidFill>
                    <a:srgbClr val="FFC000"/>
                  </a:solidFill>
                </a:rPr>
                <a:t>O</a:t>
              </a:r>
            </a:p>
          </p:txBody>
        </p:sp>
        <p:sp>
          <p:nvSpPr>
            <p:cNvPr id="18" name="TextBox 13"/>
            <p:cNvSpPr txBox="1">
              <a:spLocks noChangeArrowheads="1"/>
            </p:cNvSpPr>
            <p:nvPr/>
          </p:nvSpPr>
          <p:spPr bwMode="auto">
            <a:xfrm>
              <a:off x="6336564" y="2032451"/>
              <a:ext cx="34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dirty="0">
                  <a:solidFill>
                    <a:srgbClr val="FFC000"/>
                  </a:solidFill>
                </a:rPr>
                <a:t>O</a:t>
              </a:r>
            </a:p>
          </p:txBody>
        </p:sp>
      </p:grpSp>
      <p:sp>
        <p:nvSpPr>
          <p:cNvPr id="19" name="TextBox 18"/>
          <p:cNvSpPr txBox="1"/>
          <p:nvPr/>
        </p:nvSpPr>
        <p:spPr>
          <a:xfrm>
            <a:off x="287364" y="182676"/>
            <a:ext cx="8211565" cy="461665"/>
          </a:xfrm>
          <a:prstGeom prst="rect">
            <a:avLst/>
          </a:prstGeom>
          <a:noFill/>
        </p:spPr>
        <p:txBody>
          <a:bodyPr wrap="none" rtlCol="0">
            <a:spAutoFit/>
          </a:bodyPr>
          <a:lstStyle/>
          <a:p>
            <a:r>
              <a:rPr lang="en-US" sz="2400" b="1" i="1" dirty="0" smtClean="0">
                <a:solidFill>
                  <a:srgbClr val="0000FF"/>
                </a:solidFill>
              </a:rPr>
              <a:t>NPZD Parameter Estimation BHM in the Coastal Gulf of Alaska</a:t>
            </a:r>
            <a:endParaRPr lang="en-US" sz="2400" b="1" i="1" dirty="0">
              <a:solidFill>
                <a:srgbClr val="0000FF"/>
              </a:solidFill>
            </a:endParaRPr>
          </a:p>
        </p:txBody>
      </p:sp>
      <p:sp>
        <p:nvSpPr>
          <p:cNvPr id="22" name="TextBox 21"/>
          <p:cNvSpPr txBox="1"/>
          <p:nvPr/>
        </p:nvSpPr>
        <p:spPr>
          <a:xfrm>
            <a:off x="3499527" y="5196890"/>
            <a:ext cx="1957061" cy="369332"/>
          </a:xfrm>
          <a:prstGeom prst="rect">
            <a:avLst/>
          </a:prstGeom>
          <a:noFill/>
        </p:spPr>
        <p:txBody>
          <a:bodyPr wrap="none" rtlCol="0">
            <a:spAutoFit/>
          </a:bodyPr>
          <a:lstStyle/>
          <a:p>
            <a:r>
              <a:rPr lang="en-US" b="1" i="1" dirty="0" smtClean="0"/>
              <a:t>Data Stage Inputs</a:t>
            </a:r>
            <a:endParaRPr lang="en-US" b="1" i="1" dirty="0"/>
          </a:p>
        </p:txBody>
      </p:sp>
    </p:spTree>
    <p:extLst>
      <p:ext uri="{BB962C8B-B14F-4D97-AF65-F5344CB8AC3E}">
        <p14:creationId xmlns:p14="http://schemas.microsoft.com/office/powerpoint/2010/main" val="12270827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87364" y="182676"/>
            <a:ext cx="7648761" cy="461665"/>
          </a:xfrm>
          <a:prstGeom prst="rect">
            <a:avLst/>
          </a:prstGeom>
          <a:noFill/>
        </p:spPr>
        <p:txBody>
          <a:bodyPr wrap="none" rtlCol="0">
            <a:spAutoFit/>
          </a:bodyPr>
          <a:lstStyle/>
          <a:p>
            <a:r>
              <a:rPr lang="en-US" sz="2400" b="1" i="1" dirty="0" smtClean="0">
                <a:solidFill>
                  <a:srgbClr val="0000FF"/>
                </a:solidFill>
              </a:rPr>
              <a:t>Seward Line (GLOBEC station) in the Coastal Gulf of Alaska</a:t>
            </a:r>
            <a:endParaRPr lang="en-US" sz="2400" b="1" i="1" dirty="0">
              <a:solidFill>
                <a:srgbClr val="0000FF"/>
              </a:solidFill>
            </a:endParaRPr>
          </a:p>
        </p:txBody>
      </p:sp>
      <p:pic>
        <p:nvPicPr>
          <p:cNvPr id="2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841" y="1203282"/>
            <a:ext cx="4114800" cy="3447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 name="TextBox 25"/>
          <p:cNvSpPr txBox="1"/>
          <p:nvPr/>
        </p:nvSpPr>
        <p:spPr>
          <a:xfrm>
            <a:off x="397199" y="5335952"/>
            <a:ext cx="8376480" cy="1200329"/>
          </a:xfrm>
          <a:prstGeom prst="rect">
            <a:avLst/>
          </a:prstGeom>
          <a:noFill/>
        </p:spPr>
        <p:txBody>
          <a:bodyPr wrap="square" rtlCol="0">
            <a:spAutoFit/>
          </a:bodyPr>
          <a:lstStyle/>
          <a:p>
            <a:r>
              <a:rPr lang="en-US" sz="1200" dirty="0" err="1"/>
              <a:t>Fiechter</a:t>
            </a:r>
            <a:r>
              <a:rPr lang="en-US" sz="1200" dirty="0"/>
              <a:t>, J., R. </a:t>
            </a:r>
            <a:r>
              <a:rPr lang="en-US" sz="1200" dirty="0" err="1"/>
              <a:t>Herbei</a:t>
            </a:r>
            <a:r>
              <a:rPr lang="en-US" sz="1200" dirty="0"/>
              <a:t>, W. Leeds, J. Brown, R. Milliff, C. </a:t>
            </a:r>
            <a:r>
              <a:rPr lang="en-US" sz="1200" dirty="0" err="1"/>
              <a:t>Wikle</a:t>
            </a:r>
            <a:r>
              <a:rPr lang="en-US" sz="1200" dirty="0"/>
              <a:t>, A. Moore and </a:t>
            </a:r>
            <a:r>
              <a:rPr lang="en-US" sz="1200" dirty="0" smtClean="0"/>
              <a:t>T</a:t>
            </a:r>
            <a:r>
              <a:rPr lang="en-US" sz="1200" dirty="0"/>
              <a:t>. Powell, 2013: A Bayesian parameter </a:t>
            </a:r>
            <a:r>
              <a:rPr lang="en-US" sz="1200" dirty="0" smtClean="0"/>
              <a:t>estimation 	method </a:t>
            </a:r>
            <a:r>
              <a:rPr lang="en-US" sz="1200" dirty="0"/>
              <a:t>applied to a </a:t>
            </a:r>
            <a:r>
              <a:rPr lang="en-US" sz="1200" dirty="0" smtClean="0"/>
              <a:t>marine </a:t>
            </a:r>
            <a:r>
              <a:rPr lang="en-US" sz="1200" dirty="0"/>
              <a:t>ecosystem model for the coastal Gulf of Alaska., </a:t>
            </a:r>
            <a:r>
              <a:rPr lang="en-US" sz="1200" i="1" dirty="0" smtClean="0"/>
              <a:t>Ecological </a:t>
            </a:r>
            <a:r>
              <a:rPr lang="en-US" sz="1200" i="1" dirty="0" err="1"/>
              <a:t>Modelling</a:t>
            </a:r>
            <a:r>
              <a:rPr lang="en-US" sz="1200" i="1" dirty="0"/>
              <a:t>, </a:t>
            </a:r>
            <a:r>
              <a:rPr lang="en-US" sz="1200" b="1" dirty="0"/>
              <a:t>258, </a:t>
            </a:r>
            <a:r>
              <a:rPr lang="en-US" sz="1200" dirty="0" smtClean="0"/>
              <a:t>122‐</a:t>
            </a:r>
            <a:r>
              <a:rPr lang="en-US" sz="1200" dirty="0"/>
              <a:t>133. </a:t>
            </a:r>
          </a:p>
          <a:p>
            <a:r>
              <a:rPr lang="en-US" sz="1200" dirty="0" err="1"/>
              <a:t>Fiechter</a:t>
            </a:r>
            <a:r>
              <a:rPr lang="en-US" sz="1200" dirty="0"/>
              <a:t>, J., 2012: Assessing marine ecosystem model properties from ensemble </a:t>
            </a:r>
            <a:r>
              <a:rPr lang="en-US" sz="1200" dirty="0" smtClean="0"/>
              <a:t>calculations</a:t>
            </a:r>
            <a:r>
              <a:rPr lang="en-US" sz="1200" dirty="0"/>
              <a:t>., </a:t>
            </a:r>
            <a:r>
              <a:rPr lang="en-US" sz="1200" i="1" dirty="0"/>
              <a:t>Ecological </a:t>
            </a:r>
            <a:r>
              <a:rPr lang="en-US" sz="1200" i="1" dirty="0" err="1"/>
              <a:t>Modelling</a:t>
            </a:r>
            <a:r>
              <a:rPr lang="en-US" sz="1200" i="1" dirty="0"/>
              <a:t>, </a:t>
            </a:r>
            <a:r>
              <a:rPr lang="en-US" sz="1200" b="1" dirty="0"/>
              <a:t>242, </a:t>
            </a:r>
            <a:r>
              <a:rPr lang="en-US" sz="1200" dirty="0" smtClean="0"/>
              <a:t>164‐</a:t>
            </a:r>
            <a:r>
              <a:rPr lang="en-US" sz="1200" dirty="0"/>
              <a:t>179. </a:t>
            </a:r>
            <a:endParaRPr lang="en-US" sz="1200" dirty="0" smtClean="0"/>
          </a:p>
          <a:p>
            <a:r>
              <a:rPr lang="en-US" sz="1200" dirty="0" smtClean="0"/>
              <a:t>Milliff, R.F., J. </a:t>
            </a:r>
            <a:r>
              <a:rPr lang="en-US" sz="1200" dirty="0" err="1" smtClean="0"/>
              <a:t>Fiechter</a:t>
            </a:r>
            <a:r>
              <a:rPr lang="en-US" sz="1200" dirty="0" smtClean="0"/>
              <a:t>, W.B. Leeds, R. </a:t>
            </a:r>
            <a:r>
              <a:rPr lang="en-US" sz="1200" dirty="0" err="1" smtClean="0"/>
              <a:t>Herbei</a:t>
            </a:r>
            <a:r>
              <a:rPr lang="en-US" sz="1200" dirty="0" smtClean="0"/>
              <a:t>, C.K. </a:t>
            </a:r>
            <a:r>
              <a:rPr lang="en-US" sz="1200" dirty="0" err="1" smtClean="0"/>
              <a:t>Wikle</a:t>
            </a:r>
            <a:r>
              <a:rPr lang="en-US" sz="1200" dirty="0" smtClean="0"/>
              <a:t>, M.B. </a:t>
            </a:r>
            <a:r>
              <a:rPr lang="en-US" sz="1200" dirty="0" err="1" smtClean="0"/>
              <a:t>Hooten</a:t>
            </a:r>
            <a:r>
              <a:rPr lang="en-US" sz="1200" dirty="0" smtClean="0"/>
              <a:t>,  A.M. Moore, T.M. Powell and J.L. Brown, 2013: Uncertainty 	management</a:t>
            </a:r>
            <a:r>
              <a:rPr lang="en-US" sz="1200" dirty="0"/>
              <a:t> </a:t>
            </a:r>
            <a:r>
              <a:rPr lang="en-US" sz="1200" dirty="0" smtClean="0"/>
              <a:t>in coupled physical-biological lower-trophic level ocean ecosystem models.,  </a:t>
            </a:r>
            <a:r>
              <a:rPr lang="en-US" sz="1200" i="1" dirty="0" smtClean="0"/>
              <a:t>Oceanography</a:t>
            </a:r>
            <a:r>
              <a:rPr lang="en-US" sz="1200" dirty="0" smtClean="0"/>
              <a:t> (GLOBEC Special 	Issue in preparation).</a:t>
            </a:r>
            <a:endParaRPr lang="en-US" sz="1200" dirty="0"/>
          </a:p>
        </p:txBody>
      </p:sp>
      <p:pic>
        <p:nvPicPr>
          <p:cNvPr id="22" name="Picture 21" descr="seward_inner-outer_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7" y="1079500"/>
            <a:ext cx="4666750" cy="3785616"/>
          </a:xfrm>
          <a:prstGeom prst="rect">
            <a:avLst/>
          </a:prstGeom>
        </p:spPr>
      </p:pic>
    </p:spTree>
    <p:extLst>
      <p:ext uri="{BB962C8B-B14F-4D97-AF65-F5344CB8AC3E}">
        <p14:creationId xmlns:p14="http://schemas.microsoft.com/office/powerpoint/2010/main" val="13346318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1532" y="473385"/>
            <a:ext cx="6159500" cy="6172200"/>
          </a:xfrm>
          <a:prstGeom prst="rect">
            <a:avLst/>
          </a:prstGeom>
        </p:spPr>
      </p:pic>
      <p:sp>
        <p:nvSpPr>
          <p:cNvPr id="3" name="TextBox 2"/>
          <p:cNvSpPr txBox="1"/>
          <p:nvPr/>
        </p:nvSpPr>
        <p:spPr>
          <a:xfrm>
            <a:off x="69586" y="43495"/>
            <a:ext cx="1713154" cy="369332"/>
          </a:xfrm>
          <a:prstGeom prst="rect">
            <a:avLst/>
          </a:prstGeom>
          <a:noFill/>
        </p:spPr>
        <p:txBody>
          <a:bodyPr wrap="none" rtlCol="0">
            <a:spAutoFit/>
          </a:bodyPr>
          <a:lstStyle/>
          <a:p>
            <a:r>
              <a:rPr lang="en-US" b="1" i="1" dirty="0" err="1" smtClean="0">
                <a:solidFill>
                  <a:srgbClr val="3366FF"/>
                </a:solidFill>
              </a:rPr>
              <a:t>NPZDFe</a:t>
            </a:r>
            <a:r>
              <a:rPr lang="en-US" b="1" i="1" dirty="0" smtClean="0">
                <a:solidFill>
                  <a:srgbClr val="3366FF"/>
                </a:solidFill>
              </a:rPr>
              <a:t> </a:t>
            </a:r>
            <a:r>
              <a:rPr lang="en-US" b="1" i="1" dirty="0" smtClean="0">
                <a:solidFill>
                  <a:srgbClr val="2FBC19"/>
                </a:solidFill>
              </a:rPr>
              <a:t>(prior)</a:t>
            </a:r>
            <a:r>
              <a:rPr lang="en-US" b="1" i="1" dirty="0" smtClean="0">
                <a:solidFill>
                  <a:srgbClr val="3366FF"/>
                </a:solidFill>
              </a:rPr>
              <a:t>:</a:t>
            </a:r>
            <a:endParaRPr lang="en-US" b="1" i="1" dirty="0">
              <a:solidFill>
                <a:srgbClr val="3366FF"/>
              </a:solidFill>
            </a:endParaRPr>
          </a:p>
        </p:txBody>
      </p:sp>
      <p:sp>
        <p:nvSpPr>
          <p:cNvPr id="4" name="TextBox 3"/>
          <p:cNvSpPr txBox="1"/>
          <p:nvPr/>
        </p:nvSpPr>
        <p:spPr>
          <a:xfrm>
            <a:off x="1226448" y="1139557"/>
            <a:ext cx="321597" cy="276999"/>
          </a:xfrm>
          <a:prstGeom prst="rect">
            <a:avLst/>
          </a:prstGeom>
          <a:noFill/>
        </p:spPr>
        <p:txBody>
          <a:bodyPr wrap="none" rtlCol="0">
            <a:spAutoFit/>
          </a:bodyPr>
          <a:lstStyle/>
          <a:p>
            <a:r>
              <a:rPr lang="en-US" sz="1200" b="1" i="1" dirty="0" smtClean="0">
                <a:solidFill>
                  <a:srgbClr val="0000FF"/>
                </a:solidFill>
              </a:rPr>
              <a:t>N</a:t>
            </a:r>
            <a:endParaRPr lang="en-US" sz="1200" b="1" i="1" dirty="0">
              <a:solidFill>
                <a:srgbClr val="0000FF"/>
              </a:solidFill>
            </a:endParaRPr>
          </a:p>
        </p:txBody>
      </p:sp>
      <p:sp>
        <p:nvSpPr>
          <p:cNvPr id="5" name="TextBox 4"/>
          <p:cNvSpPr txBox="1"/>
          <p:nvPr/>
        </p:nvSpPr>
        <p:spPr>
          <a:xfrm>
            <a:off x="1230297" y="1542859"/>
            <a:ext cx="302512" cy="276999"/>
          </a:xfrm>
          <a:prstGeom prst="rect">
            <a:avLst/>
          </a:prstGeom>
          <a:noFill/>
        </p:spPr>
        <p:txBody>
          <a:bodyPr wrap="none" rtlCol="0">
            <a:spAutoFit/>
          </a:bodyPr>
          <a:lstStyle/>
          <a:p>
            <a:r>
              <a:rPr lang="en-US" sz="1200" b="1" i="1" dirty="0">
                <a:solidFill>
                  <a:srgbClr val="0000FF"/>
                </a:solidFill>
              </a:rPr>
              <a:t>P</a:t>
            </a:r>
          </a:p>
        </p:txBody>
      </p:sp>
      <p:sp>
        <p:nvSpPr>
          <p:cNvPr id="6" name="TextBox 5"/>
          <p:cNvSpPr txBox="1"/>
          <p:nvPr/>
        </p:nvSpPr>
        <p:spPr>
          <a:xfrm>
            <a:off x="1230297" y="2009786"/>
            <a:ext cx="294171" cy="276999"/>
          </a:xfrm>
          <a:prstGeom prst="rect">
            <a:avLst/>
          </a:prstGeom>
          <a:noFill/>
        </p:spPr>
        <p:txBody>
          <a:bodyPr wrap="none" rtlCol="0">
            <a:spAutoFit/>
          </a:bodyPr>
          <a:lstStyle/>
          <a:p>
            <a:r>
              <a:rPr lang="en-US" sz="1200" b="1" i="1" dirty="0">
                <a:solidFill>
                  <a:srgbClr val="0000FF"/>
                </a:solidFill>
              </a:rPr>
              <a:t>Z</a:t>
            </a:r>
          </a:p>
        </p:txBody>
      </p:sp>
      <p:sp>
        <p:nvSpPr>
          <p:cNvPr id="7" name="TextBox 6"/>
          <p:cNvSpPr txBox="1"/>
          <p:nvPr/>
        </p:nvSpPr>
        <p:spPr>
          <a:xfrm>
            <a:off x="1226448" y="2423153"/>
            <a:ext cx="317615" cy="276999"/>
          </a:xfrm>
          <a:prstGeom prst="rect">
            <a:avLst/>
          </a:prstGeom>
          <a:noFill/>
        </p:spPr>
        <p:txBody>
          <a:bodyPr wrap="none" rtlCol="0">
            <a:spAutoFit/>
          </a:bodyPr>
          <a:lstStyle/>
          <a:p>
            <a:r>
              <a:rPr lang="en-US" sz="1200" b="1" i="1" dirty="0">
                <a:solidFill>
                  <a:srgbClr val="0000FF"/>
                </a:solidFill>
              </a:rPr>
              <a:t>D</a:t>
            </a:r>
          </a:p>
        </p:txBody>
      </p:sp>
      <p:sp>
        <p:nvSpPr>
          <p:cNvPr id="8" name="TextBox 7"/>
          <p:cNvSpPr txBox="1"/>
          <p:nvPr/>
        </p:nvSpPr>
        <p:spPr>
          <a:xfrm>
            <a:off x="1218049" y="2897411"/>
            <a:ext cx="366832" cy="276999"/>
          </a:xfrm>
          <a:prstGeom prst="rect">
            <a:avLst/>
          </a:prstGeom>
          <a:noFill/>
        </p:spPr>
        <p:txBody>
          <a:bodyPr wrap="none" rtlCol="0">
            <a:spAutoFit/>
          </a:bodyPr>
          <a:lstStyle/>
          <a:p>
            <a:r>
              <a:rPr lang="en-US" sz="1200" b="1" i="1" dirty="0" smtClean="0">
                <a:solidFill>
                  <a:srgbClr val="0000FF"/>
                </a:solidFill>
              </a:rPr>
              <a:t>Fe</a:t>
            </a:r>
            <a:endParaRPr lang="en-US" sz="1200" b="1" i="1" dirty="0">
              <a:solidFill>
                <a:srgbClr val="0000FF"/>
              </a:solidFill>
            </a:endParaRPr>
          </a:p>
        </p:txBody>
      </p:sp>
      <p:sp>
        <p:nvSpPr>
          <p:cNvPr id="15" name="Rounded Rectangle 14"/>
          <p:cNvSpPr/>
          <p:nvPr/>
        </p:nvSpPr>
        <p:spPr>
          <a:xfrm>
            <a:off x="1973385" y="6164388"/>
            <a:ext cx="4728308" cy="334662"/>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a:off x="4913923" y="1035538"/>
            <a:ext cx="635000" cy="5073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880706" y="1441598"/>
            <a:ext cx="635000" cy="5073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974492" y="1847992"/>
            <a:ext cx="635000" cy="5073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78576" y="2195772"/>
            <a:ext cx="635000" cy="104761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873260" y="3174410"/>
            <a:ext cx="635000" cy="5073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892509" y="3804803"/>
            <a:ext cx="7309718" cy="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92509" y="2798963"/>
            <a:ext cx="7309718"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97739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0" y="1270000"/>
            <a:ext cx="5702300" cy="4318000"/>
          </a:xfrm>
          <a:prstGeom prst="rect">
            <a:avLst/>
          </a:prstGeom>
        </p:spPr>
      </p:pic>
      <p:sp>
        <p:nvSpPr>
          <p:cNvPr id="3" name="TextBox 2"/>
          <p:cNvSpPr txBox="1"/>
          <p:nvPr/>
        </p:nvSpPr>
        <p:spPr>
          <a:xfrm>
            <a:off x="997362" y="2313909"/>
            <a:ext cx="717138" cy="830997"/>
          </a:xfrm>
          <a:prstGeom prst="rect">
            <a:avLst/>
          </a:prstGeom>
          <a:noFill/>
        </p:spPr>
        <p:txBody>
          <a:bodyPr wrap="none" rtlCol="0">
            <a:spAutoFit/>
          </a:bodyPr>
          <a:lstStyle/>
          <a:p>
            <a:r>
              <a:rPr lang="en-US" sz="1200" b="1" i="1" dirty="0" err="1" smtClean="0">
                <a:solidFill>
                  <a:srgbClr val="0000FF"/>
                </a:solidFill>
              </a:rPr>
              <a:t>PhyIS</a:t>
            </a:r>
            <a:endParaRPr lang="en-US" sz="1200" b="1" i="1" dirty="0" smtClean="0">
              <a:solidFill>
                <a:srgbClr val="0000FF"/>
              </a:solidFill>
            </a:endParaRPr>
          </a:p>
          <a:p>
            <a:r>
              <a:rPr lang="en-US" sz="1200" b="1" i="1" dirty="0" smtClean="0">
                <a:solidFill>
                  <a:srgbClr val="0000FF"/>
                </a:solidFill>
              </a:rPr>
              <a:t>VmNO3</a:t>
            </a:r>
          </a:p>
          <a:p>
            <a:r>
              <a:rPr lang="en-US" sz="1200" b="1" i="1" dirty="0" smtClean="0">
                <a:solidFill>
                  <a:srgbClr val="0000FF"/>
                </a:solidFill>
              </a:rPr>
              <a:t>KNO3</a:t>
            </a:r>
            <a:endParaRPr lang="en-US" sz="1200" b="1" i="1" dirty="0">
              <a:solidFill>
                <a:srgbClr val="0000FF"/>
              </a:solidFill>
            </a:endParaRPr>
          </a:p>
          <a:p>
            <a:r>
              <a:rPr lang="en-US" sz="1200" b="1" i="1" dirty="0" err="1" smtClean="0">
                <a:solidFill>
                  <a:srgbClr val="0000FF"/>
                </a:solidFill>
              </a:rPr>
              <a:t>KFeC</a:t>
            </a:r>
            <a:endParaRPr lang="en-US" sz="1200" b="1" i="1" dirty="0">
              <a:solidFill>
                <a:srgbClr val="0000FF"/>
              </a:solidFill>
            </a:endParaRPr>
          </a:p>
        </p:txBody>
      </p:sp>
      <p:sp>
        <p:nvSpPr>
          <p:cNvPr id="4" name="TextBox 3"/>
          <p:cNvSpPr txBox="1"/>
          <p:nvPr/>
        </p:nvSpPr>
        <p:spPr>
          <a:xfrm>
            <a:off x="997362" y="3915190"/>
            <a:ext cx="641171" cy="276999"/>
          </a:xfrm>
          <a:prstGeom prst="rect">
            <a:avLst/>
          </a:prstGeom>
          <a:noFill/>
        </p:spPr>
        <p:txBody>
          <a:bodyPr wrap="none" rtlCol="0">
            <a:spAutoFit/>
          </a:bodyPr>
          <a:lstStyle/>
          <a:p>
            <a:r>
              <a:rPr lang="en-US" sz="1200" b="1" i="1" dirty="0" err="1" smtClean="0">
                <a:solidFill>
                  <a:srgbClr val="0000FF"/>
                </a:solidFill>
              </a:rPr>
              <a:t>ZooGR</a:t>
            </a:r>
            <a:endParaRPr lang="en-US" sz="1200" b="1" i="1" dirty="0">
              <a:solidFill>
                <a:srgbClr val="0000FF"/>
              </a:solidFill>
            </a:endParaRPr>
          </a:p>
        </p:txBody>
      </p:sp>
      <p:sp>
        <p:nvSpPr>
          <p:cNvPr id="5" name="TextBox 4"/>
          <p:cNvSpPr txBox="1"/>
          <p:nvPr/>
        </p:nvSpPr>
        <p:spPr>
          <a:xfrm>
            <a:off x="997362" y="4767000"/>
            <a:ext cx="619831" cy="646331"/>
          </a:xfrm>
          <a:prstGeom prst="rect">
            <a:avLst/>
          </a:prstGeom>
          <a:noFill/>
        </p:spPr>
        <p:txBody>
          <a:bodyPr wrap="none" rtlCol="0">
            <a:spAutoFit/>
          </a:bodyPr>
          <a:lstStyle/>
          <a:p>
            <a:r>
              <a:rPr lang="en-US" sz="1200" b="1" i="1" dirty="0" err="1" smtClean="0">
                <a:solidFill>
                  <a:srgbClr val="0000FF"/>
                </a:solidFill>
              </a:rPr>
              <a:t>DetRR</a:t>
            </a:r>
            <a:endParaRPr lang="en-US" sz="1200" b="1" i="1" dirty="0" smtClean="0">
              <a:solidFill>
                <a:srgbClr val="0000FF"/>
              </a:solidFill>
            </a:endParaRPr>
          </a:p>
          <a:p>
            <a:endParaRPr lang="en-US" sz="1200" b="1" i="1" dirty="0">
              <a:solidFill>
                <a:srgbClr val="0000FF"/>
              </a:solidFill>
            </a:endParaRPr>
          </a:p>
          <a:p>
            <a:r>
              <a:rPr lang="en-US" sz="1200" b="1" i="1" dirty="0" err="1" smtClean="0">
                <a:solidFill>
                  <a:srgbClr val="0000FF"/>
                </a:solidFill>
              </a:rPr>
              <a:t>FeRR</a:t>
            </a:r>
            <a:endParaRPr lang="en-US" sz="1200" b="1" i="1" dirty="0">
              <a:solidFill>
                <a:srgbClr val="0000FF"/>
              </a:solidFill>
            </a:endParaRPr>
          </a:p>
        </p:txBody>
      </p:sp>
      <p:sp>
        <p:nvSpPr>
          <p:cNvPr id="6" name="TextBox 5"/>
          <p:cNvSpPr txBox="1"/>
          <p:nvPr/>
        </p:nvSpPr>
        <p:spPr>
          <a:xfrm>
            <a:off x="78284" y="43495"/>
            <a:ext cx="4044133" cy="369332"/>
          </a:xfrm>
          <a:prstGeom prst="rect">
            <a:avLst/>
          </a:prstGeom>
          <a:noFill/>
        </p:spPr>
        <p:txBody>
          <a:bodyPr wrap="none" rtlCol="0">
            <a:spAutoFit/>
          </a:bodyPr>
          <a:lstStyle/>
          <a:p>
            <a:r>
              <a:rPr lang="en-US" b="1" i="1" dirty="0" err="1" smtClean="0">
                <a:solidFill>
                  <a:srgbClr val="3366FF"/>
                </a:solidFill>
              </a:rPr>
              <a:t>NPZDFe</a:t>
            </a:r>
            <a:r>
              <a:rPr lang="en-US" b="1" i="1" dirty="0" smtClean="0">
                <a:solidFill>
                  <a:srgbClr val="3366FF"/>
                </a:solidFill>
              </a:rPr>
              <a:t> Parameters (random and fixed)</a:t>
            </a:r>
            <a:endParaRPr lang="en-US" b="1" i="1" dirty="0">
              <a:solidFill>
                <a:srgbClr val="3366FF"/>
              </a:solidFill>
            </a:endParaRPr>
          </a:p>
        </p:txBody>
      </p:sp>
    </p:spTree>
    <p:extLst>
      <p:ext uri="{BB962C8B-B14F-4D97-AF65-F5344CB8AC3E}">
        <p14:creationId xmlns:p14="http://schemas.microsoft.com/office/powerpoint/2010/main" val="28732204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5979</TotalTime>
  <Words>2512</Words>
  <Application>Microsoft Macintosh PowerPoint</Application>
  <PresentationFormat>On-screen Show (4:3)</PresentationFormat>
  <Paragraphs>385</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NWRA CoRA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Ralph Milliff</dc:creator>
  <cp:lastModifiedBy>Ralph Milliff</cp:lastModifiedBy>
  <cp:revision>110</cp:revision>
  <dcterms:created xsi:type="dcterms:W3CDTF">2013-07-12T21:41:25Z</dcterms:created>
  <dcterms:modified xsi:type="dcterms:W3CDTF">2013-10-01T21:02:44Z</dcterms:modified>
</cp:coreProperties>
</file>