
<file path=[Content_Types].xml><?xml version="1.0" encoding="utf-8"?>
<Types xmlns="http://schemas.openxmlformats.org/package/2006/content-types">
  <Override PartName="/ppt/slides/slide18.xml" ContentType="application/vnd.openxmlformats-officedocument.presentationml.slide+xml"/>
  <Override PartName="/ppt/notesSlides/notesSlide4.xml" ContentType="application/vnd.openxmlformats-officedocument.presentationml.notesSlide+xml"/>
  <Override PartName="/ppt/tags/tag9.xml" ContentType="application/vnd.openxmlformats-officedocument.presentationml.tags+xml"/>
  <Override PartName="/ppt/slides/slide9.xml" ContentType="application/vnd.openxmlformats-officedocument.presentationml.slide+xml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Override PartName="/ppt/slides/slide38.xml" ContentType="application/vnd.openxmlformats-officedocument.presentationml.slide+xml"/>
  <Override PartName="/ppt/tags/tag5.xml" ContentType="application/vnd.openxmlformats-officedocument.presentationml.tags+xml"/>
  <Default Extension="rels" ContentType="application/vnd.openxmlformats-package.relationships+xml"/>
  <Override PartName="/ppt/slides/slide10.xml" ContentType="application/vnd.openxmlformats-officedocument.presentationml.slide+xml"/>
  <Override PartName="/ppt/slideLayouts/slideLayout5.xml" ContentType="application/vnd.openxmlformats-officedocument.presentationml.slideLayout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6.xml" ContentType="application/vnd.openxmlformats-officedocument.presentationml.slide+xml"/>
  <Override PartName="/ppt/slides/slide34.xml" ContentType="application/vnd.openxmlformats-officedocument.presentationml.slide+xml"/>
  <Default Extension="jpeg" ContentType="image/jpeg"/>
  <Override PartName="/ppt/theme/theme2.xml" ContentType="application/vnd.openxmlformats-officedocument.theme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ppt/slides/slide22.xml" ContentType="application/vnd.openxmlformats-officedocument.presentationml.slide+xml"/>
  <Override PartName="/ppt/slides/slide30.xml" ContentType="application/vnd.openxmlformats-officedocument.presentationml.slide+xml"/>
  <Override PartName="/docProps/app.xml" ContentType="application/vnd.openxmlformats-officedocument.extended-properties+xml"/>
  <Default Extension="xml" ContentType="application/xml"/>
  <Override PartName="/ppt/slides/slide19.xml" ContentType="application/vnd.openxmlformats-officedocument.presentationml.slide+xml"/>
  <Override PartName="/ppt/tableStyles.xml" ContentType="application/vnd.openxmlformats-officedocument.presentationml.tableStyles+xml"/>
  <Override PartName="/ppt/slides/slide15.xml" ContentType="application/vnd.openxmlformats-officedocument.presentationml.slide+xml"/>
  <Override PartName="/ppt/notesSlides/notesSlide1.xml" ContentType="application/vnd.openxmlformats-officedocument.presentationml.notesSlide+xml"/>
  <Override PartName="/ppt/tags/tag6.xml" ContentType="application/vnd.openxmlformats-officedocument.presentationml.tags+xml"/>
  <Override PartName="/ppt/slides/slide6.xml" ContentType="application/vnd.openxmlformats-officedocument.presentationml.slide+xml"/>
  <Override PartName="/ppt/slides/slide39.xml" ContentType="application/vnd.openxmlformats-officedocument.presentationml.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tags/tag2.xml" ContentType="application/vnd.openxmlformats-officedocument.presentationml.tags+xml"/>
  <Override PartName="/ppt/slides/slide27.xml" ContentType="application/vnd.openxmlformats-officedocument.presentationml.slide+xml"/>
  <Override PartName="/ppt/slides/slide35.xml" ContentType="application/vnd.openxmlformats-officedocument.presentationml.slide+xml"/>
  <Override PartName="/ppt/slides/slide2.xml" ContentType="application/vnd.openxmlformats-officedocument.presentationml.slide+xml"/>
  <Default Extension="png" ContentType="image/png"/>
  <Override PartName="/ppt/slideLayouts/slideLayout2.xml" ContentType="application/vnd.openxmlformats-officedocument.presentationml.slideLayout+xml"/>
  <Override PartName="/ppt/slides/slide23.xml" ContentType="application/vnd.openxmlformats-officedocument.presentationml.slide+xml"/>
  <Override PartName="/ppt/slides/slide31.xml" ContentType="application/vnd.openxmlformats-officedocument.presentationml.slide+xml"/>
  <Default Extension="pdf" ContentType="application/pdf"/>
  <Override PartName="/ppt/slides/slide16.xml" ContentType="application/vnd.openxmlformats-officedocument.presentationml.slide+xml"/>
  <Override PartName="/ppt/notesSlides/notesSlide2.xml" ContentType="application/vnd.openxmlformats-officedocument.presentationml.notesSlide+xml"/>
  <Override PartName="/ppt/tags/tag7.xml" ContentType="application/vnd.openxmlformats-officedocument.presentationml.tags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Override PartName="/ppt/tags/tag3.xml" ContentType="application/vnd.openxmlformats-officedocument.presentationml.tags+xml"/>
  <Override PartName="/ppt/slides/slide3.xml" ContentType="application/vnd.openxmlformats-officedocument.presentationml.slide+xml"/>
  <Override PartName="/ppt/slides/slide28.xml" ContentType="application/vnd.openxmlformats-officedocument.presentationml.slide+xml"/>
  <Override PartName="/ppt/slides/slide36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24.xml" ContentType="application/vnd.openxmlformats-officedocument.presentationml.slide+xml"/>
  <Override PartName="/ppt/slides/slide32.xml" ContentType="application/vnd.openxmlformats-officedocument.presentationml.slide+xml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notesSlides/notesSlide3.xml" ContentType="application/vnd.openxmlformats-officedocument.presentationml.notesSlide+xml"/>
  <Override PartName="/ppt/tags/tag8.xml" ContentType="application/vnd.openxmlformats-officedocument.presentationml.tags+xml"/>
  <Override PartName="/ppt/slides/slide8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slides/slide37.xml" ContentType="application/vnd.openxmlformats-officedocument.presentationml.slide+xml"/>
  <Override PartName="/ppt/slides/slide29.xml" ContentType="application/vnd.openxmlformats-officedocument.presentationml.slide+xml"/>
  <Override PartName="/ppt/tags/tag4.xml" ContentType="application/vnd.openxmlformats-officedocument.presentationml.tags+xml"/>
  <Override PartName="/ppt/slideLayouts/slideLayout4.xml" ContentType="application/vnd.openxmlformats-officedocument.presentationml.slideLayout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2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trictFirstAndLastChars="0" saveSubsetFonts="1" autoCompressPictures="0">
  <p:sldMasterIdLst>
    <p:sldMasterId id="2147483648" r:id="rId1"/>
  </p:sldMasterIdLst>
  <p:notesMasterIdLst>
    <p:notesMasterId r:id="rId42"/>
  </p:notesMasterIdLst>
  <p:sldIdLst>
    <p:sldId id="262" r:id="rId2"/>
    <p:sldId id="332" r:id="rId3"/>
    <p:sldId id="373" r:id="rId4"/>
    <p:sldId id="352" r:id="rId5"/>
    <p:sldId id="365" r:id="rId6"/>
    <p:sldId id="353" r:id="rId7"/>
    <p:sldId id="387" r:id="rId8"/>
    <p:sldId id="367" r:id="rId9"/>
    <p:sldId id="388" r:id="rId10"/>
    <p:sldId id="354" r:id="rId11"/>
    <p:sldId id="374" r:id="rId12"/>
    <p:sldId id="286" r:id="rId13"/>
    <p:sldId id="341" r:id="rId14"/>
    <p:sldId id="337" r:id="rId15"/>
    <p:sldId id="320" r:id="rId16"/>
    <p:sldId id="376" r:id="rId17"/>
    <p:sldId id="321" r:id="rId18"/>
    <p:sldId id="377" r:id="rId19"/>
    <p:sldId id="343" r:id="rId20"/>
    <p:sldId id="300" r:id="rId21"/>
    <p:sldId id="294" r:id="rId22"/>
    <p:sldId id="295" r:id="rId23"/>
    <p:sldId id="349" r:id="rId24"/>
    <p:sldId id="316" r:id="rId25"/>
    <p:sldId id="381" r:id="rId26"/>
    <p:sldId id="382" r:id="rId27"/>
    <p:sldId id="361" r:id="rId28"/>
    <p:sldId id="384" r:id="rId29"/>
    <p:sldId id="383" r:id="rId30"/>
    <p:sldId id="359" r:id="rId31"/>
    <p:sldId id="369" r:id="rId32"/>
    <p:sldId id="379" r:id="rId33"/>
    <p:sldId id="370" r:id="rId34"/>
    <p:sldId id="371" r:id="rId35"/>
    <p:sldId id="372" r:id="rId36"/>
    <p:sldId id="345" r:id="rId37"/>
    <p:sldId id="390" r:id="rId38"/>
    <p:sldId id="287" r:id="rId39"/>
    <p:sldId id="389" r:id="rId40"/>
    <p:sldId id="363" r:id="rId41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-65" charset="0"/>
        <a:ea typeface="ＭＳ Ｐゴシック" pitchFamily="-65" charset="-128"/>
        <a:cs typeface="ＭＳ Ｐゴシック" pitchFamily="-65" charset="-128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-65" charset="0"/>
        <a:ea typeface="ＭＳ Ｐゴシック" pitchFamily="-65" charset="-128"/>
        <a:cs typeface="ＭＳ Ｐゴシック" pitchFamily="-65" charset="-128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-65" charset="0"/>
        <a:ea typeface="ＭＳ Ｐゴシック" pitchFamily="-65" charset="-128"/>
        <a:cs typeface="ＭＳ Ｐゴシック" pitchFamily="-65" charset="-128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-65" charset="0"/>
        <a:ea typeface="ＭＳ Ｐゴシック" pitchFamily="-65" charset="-128"/>
        <a:cs typeface="ＭＳ Ｐゴシック" pitchFamily="-65" charset="-128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-65" charset="0"/>
        <a:ea typeface="ＭＳ Ｐゴシック" pitchFamily="-65" charset="-128"/>
        <a:cs typeface="ＭＳ Ｐゴシック" pitchFamily="-65" charset="-128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pitchFamily="-65" charset="0"/>
        <a:ea typeface="ＭＳ Ｐゴシック" pitchFamily="-65" charset="-128"/>
        <a:cs typeface="ＭＳ Ｐゴシック" pitchFamily="-65" charset="-128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pitchFamily="-65" charset="0"/>
        <a:ea typeface="ＭＳ Ｐゴシック" pitchFamily="-65" charset="-128"/>
        <a:cs typeface="ＭＳ Ｐゴシック" pitchFamily="-65" charset="-128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pitchFamily="-65" charset="0"/>
        <a:ea typeface="ＭＳ Ｐゴシック" pitchFamily="-65" charset="-128"/>
        <a:cs typeface="ＭＳ Ｐゴシック" pitchFamily="-65" charset="-128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pitchFamily="-65" charset="0"/>
        <a:ea typeface="ＭＳ Ｐゴシック" pitchFamily="-65" charset="-128"/>
        <a:cs typeface="ＭＳ Ｐゴシック" pitchFamily="-65" charset="-128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lrMru>
    <a:srgbClr val="D2D2D2"/>
    <a:srgbClr val="66C5E2"/>
    <a:srgbClr val="08F51A"/>
    <a:srgbClr val="FF00FF"/>
    <a:srgbClr val="FF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>
    <p:restoredLeft sz="23441" autoAdjust="0"/>
    <p:restoredTop sz="95100" autoAdjust="0"/>
  </p:normalViewPr>
  <p:slideViewPr>
    <p:cSldViewPr>
      <p:cViewPr varScale="1">
        <p:scale>
          <a:sx n="91" d="100"/>
          <a:sy n="91" d="100"/>
        </p:scale>
        <p:origin x="-320" y="-1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6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theme" Target="theme/theme1.xml"/><Relationship Id="rId47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notesMaster" Target="notesMasters/notesMaster1.xml"/><Relationship Id="rId43" Type="http://schemas.openxmlformats.org/officeDocument/2006/relationships/printerSettings" Target="printerSettings/printerSettings1.bin"/><Relationship Id="rId44" Type="http://schemas.openxmlformats.org/officeDocument/2006/relationships/presProps" Target="presProps.xml"/><Relationship Id="rId4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50E75896-5D99-D240-85FF-A3F9497EEC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65" charset="0"/>
        <a:ea typeface="ＭＳ Ｐゴシック" pitchFamily="-65" charset="-128"/>
        <a:cs typeface="ＭＳ Ｐゴシック" pitchFamily="-65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65" charset="0"/>
        <a:ea typeface="ＭＳ Ｐゴシック" pitchFamily="-65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65" charset="0"/>
        <a:ea typeface="ＭＳ Ｐゴシック" pitchFamily="-65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65" charset="0"/>
        <a:ea typeface="ＭＳ Ｐゴシック" pitchFamily="-65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65" charset="0"/>
        <a:ea typeface="ＭＳ Ｐゴシック" pitchFamily="-65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0E75896-5D99-D240-85FF-A3F9497EEC00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EBFE1B9-73F7-4A6F-B9E5-408CB21005B4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AA4A44A-05EA-364B-8081-608E4176FB31}" type="slidenum">
              <a:rPr lang="en-US"/>
              <a:pPr/>
              <a:t>12</a:t>
            </a:fld>
            <a:endParaRPr lang="en-US"/>
          </a:p>
        </p:txBody>
      </p:sp>
      <p:sp>
        <p:nvSpPr>
          <p:cNvPr id="1638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AA4A44A-05EA-364B-8081-608E4176FB31}" type="slidenum">
              <a:rPr lang="en-US"/>
              <a:pPr/>
              <a:t>13</a:t>
            </a:fld>
            <a:endParaRPr lang="en-US"/>
          </a:p>
        </p:txBody>
      </p:sp>
      <p:sp>
        <p:nvSpPr>
          <p:cNvPr id="1638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20E3E9-97AD-DC48-B067-DE231A80FD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484433-B82B-2845-89DF-C02CB1954C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7F5C3C-A940-9744-A682-9379F88FA7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F36CDE-D152-144E-A35F-1A3756936C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D607FA-E03B-A945-B736-F12ACC1EB1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CCCC7F-2187-8942-8649-5682FEA8A08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C53172-A96A-9D4D-BCFF-C8A0F33E0A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C8F773-A643-6E43-9B40-6929C33880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0B63E5-EE21-8C47-9173-1EF5FFA228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A47E7D-9D6C-2041-B114-B8B365A49A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55B36B-7471-8E45-98DE-A26435DC62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5DA271A1-2E9C-9D4B-B8F2-6ACDAEE618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jpe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4" Type="http://schemas.openxmlformats.org/officeDocument/2006/relationships/image" Target="../media/image28.png"/><Relationship Id="rId5" Type="http://schemas.openxmlformats.org/officeDocument/2006/relationships/image" Target="../media/image29.png"/><Relationship Id="rId6" Type="http://schemas.openxmlformats.org/officeDocument/2006/relationships/image" Target="../media/image30.png"/><Relationship Id="rId1" Type="http://schemas.openxmlformats.org/officeDocument/2006/relationships/tags" Target="../tags/tag5.xml"/><Relationship Id="rId2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4" Type="http://schemas.openxmlformats.org/officeDocument/2006/relationships/image" Target="../media/image31.pdf"/><Relationship Id="rId5" Type="http://schemas.openxmlformats.org/officeDocument/2006/relationships/image" Target="../media/image32.png"/><Relationship Id="rId1" Type="http://schemas.openxmlformats.org/officeDocument/2006/relationships/tags" Target="../tags/tag6.xml"/><Relationship Id="rId2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df"/><Relationship Id="rId4" Type="http://schemas.openxmlformats.org/officeDocument/2006/relationships/image" Target="../media/image34.png"/><Relationship Id="rId5" Type="http://schemas.openxmlformats.org/officeDocument/2006/relationships/image" Target="../media/image35.pdf"/><Relationship Id="rId6" Type="http://schemas.openxmlformats.org/officeDocument/2006/relationships/image" Target="../media/image36.png"/><Relationship Id="rId7" Type="http://schemas.openxmlformats.org/officeDocument/2006/relationships/image" Target="../media/image37.pdf"/><Relationship Id="rId8" Type="http://schemas.openxmlformats.org/officeDocument/2006/relationships/image" Target="../media/image38.png"/><Relationship Id="rId9" Type="http://schemas.openxmlformats.org/officeDocument/2006/relationships/image" Target="../media/image39.pdf"/><Relationship Id="rId10" Type="http://schemas.openxmlformats.org/officeDocument/2006/relationships/image" Target="../media/image40.png"/><Relationship Id="rId1" Type="http://schemas.openxmlformats.org/officeDocument/2006/relationships/tags" Target="../tags/tag7.xml"/><Relationship Id="rId2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39.pdf"/><Relationship Id="rId5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d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df"/><Relationship Id="rId4" Type="http://schemas.openxmlformats.org/officeDocument/2006/relationships/image" Target="../media/image44.png"/><Relationship Id="rId5" Type="http://schemas.openxmlformats.org/officeDocument/2006/relationships/image" Target="../media/image45.pdf"/><Relationship Id="rId6" Type="http://schemas.openxmlformats.org/officeDocument/2006/relationships/image" Target="../media/image46.png"/><Relationship Id="rId1" Type="http://schemas.openxmlformats.org/officeDocument/2006/relationships/tags" Target="../tags/tag8.xml"/><Relationship Id="rId2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df"/><Relationship Id="rId3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df"/><Relationship Id="rId3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image" Target="../media/image52.pdf"/><Relationship Id="rId5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d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df"/><Relationship Id="rId3" Type="http://schemas.openxmlformats.org/officeDocument/2006/relationships/image" Target="../media/image5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4" Type="http://schemas.openxmlformats.org/officeDocument/2006/relationships/image" Target="../media/image47.pdf"/><Relationship Id="rId5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pd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pdf"/><Relationship Id="rId3" Type="http://schemas.openxmlformats.org/officeDocument/2006/relationships/image" Target="../media/image5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4" Type="http://schemas.openxmlformats.org/officeDocument/2006/relationships/image" Target="../media/image60.pdf"/><Relationship Id="rId5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pd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4" Type="http://schemas.openxmlformats.org/officeDocument/2006/relationships/image" Target="../media/image58.pdf"/><Relationship Id="rId5" Type="http://schemas.openxmlformats.org/officeDocument/2006/relationships/image" Target="../media/image59.png"/><Relationship Id="rId6" Type="http://schemas.openxmlformats.org/officeDocument/2006/relationships/image" Target="../media/image60.pdf"/><Relationship Id="rId7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pd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df"/><Relationship Id="rId4" Type="http://schemas.openxmlformats.org/officeDocument/2006/relationships/image" Target="../media/image59.png"/><Relationship Id="rId5" Type="http://schemas.openxmlformats.org/officeDocument/2006/relationships/image" Target="../media/image64.pdf"/><Relationship Id="rId6" Type="http://schemas.openxmlformats.org/officeDocument/2006/relationships/image" Target="../media/image65.png"/><Relationship Id="rId7" Type="http://schemas.openxmlformats.org/officeDocument/2006/relationships/image" Target="../media/image66.pdf"/><Relationship Id="rId8" Type="http://schemas.openxmlformats.org/officeDocument/2006/relationships/image" Target="../media/image67.png"/><Relationship Id="rId1" Type="http://schemas.openxmlformats.org/officeDocument/2006/relationships/tags" Target="../tags/tag9.xml"/><Relationship Id="rId2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pdf"/><Relationship Id="rId3" Type="http://schemas.openxmlformats.org/officeDocument/2006/relationships/image" Target="../media/image59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pdf"/><Relationship Id="rId3" Type="http://schemas.openxmlformats.org/officeDocument/2006/relationships/image" Target="../media/image5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pdf"/><Relationship Id="rId3" Type="http://schemas.openxmlformats.org/officeDocument/2006/relationships/image" Target="../media/image5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4" Type="http://schemas.openxmlformats.org/officeDocument/2006/relationships/image" Target="../media/image70.pdf"/><Relationship Id="rId5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.pd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4" Type="http://schemas.openxmlformats.org/officeDocument/2006/relationships/image" Target="../media/image74.pdf"/><Relationship Id="rId5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2.pd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6.pdf"/><Relationship Id="rId3" Type="http://schemas.openxmlformats.org/officeDocument/2006/relationships/image" Target="../media/image77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8.pdf"/><Relationship Id="rId3" Type="http://schemas.openxmlformats.org/officeDocument/2006/relationships/image" Target="../media/image79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0.pdf"/><Relationship Id="rId3" Type="http://schemas.openxmlformats.org/officeDocument/2006/relationships/image" Target="../media/image81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2.pdf"/><Relationship Id="rId3" Type="http://schemas.openxmlformats.org/officeDocument/2006/relationships/image" Target="../media/image83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df"/><Relationship Id="rId5" Type="http://schemas.openxmlformats.org/officeDocument/2006/relationships/image" Target="../media/image10.png"/><Relationship Id="rId1" Type="http://schemas.openxmlformats.org/officeDocument/2006/relationships/tags" Target="../tags/tag1.xml"/><Relationship Id="rId2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4.png"/><Relationship Id="rId3" Type="http://schemas.openxmlformats.org/officeDocument/2006/relationships/image" Target="../media/image8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df"/><Relationship Id="rId3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df"/><Relationship Id="rId4" Type="http://schemas.openxmlformats.org/officeDocument/2006/relationships/image" Target="../media/image14.png"/><Relationship Id="rId5" Type="http://schemas.openxmlformats.org/officeDocument/2006/relationships/image" Target="../media/image15.jpeg"/><Relationship Id="rId6" Type="http://schemas.openxmlformats.org/officeDocument/2006/relationships/image" Target="../media/image16.pdf"/><Relationship Id="rId7" Type="http://schemas.openxmlformats.org/officeDocument/2006/relationships/image" Target="../media/image17.png"/><Relationship Id="rId8" Type="http://schemas.openxmlformats.org/officeDocument/2006/relationships/image" Target="../media/image18.pdf"/><Relationship Id="rId9" Type="http://schemas.openxmlformats.org/officeDocument/2006/relationships/image" Target="../media/image19.png"/><Relationship Id="rId10" Type="http://schemas.openxmlformats.org/officeDocument/2006/relationships/image" Target="../media/image20.pdf"/><Relationship Id="rId11" Type="http://schemas.openxmlformats.org/officeDocument/2006/relationships/image" Target="../media/image21.png"/><Relationship Id="rId1" Type="http://schemas.openxmlformats.org/officeDocument/2006/relationships/tags" Target="../tags/tag2.xml"/><Relationship Id="rId2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df"/><Relationship Id="rId4" Type="http://schemas.openxmlformats.org/officeDocument/2006/relationships/image" Target="../media/image24.png"/><Relationship Id="rId1" Type="http://schemas.openxmlformats.org/officeDocument/2006/relationships/tags" Target="../tags/tag3.xml"/><Relationship Id="rId2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df"/><Relationship Id="rId4" Type="http://schemas.openxmlformats.org/officeDocument/2006/relationships/image" Target="../media/image26.png"/><Relationship Id="rId1" Type="http://schemas.openxmlformats.org/officeDocument/2006/relationships/tags" Target="../tags/tag4.xml"/><Relationship Id="rId2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524000"/>
            <a:ext cx="9067800" cy="1905000"/>
          </a:xfrm>
        </p:spPr>
        <p:txBody>
          <a:bodyPr/>
          <a:lstStyle/>
          <a:p>
            <a:pPr eaLnBrk="1" hangingPunct="1"/>
            <a:r>
              <a:rPr lang="en-US" sz="3600" dirty="0" smtClean="0">
                <a:solidFill>
                  <a:schemeClr val="bg1">
                    <a:lumMod val="95000"/>
                  </a:schemeClr>
                </a:solidFill>
                <a:latin typeface="Calisto MT"/>
                <a:ea typeface="Comic Sans MS" pitchFamily="-65" charset="0"/>
                <a:cs typeface="Calisto MT"/>
              </a:rPr>
              <a:t>Sea Ice Predictability</a:t>
            </a:r>
            <a:r>
              <a:rPr lang="en-US" sz="3600" dirty="0" smtClean="0">
                <a:solidFill>
                  <a:schemeClr val="bg1">
                    <a:lumMod val="95000"/>
                  </a:schemeClr>
                </a:solidFill>
                <a:latin typeface="Calisto MT"/>
                <a:ea typeface="Comic Sans MS" pitchFamily="-65" charset="0"/>
                <a:cs typeface="Calisto MT"/>
              </a:rPr>
              <a:t> on Seasonal </a:t>
            </a:r>
            <a:r>
              <a:rPr lang="en-US" sz="3600" dirty="0" smtClean="0">
                <a:solidFill>
                  <a:schemeClr val="bg1">
                    <a:lumMod val="95000"/>
                  </a:schemeClr>
                </a:solidFill>
                <a:latin typeface="Calisto MT"/>
                <a:ea typeface="Comic Sans MS" pitchFamily="-65" charset="0"/>
                <a:cs typeface="Calisto MT"/>
              </a:rPr>
              <a:t>to </a:t>
            </a:r>
            <a:r>
              <a:rPr lang="en-US" sz="3600" dirty="0" err="1" smtClean="0">
                <a:solidFill>
                  <a:schemeClr val="bg1">
                    <a:lumMod val="95000"/>
                  </a:schemeClr>
                </a:solidFill>
                <a:latin typeface="Calisto MT"/>
                <a:ea typeface="Comic Sans MS" pitchFamily="-65" charset="0"/>
                <a:cs typeface="Calisto MT"/>
              </a:rPr>
              <a:t>Interannual</a:t>
            </a:r>
            <a:r>
              <a:rPr lang="en-US" sz="3600" dirty="0" smtClean="0">
                <a:solidFill>
                  <a:schemeClr val="bg1">
                    <a:lumMod val="95000"/>
                  </a:schemeClr>
                </a:solidFill>
                <a:latin typeface="Calisto MT"/>
                <a:ea typeface="Comic Sans MS" pitchFamily="-65" charset="0"/>
                <a:cs typeface="Calisto MT"/>
              </a:rPr>
              <a:t> Timescales</a:t>
            </a:r>
            <a:endParaRPr lang="en-US" sz="3600" dirty="0">
              <a:solidFill>
                <a:schemeClr val="bg1">
                  <a:lumMod val="95000"/>
                </a:schemeClr>
              </a:solidFill>
              <a:latin typeface="Calisto MT"/>
              <a:ea typeface="Comic Sans MS" pitchFamily="-65" charset="0"/>
              <a:cs typeface="Calisto MT"/>
            </a:endParaRP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52400" y="3276600"/>
            <a:ext cx="8610600" cy="1981200"/>
          </a:xfrm>
        </p:spPr>
        <p:txBody>
          <a:bodyPr/>
          <a:lstStyle/>
          <a:p>
            <a:pPr eaLnBrk="1" hangingPunct="1"/>
            <a:r>
              <a:rPr lang="en-US" sz="2400" dirty="0">
                <a:solidFill>
                  <a:srgbClr val="F2F2F2"/>
                </a:solidFill>
                <a:latin typeface="Calisto MT"/>
                <a:ea typeface="Comic Sans MS" pitchFamily="-65" charset="0"/>
                <a:cs typeface="Calisto MT"/>
              </a:rPr>
              <a:t>Marika </a:t>
            </a:r>
            <a:r>
              <a:rPr lang="en-US" sz="2400" dirty="0" smtClean="0">
                <a:solidFill>
                  <a:srgbClr val="F2F2F2"/>
                </a:solidFill>
                <a:latin typeface="Calisto MT"/>
                <a:ea typeface="Comic Sans MS" pitchFamily="-65" charset="0"/>
                <a:cs typeface="Calisto MT"/>
              </a:rPr>
              <a:t>Holland</a:t>
            </a:r>
          </a:p>
          <a:p>
            <a:pPr eaLnBrk="1" hangingPunct="1"/>
            <a:r>
              <a:rPr lang="en-US" sz="1800" dirty="0" smtClean="0">
                <a:solidFill>
                  <a:srgbClr val="F2F2F2"/>
                </a:solidFill>
                <a:latin typeface="Calisto MT"/>
                <a:ea typeface="Comic Sans MS" pitchFamily="-65" charset="0"/>
                <a:cs typeface="Calisto MT"/>
              </a:rPr>
              <a:t>National Center for Atmospheric Research</a:t>
            </a:r>
          </a:p>
          <a:p>
            <a:pPr eaLnBrk="1" hangingPunct="1"/>
            <a:endParaRPr lang="en-US" sz="1800" dirty="0" smtClean="0">
              <a:solidFill>
                <a:srgbClr val="F2F2F2"/>
              </a:solidFill>
              <a:latin typeface="Calisto MT"/>
              <a:ea typeface="Comic Sans MS" pitchFamily="-65" charset="0"/>
              <a:cs typeface="Calisto MT"/>
            </a:endParaRPr>
          </a:p>
          <a:p>
            <a:pPr eaLnBrk="1" hangingPunct="1"/>
            <a:r>
              <a:rPr lang="en-US" sz="2000" dirty="0" smtClean="0">
                <a:solidFill>
                  <a:srgbClr val="F2F2F2"/>
                </a:solidFill>
                <a:latin typeface="Calisto MT"/>
                <a:ea typeface="Comic Sans MS" pitchFamily="-65" charset="0"/>
                <a:cs typeface="Calisto MT"/>
              </a:rPr>
              <a:t>Collaborators: David Bailey (NCAR), Steve </a:t>
            </a:r>
            <a:r>
              <a:rPr lang="en-US" sz="2000" dirty="0" err="1" smtClean="0">
                <a:solidFill>
                  <a:srgbClr val="F2F2F2"/>
                </a:solidFill>
                <a:latin typeface="Calisto MT"/>
                <a:ea typeface="Comic Sans MS" pitchFamily="-65" charset="0"/>
                <a:cs typeface="Calisto MT"/>
              </a:rPr>
              <a:t>Vavrus</a:t>
            </a:r>
            <a:r>
              <a:rPr lang="en-US" sz="2000" dirty="0" smtClean="0">
                <a:solidFill>
                  <a:srgbClr val="F2F2F2"/>
                </a:solidFill>
                <a:latin typeface="Calisto MT"/>
                <a:ea typeface="Comic Sans MS" pitchFamily="-65" charset="0"/>
                <a:cs typeface="Calisto MT"/>
              </a:rPr>
              <a:t> (U.WI), Julienne </a:t>
            </a:r>
            <a:r>
              <a:rPr lang="en-US" sz="2000" dirty="0" err="1" smtClean="0">
                <a:solidFill>
                  <a:srgbClr val="F2F2F2"/>
                </a:solidFill>
                <a:latin typeface="Calisto MT"/>
                <a:ea typeface="Comic Sans MS" pitchFamily="-65" charset="0"/>
                <a:cs typeface="Calisto MT"/>
              </a:rPr>
              <a:t>Stroeve</a:t>
            </a:r>
            <a:r>
              <a:rPr lang="en-US" sz="2000" dirty="0" smtClean="0">
                <a:solidFill>
                  <a:srgbClr val="F2F2F2"/>
                </a:solidFill>
                <a:latin typeface="Calisto MT"/>
                <a:ea typeface="Comic Sans MS" pitchFamily="-65" charset="0"/>
                <a:cs typeface="Calisto MT"/>
              </a:rPr>
              <a:t> (NSIDC), Ed Blanchard-</a:t>
            </a:r>
            <a:r>
              <a:rPr lang="en-US" sz="2000" dirty="0" err="1" smtClean="0">
                <a:solidFill>
                  <a:srgbClr val="F2F2F2"/>
                </a:solidFill>
                <a:latin typeface="Calisto MT"/>
                <a:ea typeface="Comic Sans MS" pitchFamily="-65" charset="0"/>
                <a:cs typeface="Calisto MT"/>
              </a:rPr>
              <a:t>Wrigglesworth</a:t>
            </a:r>
            <a:r>
              <a:rPr lang="en-US" sz="2000" dirty="0" smtClean="0">
                <a:solidFill>
                  <a:srgbClr val="F2F2F2"/>
                </a:solidFill>
                <a:latin typeface="Calisto MT"/>
                <a:ea typeface="Comic Sans MS" pitchFamily="-65" charset="0"/>
                <a:cs typeface="Calisto MT"/>
              </a:rPr>
              <a:t> (U. WA), Cecilia </a:t>
            </a:r>
            <a:r>
              <a:rPr lang="en-US" sz="2000" dirty="0" err="1" smtClean="0">
                <a:solidFill>
                  <a:srgbClr val="F2F2F2"/>
                </a:solidFill>
                <a:latin typeface="Calisto MT"/>
                <a:ea typeface="Comic Sans MS" pitchFamily="-65" charset="0"/>
                <a:cs typeface="Calisto MT"/>
              </a:rPr>
              <a:t>Bitz</a:t>
            </a:r>
            <a:r>
              <a:rPr lang="en-US" sz="2000" dirty="0" smtClean="0">
                <a:solidFill>
                  <a:srgbClr val="F2F2F2"/>
                </a:solidFill>
                <a:latin typeface="Calisto MT"/>
                <a:ea typeface="Comic Sans MS" pitchFamily="-65" charset="0"/>
                <a:cs typeface="Calisto MT"/>
              </a:rPr>
              <a:t> (U. WA), Jennifer Kay (NCAR)</a:t>
            </a:r>
            <a:endParaRPr lang="en-US" sz="2000" dirty="0">
              <a:solidFill>
                <a:srgbClr val="F2F2F2"/>
              </a:solidFill>
              <a:latin typeface="Calisto MT"/>
              <a:ea typeface="Comic Sans MS" pitchFamily="-65" charset="0"/>
              <a:cs typeface="Calisto MT"/>
            </a:endParaRPr>
          </a:p>
        </p:txBody>
      </p:sp>
      <p:sp>
        <p:nvSpPr>
          <p:cNvPr id="14340" name="Text Box 4"/>
          <p:cNvSpPr txBox="1">
            <a:spLocks noChangeArrowheads="1"/>
          </p:cNvSpPr>
          <p:nvPr/>
        </p:nvSpPr>
        <p:spPr bwMode="auto">
          <a:xfrm>
            <a:off x="349355" y="5257800"/>
            <a:ext cx="844529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800" dirty="0" smtClean="0">
                <a:latin typeface="Comic Sans MS"/>
                <a:cs typeface="Comic Sans MS"/>
              </a:rPr>
              <a:t>University of Toronto</a:t>
            </a:r>
          </a:p>
          <a:p>
            <a:pPr algn="ctr"/>
            <a:r>
              <a:rPr lang="en-US" sz="1800" dirty="0" smtClean="0">
                <a:latin typeface="Comic Sans MS"/>
                <a:cs typeface="Comic Sans MS"/>
              </a:rPr>
              <a:t>November 2012</a:t>
            </a:r>
            <a:endParaRPr lang="en-US" sz="1800" dirty="0">
              <a:latin typeface="Comic Sans MS"/>
              <a:cs typeface="Comic Sans MS"/>
            </a:endParaRPr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5791200"/>
            <a:ext cx="2146192" cy="1066800"/>
          </a:xfrm>
          <a:prstGeom prst="rect">
            <a:avLst/>
          </a:prstGeom>
          <a:noFill/>
        </p:spPr>
      </p:pic>
      <p:pic>
        <p:nvPicPr>
          <p:cNvPr id="7" name="Picture 6" descr="nsf_logo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53400" y="5867400"/>
            <a:ext cx="908925" cy="914400"/>
          </a:xfrm>
          <a:prstGeom prst="rect">
            <a:avLst/>
          </a:prstGeom>
        </p:spPr>
      </p:pic>
      <p:sp>
        <p:nvSpPr>
          <p:cNvPr id="10" name="TextBox 8"/>
          <p:cNvSpPr txBox="1">
            <a:spLocks noChangeArrowheads="1"/>
          </p:cNvSpPr>
          <p:nvPr/>
        </p:nvSpPr>
        <p:spPr bwMode="auto">
          <a:xfrm>
            <a:off x="2209800" y="6259512"/>
            <a:ext cx="58674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800" dirty="0">
                <a:solidFill>
                  <a:srgbClr val="F2F2F2"/>
                </a:solidFill>
              </a:rPr>
              <a:t>NCAR is sponsored by the National Science Foundation</a:t>
            </a: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5">
            <a:alphaModFix amt="70000"/>
          </a:blip>
          <a:srcRect t="3423"/>
          <a:stretch>
            <a:fillRect/>
          </a:stretch>
        </p:blipFill>
        <p:spPr bwMode="auto">
          <a:xfrm>
            <a:off x="-11693" y="0"/>
            <a:ext cx="1968500" cy="191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3"/>
          <p:cNvPicPr>
            <a:picLocks noChangeAspect="1" noChangeArrowheads="1"/>
          </p:cNvPicPr>
          <p:nvPr/>
        </p:nvPicPr>
        <p:blipFill>
          <a:blip r:embed="rId6">
            <a:alphaModFix amt="70000"/>
          </a:blip>
          <a:srcRect t="3563" r="3563"/>
          <a:stretch>
            <a:fillRect/>
          </a:stretch>
        </p:blipFill>
        <p:spPr bwMode="auto">
          <a:xfrm>
            <a:off x="1828977" y="-76200"/>
            <a:ext cx="1992313" cy="1992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4"/>
          <p:cNvPicPr>
            <a:picLocks noChangeAspect="1" noChangeArrowheads="1"/>
          </p:cNvPicPr>
          <p:nvPr/>
        </p:nvPicPr>
        <p:blipFill>
          <a:blip r:embed="rId7">
            <a:alphaModFix amt="70000"/>
          </a:blip>
          <a:srcRect l="2597" t="2597"/>
          <a:stretch>
            <a:fillRect/>
          </a:stretch>
        </p:blipFill>
        <p:spPr bwMode="auto">
          <a:xfrm>
            <a:off x="3733977" y="-76200"/>
            <a:ext cx="1992313" cy="1992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15"/>
          <p:cNvPicPr>
            <a:picLocks noChangeAspect="1" noChangeArrowheads="1"/>
          </p:cNvPicPr>
          <p:nvPr/>
        </p:nvPicPr>
        <p:blipFill>
          <a:blip r:embed="rId8">
            <a:alphaModFix amt="70000"/>
          </a:blip>
          <a:srcRect l="2214" t="2214" r="4251"/>
          <a:stretch>
            <a:fillRect/>
          </a:stretch>
        </p:blipFill>
        <p:spPr bwMode="auto">
          <a:xfrm>
            <a:off x="5562777" y="-76200"/>
            <a:ext cx="1905000" cy="1992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16"/>
          <p:cNvPicPr>
            <a:picLocks noChangeAspect="1" noChangeArrowheads="1"/>
          </p:cNvPicPr>
          <p:nvPr/>
        </p:nvPicPr>
        <p:blipFill>
          <a:blip r:embed="rId9">
            <a:alphaModFix amt="70000"/>
          </a:blip>
          <a:srcRect t="4520" r="7362"/>
          <a:stretch>
            <a:fillRect/>
          </a:stretch>
        </p:blipFill>
        <p:spPr bwMode="auto">
          <a:xfrm>
            <a:off x="7226477" y="-76200"/>
            <a:ext cx="1917700" cy="1992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u="sng" dirty="0" smtClean="0">
                <a:solidFill>
                  <a:schemeClr val="tx1"/>
                </a:solidFill>
                <a:latin typeface="Calisto MT"/>
                <a:cs typeface="Calisto MT"/>
              </a:rPr>
              <a:t>State of Predictability</a:t>
            </a:r>
            <a:r>
              <a:rPr lang="en-US" dirty="0" smtClean="0">
                <a:solidFill>
                  <a:schemeClr val="tx1"/>
                </a:solidFill>
                <a:latin typeface="Calisto MT"/>
                <a:cs typeface="Calisto MT"/>
              </a:rPr>
              <a:t/>
            </a:r>
            <a:br>
              <a:rPr lang="en-US" dirty="0" smtClean="0">
                <a:solidFill>
                  <a:schemeClr val="tx1"/>
                </a:solidFill>
                <a:latin typeface="Calisto MT"/>
                <a:cs typeface="Calisto MT"/>
              </a:rPr>
            </a:br>
            <a:r>
              <a:rPr lang="en-US" sz="3600" i="1" dirty="0" smtClean="0">
                <a:solidFill>
                  <a:schemeClr val="tx1"/>
                </a:solidFill>
                <a:latin typeface="Calisto MT"/>
                <a:cs typeface="Calisto MT"/>
              </a:rPr>
              <a:t>Seasonal Scale: Sea Ice Outlook</a:t>
            </a:r>
            <a:endParaRPr lang="en-US" i="1" dirty="0">
              <a:solidFill>
                <a:schemeClr val="tx1"/>
              </a:solidFill>
              <a:latin typeface="Calisto MT"/>
              <a:cs typeface="Calisto MT"/>
            </a:endParaRPr>
          </a:p>
        </p:txBody>
      </p:sp>
      <p:pic>
        <p:nvPicPr>
          <p:cNvPr id="12" name="Content Placeholder 11" descr="Fig 3-1 modified.pn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 b="13867"/>
          <a:stretch>
            <a:fillRect/>
          </a:stretch>
        </p:blipFill>
        <p:spPr>
          <a:xfrm>
            <a:off x="838200" y="1143000"/>
            <a:ext cx="6183153" cy="5162017"/>
          </a:xfrm>
          <a:ln w="38100"/>
        </p:spPr>
      </p:pic>
      <p:cxnSp>
        <p:nvCxnSpPr>
          <p:cNvPr id="14" name="Straight Connector 13"/>
          <p:cNvCxnSpPr/>
          <p:nvPr/>
        </p:nvCxnSpPr>
        <p:spPr>
          <a:xfrm>
            <a:off x="1447800" y="1600200"/>
            <a:ext cx="5181600" cy="0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1447800" y="3429000"/>
            <a:ext cx="49530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1447800" y="2819400"/>
            <a:ext cx="5029200" cy="0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15"/>
          <p:cNvGrpSpPr/>
          <p:nvPr/>
        </p:nvGrpSpPr>
        <p:grpSpPr>
          <a:xfrm>
            <a:off x="2057400" y="1380931"/>
            <a:ext cx="6553200" cy="5019869"/>
            <a:chOff x="2760310" y="1647585"/>
            <a:chExt cx="6553200" cy="5019869"/>
          </a:xfrm>
        </p:grpSpPr>
        <p:sp>
          <p:nvSpPr>
            <p:cNvPr id="15" name="TextBox 14"/>
            <p:cNvSpPr txBox="1"/>
            <p:nvPr/>
          </p:nvSpPr>
          <p:spPr>
            <a:xfrm>
              <a:off x="7179910" y="1647585"/>
              <a:ext cx="2074510" cy="584775"/>
            </a:xfrm>
            <a:prstGeom prst="rect">
              <a:avLst/>
            </a:prstGeom>
            <a:solidFill>
              <a:srgbClr val="FFFFFF"/>
            </a:solidFill>
            <a:ln w="28575" cmpd="sng">
              <a:solidFill>
                <a:srgbClr val="7030A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solidFill>
                    <a:srgbClr val="7030A0"/>
                  </a:solidFill>
                </a:rPr>
                <a:t>1979-2007 average: 6.7 mil km</a:t>
              </a:r>
              <a:r>
                <a:rPr lang="en-US" sz="1600" baseline="30000" dirty="0" smtClean="0">
                  <a:solidFill>
                    <a:srgbClr val="7030A0"/>
                  </a:solidFill>
                </a:rPr>
                <a:t>2</a:t>
              </a:r>
              <a:endParaRPr lang="en-US" sz="1600" baseline="30000" dirty="0">
                <a:solidFill>
                  <a:srgbClr val="7030A0"/>
                </a:solidFill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7103710" y="3568079"/>
              <a:ext cx="1693510" cy="584775"/>
            </a:xfrm>
            <a:prstGeom prst="rect">
              <a:avLst/>
            </a:prstGeom>
            <a:solidFill>
              <a:srgbClr val="FFFFFF"/>
            </a:solidFill>
            <a:ln w="3175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2012 minimum: </a:t>
              </a:r>
            </a:p>
            <a:p>
              <a:r>
                <a:rPr lang="en-US" sz="1600" dirty="0" smtClean="0"/>
                <a:t>3.6 mil km</a:t>
              </a:r>
              <a:r>
                <a:rPr lang="en-US" sz="1600" baseline="30000" dirty="0" smtClean="0"/>
                <a:t>2</a:t>
              </a:r>
              <a:endParaRPr lang="en-US" sz="1600" baseline="30000" dirty="0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7162800" y="2729213"/>
              <a:ext cx="2150710" cy="584775"/>
            </a:xfrm>
            <a:prstGeom prst="rect">
              <a:avLst/>
            </a:prstGeom>
            <a:solidFill>
              <a:srgbClr val="FFFFFF"/>
            </a:solidFill>
            <a:ln w="28575">
              <a:solidFill>
                <a:srgbClr val="6C6CCC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solidFill>
                    <a:schemeClr val="accent6">
                      <a:lumMod val="90000"/>
                    </a:schemeClr>
                  </a:solidFill>
                </a:rPr>
                <a:t>Median of July 2012 Outlooks: 4.6 mil km</a:t>
              </a:r>
              <a:r>
                <a:rPr lang="en-US" sz="1600" baseline="30000" dirty="0" smtClean="0">
                  <a:solidFill>
                    <a:schemeClr val="accent6">
                      <a:lumMod val="90000"/>
                    </a:schemeClr>
                  </a:solidFill>
                </a:rPr>
                <a:t>2</a:t>
              </a:r>
              <a:endParaRPr lang="en-US" sz="1600" baseline="30000" dirty="0">
                <a:solidFill>
                  <a:schemeClr val="accent6">
                    <a:lumMod val="90000"/>
                  </a:schemeClr>
                </a:solidFill>
              </a:endParaRPr>
            </a:p>
          </p:txBody>
        </p:sp>
        <p:pic>
          <p:nvPicPr>
            <p:cNvPr id="10" name="Content Placeholder 11" descr="Fig 3-1 modified.png"/>
            <p:cNvPicPr>
              <a:picLocks noChangeAspect="1"/>
            </p:cNvPicPr>
            <p:nvPr/>
          </p:nvPicPr>
          <p:blipFill>
            <a:blip r:embed="rId3" cstate="print"/>
            <a:srcRect l="77360" t="84672"/>
            <a:stretch>
              <a:fillRect/>
            </a:stretch>
          </p:blipFill>
          <p:spPr bwMode="auto">
            <a:xfrm>
              <a:off x="7256110" y="4533854"/>
              <a:ext cx="1908642" cy="1252474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</p:spPr>
        </p:pic>
        <p:pic>
          <p:nvPicPr>
            <p:cNvPr id="11" name="Content Placeholder 11" descr="Fig 3-1 modified.png"/>
            <p:cNvPicPr>
              <a:picLocks noChangeAspect="1"/>
            </p:cNvPicPr>
            <p:nvPr/>
          </p:nvPicPr>
          <p:blipFill>
            <a:blip r:embed="rId3" cstate="print"/>
            <a:srcRect l="34910" t="90512" r="36790"/>
            <a:stretch>
              <a:fillRect/>
            </a:stretch>
          </p:blipFill>
          <p:spPr bwMode="auto">
            <a:xfrm>
              <a:off x="2760310" y="6057854"/>
              <a:ext cx="1524000" cy="495254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</p:spPr>
        </p:pic>
        <p:sp>
          <p:nvSpPr>
            <p:cNvPr id="13" name="Rectangle 12"/>
            <p:cNvSpPr/>
            <p:nvPr/>
          </p:nvSpPr>
          <p:spPr>
            <a:xfrm>
              <a:off x="6417910" y="6438854"/>
              <a:ext cx="838200" cy="228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Rectangle 18"/>
          <p:cNvSpPr/>
          <p:nvPr/>
        </p:nvSpPr>
        <p:spPr>
          <a:xfrm>
            <a:off x="6781800" y="6400800"/>
            <a:ext cx="2362200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680968" y="6324600"/>
            <a:ext cx="78534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Calisto MT"/>
                <a:cs typeface="Calisto MT"/>
              </a:rPr>
              <a:t>Sept 2012: All predictions over estimate record minimum</a:t>
            </a:r>
            <a:endParaRPr lang="en-US" sz="2400" b="1" dirty="0">
              <a:latin typeface="Calisto MT"/>
              <a:cs typeface="Calisto M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US" dirty="0" smtClean="0">
                <a:latin typeface="Calisto MT"/>
                <a:cs typeface="Calisto MT"/>
              </a:rPr>
              <a:t>Outline</a:t>
            </a:r>
            <a:endParaRPr lang="en-US" dirty="0">
              <a:latin typeface="Calisto MT"/>
              <a:cs typeface="Calisto M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447800"/>
            <a:ext cx="8458200" cy="4114800"/>
          </a:xfrm>
        </p:spPr>
        <p:txBody>
          <a:bodyPr/>
          <a:lstStyle/>
          <a:p>
            <a:r>
              <a:rPr lang="en-US" dirty="0" smtClean="0">
                <a:latin typeface="Calisto MT"/>
                <a:cs typeface="Calisto MT"/>
              </a:rPr>
              <a:t>Background</a:t>
            </a:r>
          </a:p>
          <a:p>
            <a:r>
              <a:rPr lang="en-US" dirty="0" smtClean="0">
                <a:latin typeface="Calisto MT"/>
                <a:cs typeface="Calisto MT"/>
              </a:rPr>
              <a:t>Arctic sea ice predictability on seasonal to </a:t>
            </a:r>
            <a:r>
              <a:rPr lang="en-US" dirty="0" err="1" smtClean="0">
                <a:latin typeface="Calisto MT"/>
                <a:cs typeface="Calisto MT"/>
              </a:rPr>
              <a:t>interannual</a:t>
            </a:r>
            <a:r>
              <a:rPr lang="en-US" dirty="0" smtClean="0">
                <a:latin typeface="Calisto MT"/>
                <a:cs typeface="Calisto MT"/>
              </a:rPr>
              <a:t> timescales</a:t>
            </a:r>
          </a:p>
          <a:p>
            <a:pPr lvl="1"/>
            <a:r>
              <a:rPr lang="en-US" dirty="0" smtClean="0">
                <a:latin typeface="Calisto MT"/>
                <a:cs typeface="Calisto MT"/>
              </a:rPr>
              <a:t>“predictor” relationships in a changing climate</a:t>
            </a:r>
          </a:p>
          <a:p>
            <a:pPr lvl="1"/>
            <a:r>
              <a:rPr lang="en-US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Calisto MT"/>
                <a:cs typeface="Calisto MT"/>
              </a:rPr>
              <a:t>inherent predictability from climate model studies</a:t>
            </a:r>
          </a:p>
          <a:p>
            <a:r>
              <a:rPr lang="en-US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Calisto MT"/>
                <a:cs typeface="Calisto MT"/>
              </a:rPr>
              <a:t>Antarctic sea ice predictability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763000" cy="457200"/>
          </a:xfrm>
          <a:ln>
            <a:noFill/>
          </a:ln>
        </p:spPr>
        <p:txBody>
          <a:bodyPr/>
          <a:lstStyle/>
          <a:p>
            <a:pPr algn="l" eaLnBrk="1" hangingPunct="1"/>
            <a:r>
              <a:rPr lang="en-US" sz="3600" dirty="0" smtClean="0">
                <a:latin typeface="Calisto MT"/>
                <a:cs typeface="Calisto MT"/>
              </a:rPr>
              <a:t>Simulated Arctic ice cover</a:t>
            </a:r>
          </a:p>
        </p:txBody>
      </p:sp>
      <p:pic>
        <p:nvPicPr>
          <p:cNvPr id="26" name="Picture 11"/>
          <p:cNvPicPr>
            <a:picLocks noChangeAspect="1" noChangeArrowheads="1"/>
          </p:cNvPicPr>
          <p:nvPr/>
        </p:nvPicPr>
        <p:blipFill>
          <a:blip r:embed="rId4"/>
          <a:srcRect l="81755" t="9203"/>
          <a:stretch>
            <a:fillRect/>
          </a:stretch>
        </p:blipFill>
        <p:spPr bwMode="auto">
          <a:xfrm>
            <a:off x="5227580" y="4038600"/>
            <a:ext cx="563620" cy="2465832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  <a:effectLst/>
        </p:spPr>
      </p:pic>
      <p:pic>
        <p:nvPicPr>
          <p:cNvPr id="34" name="Picture 4"/>
          <p:cNvPicPr>
            <a:picLocks noChangeAspect="1" noChangeArrowheads="1"/>
          </p:cNvPicPr>
          <p:nvPr/>
        </p:nvPicPr>
        <p:blipFill>
          <a:blip r:embed="rId5"/>
          <a:srcRect l="8046" t="2869" r="6223"/>
          <a:stretch>
            <a:fillRect/>
          </a:stretch>
        </p:blipFill>
        <p:spPr bwMode="auto">
          <a:xfrm>
            <a:off x="228600" y="1088977"/>
            <a:ext cx="4724400" cy="439742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35" name="TextBox 34"/>
          <p:cNvSpPr txBox="1"/>
          <p:nvPr/>
        </p:nvSpPr>
        <p:spPr>
          <a:xfrm>
            <a:off x="304800" y="631778"/>
            <a:ext cx="33153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Coupled climate model</a:t>
            </a:r>
            <a:endParaRPr lang="en-US" dirty="0"/>
          </a:p>
        </p:txBody>
      </p:sp>
      <p:cxnSp>
        <p:nvCxnSpPr>
          <p:cNvPr id="29" name="Straight Connector 28"/>
          <p:cNvCxnSpPr/>
          <p:nvPr/>
        </p:nvCxnSpPr>
        <p:spPr bwMode="auto">
          <a:xfrm>
            <a:off x="0" y="533400"/>
            <a:ext cx="8610600" cy="1588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37" name="Group 36"/>
          <p:cNvGrpSpPr/>
          <p:nvPr/>
        </p:nvGrpSpPr>
        <p:grpSpPr>
          <a:xfrm>
            <a:off x="0" y="533400"/>
            <a:ext cx="9144000" cy="6324600"/>
            <a:chOff x="0" y="533400"/>
            <a:chExt cx="9144000" cy="6324600"/>
          </a:xfrm>
        </p:grpSpPr>
        <p:pic>
          <p:nvPicPr>
            <p:cNvPr id="25" name="Picture 11"/>
            <p:cNvPicPr>
              <a:picLocks noChangeAspect="1" noChangeArrowheads="1"/>
            </p:cNvPicPr>
            <p:nvPr/>
          </p:nvPicPr>
          <p:blipFill>
            <a:blip r:embed="rId4"/>
            <a:srcRect l="2280" t="9203" r="17901"/>
            <a:stretch>
              <a:fillRect/>
            </a:stretch>
          </p:blipFill>
          <p:spPr bwMode="auto">
            <a:xfrm>
              <a:off x="5715000" y="3429000"/>
              <a:ext cx="3429000" cy="3429000"/>
            </a:xfrm>
            <a:prstGeom prst="rect">
              <a:avLst/>
            </a:prstGeom>
            <a:noFill/>
            <a:ln w="3175">
              <a:noFill/>
              <a:miter lim="800000"/>
              <a:headEnd/>
              <a:tailEnd/>
            </a:ln>
            <a:effectLst/>
          </p:spPr>
        </p:pic>
        <p:pic>
          <p:nvPicPr>
            <p:cNvPr id="28" name="Picture 8"/>
            <p:cNvPicPr>
              <a:picLocks noChangeAspect="1" noChangeArrowheads="1"/>
            </p:cNvPicPr>
            <p:nvPr/>
          </p:nvPicPr>
          <p:blipFill>
            <a:blip r:embed="rId6"/>
            <a:srcRect l="10914"/>
            <a:stretch>
              <a:fillRect/>
            </a:stretch>
          </p:blipFill>
          <p:spPr bwMode="auto">
            <a:xfrm>
              <a:off x="5486400" y="533400"/>
              <a:ext cx="3657600" cy="3256443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ffectLst/>
          </p:spPr>
        </p:pic>
        <p:sp>
          <p:nvSpPr>
            <p:cNvPr id="30" name="TextBox 29"/>
            <p:cNvSpPr txBox="1"/>
            <p:nvPr/>
          </p:nvSpPr>
          <p:spPr>
            <a:xfrm>
              <a:off x="7239000" y="914400"/>
              <a:ext cx="150554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latin typeface="Chalkboard"/>
                  <a:cs typeface="Chalkboard"/>
                </a:rPr>
                <a:t>NH Ice Extent</a:t>
              </a:r>
              <a:endParaRPr lang="en-US" sz="1600" dirty="0">
                <a:latin typeface="Chalkboard"/>
                <a:cs typeface="Chalkboard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7496453" y="6019800"/>
              <a:ext cx="1418947" cy="338554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latin typeface="Chalkboard"/>
                  <a:cs typeface="Chalkboard"/>
                </a:rPr>
                <a:t>Ice Thickness</a:t>
              </a:r>
              <a:endParaRPr lang="en-US" sz="1600" dirty="0">
                <a:latin typeface="Chalkboard"/>
                <a:cs typeface="Chalkboard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6172200" y="6457890"/>
              <a:ext cx="2736647" cy="400110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latin typeface="Calisto MT"/>
                  <a:cs typeface="Calisto MT"/>
                </a:rPr>
                <a:t>1979-1999 climatology</a:t>
              </a:r>
              <a:endParaRPr lang="en-US" sz="2000" dirty="0">
                <a:latin typeface="Calisto MT"/>
                <a:cs typeface="Calisto MT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0" y="5657672"/>
              <a:ext cx="5181600" cy="11541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300" dirty="0" smtClean="0">
                  <a:latin typeface="Calisto MT"/>
                  <a:cs typeface="Calisto MT"/>
                </a:rPr>
                <a:t>CCSM3 - One of only 2 CMIP3 models that has a late-20</a:t>
              </a:r>
              <a:r>
                <a:rPr lang="en-US" sz="2300" baseline="30000" dirty="0" smtClean="0">
                  <a:latin typeface="Calisto MT"/>
                  <a:cs typeface="Calisto MT"/>
                </a:rPr>
                <a:t>th</a:t>
              </a:r>
              <a:r>
                <a:rPr lang="en-US" sz="2300" dirty="0" smtClean="0">
                  <a:latin typeface="Calisto MT"/>
                  <a:cs typeface="Calisto MT"/>
                </a:rPr>
                <a:t> century ice loss consistent with satellite observations</a:t>
              </a:r>
              <a:endParaRPr lang="en-US" sz="2300" dirty="0">
                <a:latin typeface="Calisto MT"/>
                <a:cs typeface="Calisto MT"/>
              </a:endParaRPr>
            </a:p>
          </p:txBody>
        </p:sp>
      </p:grp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sept_extent_abrupt_with_obs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rcRect l="12940" t="6667" r="9965" b="12896"/>
              <a:stretch>
                <a:fillRect/>
              </a:stretch>
            </p:blipFill>
          </mc:Choice>
          <mc:Fallback>
            <p:blipFill>
              <a:blip r:embed="rId5"/>
              <a:srcRect l="12940" t="6667" r="9965" b="12896"/>
              <a:stretch>
                <a:fillRect/>
              </a:stretch>
            </p:blipFill>
          </mc:Fallback>
        </mc:AlternateContent>
        <p:spPr>
          <a:xfrm>
            <a:off x="0" y="1189181"/>
            <a:ext cx="6842206" cy="5516419"/>
          </a:xfrm>
          <a:prstGeom prst="rect">
            <a:avLst/>
          </a:prstGeom>
          <a:solidFill>
            <a:srgbClr val="FFFFFF"/>
          </a:solidFill>
        </p:spPr>
      </p:pic>
      <p:grpSp>
        <p:nvGrpSpPr>
          <p:cNvPr id="2" name="Group 22"/>
          <p:cNvGrpSpPr/>
          <p:nvPr/>
        </p:nvGrpSpPr>
        <p:grpSpPr>
          <a:xfrm>
            <a:off x="2971801" y="2895600"/>
            <a:ext cx="3428999" cy="992632"/>
            <a:chOff x="4049289" y="1981200"/>
            <a:chExt cx="3428999" cy="992632"/>
          </a:xfrm>
        </p:grpSpPr>
        <p:sp>
          <p:nvSpPr>
            <p:cNvPr id="15372" name="Text Box 6"/>
            <p:cNvSpPr txBox="1">
              <a:spLocks noChangeArrowheads="1"/>
            </p:cNvSpPr>
            <p:nvPr/>
          </p:nvSpPr>
          <p:spPr bwMode="auto">
            <a:xfrm>
              <a:off x="5155038" y="2057400"/>
              <a:ext cx="2323250" cy="8802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10000"/>
                </a:spcBef>
              </a:pPr>
              <a:r>
                <a:rPr lang="en-US" sz="1600" dirty="0">
                  <a:solidFill>
                    <a:srgbClr val="000090"/>
                  </a:solidFill>
                  <a:latin typeface="Comic Sans MS" pitchFamily="-65" charset="0"/>
                </a:rPr>
                <a:t>Range</a:t>
              </a:r>
              <a:r>
                <a:rPr lang="en-US" sz="1600" dirty="0" smtClean="0">
                  <a:solidFill>
                    <a:srgbClr val="000090"/>
                  </a:solidFill>
                  <a:latin typeface="Comic Sans MS" pitchFamily="-65" charset="0"/>
                </a:rPr>
                <a:t> in extent</a:t>
              </a:r>
            </a:p>
            <a:p>
              <a:pPr>
                <a:spcBef>
                  <a:spcPct val="10000"/>
                </a:spcBef>
              </a:pPr>
              <a:r>
                <a:rPr lang="en-US" sz="1600" dirty="0" smtClean="0">
                  <a:solidFill>
                    <a:srgbClr val="000090"/>
                  </a:solidFill>
                  <a:latin typeface="Comic Sans MS" pitchFamily="-65" charset="0"/>
                </a:rPr>
                <a:t>(for 2007)</a:t>
              </a:r>
            </a:p>
            <a:p>
              <a:pPr>
                <a:spcBef>
                  <a:spcPct val="10000"/>
                </a:spcBef>
              </a:pPr>
              <a:r>
                <a:rPr lang="en-US" sz="1600" dirty="0" smtClean="0">
                  <a:solidFill>
                    <a:srgbClr val="000090"/>
                  </a:solidFill>
                  <a:latin typeface="Comic Sans MS" pitchFamily="-65" charset="0"/>
                </a:rPr>
                <a:t>4.8-7 10</a:t>
              </a:r>
              <a:r>
                <a:rPr lang="en-US" sz="1600" baseline="30000" dirty="0" smtClean="0">
                  <a:solidFill>
                    <a:srgbClr val="000090"/>
                  </a:solidFill>
                  <a:latin typeface="Comic Sans MS" pitchFamily="-65" charset="0"/>
                </a:rPr>
                <a:t>6</a:t>
              </a:r>
              <a:r>
                <a:rPr lang="en-US" sz="1600" dirty="0" smtClean="0">
                  <a:solidFill>
                    <a:srgbClr val="000090"/>
                  </a:solidFill>
                  <a:latin typeface="Comic Sans MS" pitchFamily="-65" charset="0"/>
                </a:rPr>
                <a:t> </a:t>
              </a:r>
              <a:r>
                <a:rPr lang="en-US" sz="1600" dirty="0">
                  <a:solidFill>
                    <a:srgbClr val="000090"/>
                  </a:solidFill>
                  <a:latin typeface="Comic Sans MS" pitchFamily="-65" charset="0"/>
                </a:rPr>
                <a:t>km</a:t>
              </a:r>
              <a:r>
                <a:rPr lang="en-US" sz="1600" baseline="30000" dirty="0">
                  <a:solidFill>
                    <a:srgbClr val="000090"/>
                  </a:solidFill>
                  <a:latin typeface="Comic Sans MS" pitchFamily="-65" charset="0"/>
                </a:rPr>
                <a:t>2</a:t>
              </a:r>
              <a:endParaRPr lang="en-US" sz="1600" dirty="0">
                <a:solidFill>
                  <a:srgbClr val="000090"/>
                </a:solidFill>
                <a:latin typeface="Comic Sans MS" pitchFamily="-65" charset="0"/>
              </a:endParaRPr>
            </a:p>
          </p:txBody>
        </p:sp>
        <p:sp>
          <p:nvSpPr>
            <p:cNvPr id="15373" name="AutoShape 7"/>
            <p:cNvSpPr>
              <a:spLocks noChangeArrowheads="1"/>
            </p:cNvSpPr>
            <p:nvPr/>
          </p:nvSpPr>
          <p:spPr bwMode="auto">
            <a:xfrm rot="16200000">
              <a:off x="4529032" y="2385760"/>
              <a:ext cx="991616" cy="182495"/>
            </a:xfrm>
            <a:prstGeom prst="leftRightArrow">
              <a:avLst>
                <a:gd name="adj1" fmla="val 50000"/>
                <a:gd name="adj2" fmla="val 126753"/>
              </a:avLst>
            </a:prstGeom>
            <a:solidFill>
              <a:srgbClr val="FF0000"/>
            </a:solidFill>
            <a:ln w="9525">
              <a:solidFill>
                <a:schemeClr val="accent2">
                  <a:lumMod val="50000"/>
                </a:schemeClr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374" name="Line 8"/>
            <p:cNvSpPr>
              <a:spLocks noChangeShapeType="1"/>
            </p:cNvSpPr>
            <p:nvPr/>
          </p:nvSpPr>
          <p:spPr bwMode="auto">
            <a:xfrm flipV="1">
              <a:off x="4049289" y="2057400"/>
              <a:ext cx="914400" cy="2032"/>
            </a:xfrm>
            <a:prstGeom prst="line">
              <a:avLst/>
            </a:prstGeom>
            <a:noFill/>
            <a:ln w="28575">
              <a:solidFill>
                <a:schemeClr val="accent2">
                  <a:lumMod val="50000"/>
                </a:schemeClr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375" name="Line 9"/>
            <p:cNvSpPr>
              <a:spLocks noChangeShapeType="1"/>
            </p:cNvSpPr>
            <p:nvPr/>
          </p:nvSpPr>
          <p:spPr bwMode="auto">
            <a:xfrm flipV="1">
              <a:off x="4049289" y="2971800"/>
              <a:ext cx="914400" cy="2032"/>
            </a:xfrm>
            <a:prstGeom prst="line">
              <a:avLst/>
            </a:prstGeom>
            <a:noFill/>
            <a:ln w="28575">
              <a:solidFill>
                <a:schemeClr val="accent2">
                  <a:lumMod val="50000"/>
                </a:schemeClr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5363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763000" cy="457200"/>
          </a:xfrm>
          <a:ln>
            <a:noFill/>
          </a:ln>
        </p:spPr>
        <p:txBody>
          <a:bodyPr/>
          <a:lstStyle/>
          <a:p>
            <a:pPr algn="l" eaLnBrk="1" hangingPunct="1"/>
            <a:r>
              <a:rPr lang="en-US" sz="3600" dirty="0" smtClean="0">
                <a:latin typeface="Calisto MT"/>
                <a:cs typeface="Calisto MT"/>
              </a:rPr>
              <a:t>Simulated Arctic ice cover – CCSM3</a:t>
            </a:r>
          </a:p>
        </p:txBody>
      </p:sp>
      <p:sp>
        <p:nvSpPr>
          <p:cNvPr id="15365" name="Text Box 10"/>
          <p:cNvSpPr txBox="1">
            <a:spLocks noChangeArrowheads="1"/>
          </p:cNvSpPr>
          <p:nvPr/>
        </p:nvSpPr>
        <p:spPr bwMode="auto">
          <a:xfrm>
            <a:off x="6781800" y="1676400"/>
            <a:ext cx="2286000" cy="2887970"/>
          </a:xfrm>
          <a:prstGeom prst="rect">
            <a:avLst/>
          </a:prstGeom>
          <a:solidFill>
            <a:schemeClr val="accent6"/>
          </a:solidFill>
          <a:ln w="28575" cap="flat" cmpd="sng" algn="ctr">
            <a:solidFill>
              <a:srgbClr val="0000FF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171450" indent="-171450" algn="ctr">
              <a:spcBef>
                <a:spcPts val="90"/>
              </a:spcBef>
              <a:spcAft>
                <a:spcPts val="1200"/>
              </a:spcAft>
            </a:pPr>
            <a:r>
              <a:rPr lang="en-US" sz="2000" dirty="0" smtClean="0">
                <a:latin typeface="Calisto MT"/>
                <a:cs typeface="Calisto MT"/>
              </a:rPr>
              <a:t>Sea ice change</a:t>
            </a:r>
          </a:p>
          <a:p>
            <a:pPr marL="171450" indent="-171450">
              <a:spcBef>
                <a:spcPts val="90"/>
              </a:spcBef>
              <a:spcAft>
                <a:spcPts val="1200"/>
              </a:spcAft>
              <a:buFont typeface="Arial"/>
              <a:buChar char="•"/>
            </a:pPr>
            <a:r>
              <a:rPr lang="en-US" sz="2000" dirty="0" smtClean="0">
                <a:latin typeface="Calisto MT"/>
                <a:cs typeface="Calisto MT"/>
              </a:rPr>
              <a:t>Results from a mix of natural &amp; forced change</a:t>
            </a:r>
          </a:p>
          <a:p>
            <a:pPr marL="171450" indent="-171450">
              <a:spcBef>
                <a:spcPts val="90"/>
              </a:spcBef>
              <a:spcAft>
                <a:spcPts val="1200"/>
              </a:spcAft>
              <a:buFont typeface="Arial"/>
              <a:buChar char="•"/>
            </a:pPr>
            <a:r>
              <a:rPr lang="en-US" sz="2000" dirty="0" smtClean="0">
                <a:latin typeface="Calisto MT"/>
                <a:cs typeface="Calisto MT"/>
              </a:rPr>
              <a:t>Sea ice change could modify aspects of predictability</a:t>
            </a:r>
            <a:endParaRPr lang="en-US" sz="2000" dirty="0">
              <a:latin typeface="Calisto MT"/>
              <a:cs typeface="Calisto MT"/>
            </a:endParaRPr>
          </a:p>
        </p:txBody>
      </p:sp>
      <p:cxnSp>
        <p:nvCxnSpPr>
          <p:cNvPr id="29" name="Straight Connector 28"/>
          <p:cNvCxnSpPr/>
          <p:nvPr/>
        </p:nvCxnSpPr>
        <p:spPr bwMode="auto">
          <a:xfrm>
            <a:off x="0" y="533400"/>
            <a:ext cx="8610600" cy="1588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2" name="TextBox 11"/>
          <p:cNvSpPr txBox="1"/>
          <p:nvPr/>
        </p:nvSpPr>
        <p:spPr>
          <a:xfrm>
            <a:off x="6781800" y="4953000"/>
            <a:ext cx="2209800" cy="1631216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Calisto MT"/>
                <a:cs typeface="Calisto MT"/>
              </a:rPr>
              <a:t>Previous work suggests that ice area variance changes in a warming climate</a:t>
            </a:r>
            <a:endParaRPr lang="en-US" sz="2000" dirty="0">
              <a:latin typeface="Calisto MT"/>
              <a:cs typeface="Calisto MT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sz="2800" dirty="0" smtClean="0">
                <a:latin typeface="Calisto MT"/>
                <a:cs typeface="Calisto MT"/>
              </a:rPr>
              <a:t>“Predictor” Relationships for Sept Extent</a:t>
            </a:r>
            <a:br>
              <a:rPr lang="en-US" sz="2800" dirty="0" smtClean="0">
                <a:latin typeface="Calisto MT"/>
                <a:cs typeface="Calisto MT"/>
              </a:rPr>
            </a:br>
            <a:r>
              <a:rPr lang="en-US" sz="2800" dirty="0" smtClean="0">
                <a:latin typeface="Calisto MT"/>
                <a:cs typeface="Calisto MT"/>
              </a:rPr>
              <a:t>Winter/Spring ice conditions</a:t>
            </a:r>
            <a:endParaRPr lang="en-US" sz="2800" dirty="0">
              <a:latin typeface="Calisto MT"/>
              <a:cs typeface="Calisto MT"/>
            </a:endParaRPr>
          </a:p>
        </p:txBody>
      </p:sp>
      <p:pic>
        <p:nvPicPr>
          <p:cNvPr id="15" name="Picture 14" descr="Drobot_RSE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rcRect l="36655" t="85555" r="33690" b="8889"/>
              <a:stretch>
                <a:fillRect/>
              </a:stretch>
            </p:blipFill>
          </mc:Choice>
          <mc:Fallback>
            <p:blipFill>
              <a:blip r:embed="rId4"/>
              <a:srcRect l="36655" t="85555" r="33690" b="8889"/>
              <a:stretch>
                <a:fillRect/>
              </a:stretch>
            </p:blipFill>
          </mc:Fallback>
        </mc:AlternateContent>
        <p:spPr>
          <a:xfrm>
            <a:off x="3733800" y="4419600"/>
            <a:ext cx="2133600" cy="533400"/>
          </a:xfrm>
          <a:prstGeom prst="rect">
            <a:avLst/>
          </a:prstGeom>
        </p:spPr>
      </p:pic>
      <p:pic>
        <p:nvPicPr>
          <p:cNvPr id="18" name="Picture 17" descr="Drobot_RSE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rcRect l="36655" t="85555" r="33690" b="8889"/>
              <a:stretch>
                <a:fillRect/>
              </a:stretch>
            </p:blipFill>
          </mc:Choice>
          <mc:Fallback>
            <p:blipFill>
              <a:blip r:embed="rId4"/>
              <a:srcRect l="36655" t="85555" r="33690" b="8889"/>
              <a:stretch>
                <a:fillRect/>
              </a:stretch>
            </p:blipFill>
          </mc:Fallback>
        </mc:AlternateContent>
        <p:spPr>
          <a:xfrm>
            <a:off x="685800" y="4419600"/>
            <a:ext cx="2133600" cy="5334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228600" y="6381690"/>
            <a:ext cx="24629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Calisto MT"/>
                <a:cs typeface="Calisto MT"/>
              </a:rPr>
              <a:t>(From </a:t>
            </a:r>
            <a:r>
              <a:rPr lang="en-US" sz="2000" dirty="0" err="1" smtClean="0">
                <a:latin typeface="Calisto MT"/>
                <a:cs typeface="Calisto MT"/>
              </a:rPr>
              <a:t>Drobot</a:t>
            </a:r>
            <a:r>
              <a:rPr lang="en-US" sz="2000" dirty="0" smtClean="0">
                <a:latin typeface="Calisto MT"/>
                <a:cs typeface="Calisto MT"/>
              </a:rPr>
              <a:t>, 2007)</a:t>
            </a:r>
            <a:endParaRPr lang="en-US" sz="2000" dirty="0">
              <a:latin typeface="Calisto MT"/>
              <a:cs typeface="Calisto MT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276600" y="4953000"/>
            <a:ext cx="3124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 smtClean="0">
                <a:latin typeface="Calisto MT"/>
                <a:cs typeface="Calisto MT"/>
              </a:rPr>
              <a:t>Detrended</a:t>
            </a:r>
            <a:r>
              <a:rPr lang="en-US" sz="1800" dirty="0" smtClean="0">
                <a:latin typeface="Calisto MT"/>
                <a:cs typeface="Calisto MT"/>
              </a:rPr>
              <a:t> March MY ice concentration and Barents/Kara Sea summer ice cover</a:t>
            </a:r>
            <a:endParaRPr lang="en-US" sz="1800" dirty="0">
              <a:latin typeface="Calisto MT"/>
              <a:cs typeface="Calisto MT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6200" y="4953000"/>
            <a:ext cx="3276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 smtClean="0">
                <a:latin typeface="Calisto MT"/>
                <a:cs typeface="Calisto MT"/>
              </a:rPr>
              <a:t>Detrended</a:t>
            </a:r>
            <a:r>
              <a:rPr lang="en-US" sz="1800" dirty="0" smtClean="0">
                <a:latin typeface="Calisto MT"/>
                <a:cs typeface="Calisto MT"/>
              </a:rPr>
              <a:t> March </a:t>
            </a:r>
            <a:r>
              <a:rPr lang="en-US" sz="1800" dirty="0" err="1" smtClean="0">
                <a:latin typeface="Calisto MT"/>
                <a:cs typeface="Calisto MT"/>
              </a:rPr>
              <a:t>Sfc</a:t>
            </a:r>
            <a:r>
              <a:rPr lang="en-US" sz="1800" dirty="0" smtClean="0">
                <a:latin typeface="Calisto MT"/>
                <a:cs typeface="Calisto MT"/>
              </a:rPr>
              <a:t> Temperature and Barents/Kara Sea summer ice cover</a:t>
            </a:r>
            <a:endParaRPr lang="en-US" sz="1800" dirty="0">
              <a:latin typeface="Calisto MT"/>
              <a:cs typeface="Calisto MT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676400" y="5943600"/>
            <a:ext cx="26727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Calisto MT"/>
                <a:cs typeface="Calisto MT"/>
              </a:rPr>
              <a:t>Analysis for 1982-2004</a:t>
            </a:r>
            <a:endParaRPr lang="en-US" sz="2000" dirty="0">
              <a:latin typeface="Calisto MT"/>
              <a:cs typeface="Calisto MT"/>
            </a:endParaRPr>
          </a:p>
        </p:txBody>
      </p:sp>
      <p:pic>
        <p:nvPicPr>
          <p:cNvPr id="11" name="Picture 10" descr="Drobot_RSE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5"/>
              <a:srcRect l="20345" t="63929" r="49422" b="14444"/>
              <a:stretch>
                <a:fillRect/>
              </a:stretch>
            </p:blipFill>
          </mc:Choice>
          <mc:Fallback>
            <p:blipFill>
              <a:blip r:embed="rId6"/>
              <a:srcRect l="20345" t="63929" r="49422" b="14444"/>
              <a:stretch>
                <a:fillRect/>
              </a:stretch>
            </p:blipFill>
          </mc:Fallback>
        </mc:AlternateContent>
        <p:spPr>
          <a:xfrm>
            <a:off x="152400" y="1600200"/>
            <a:ext cx="2895600" cy="2763982"/>
          </a:xfrm>
          <a:prstGeom prst="rect">
            <a:avLst/>
          </a:prstGeom>
        </p:spPr>
      </p:pic>
      <p:pic>
        <p:nvPicPr>
          <p:cNvPr id="14" name="Picture 13" descr="Drobot_RSE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7"/>
              <a:srcRect l="20345" t="63333" r="48708" b="14444"/>
              <a:stretch>
                <a:fillRect/>
              </a:stretch>
            </p:blipFill>
          </mc:Choice>
          <mc:Fallback>
            <p:blipFill>
              <a:blip r:embed="rId8"/>
              <a:srcRect l="20345" t="63333" r="48708" b="14444"/>
              <a:stretch>
                <a:fillRect/>
              </a:stretch>
            </p:blipFill>
          </mc:Fallback>
        </mc:AlternateContent>
        <p:spPr>
          <a:xfrm>
            <a:off x="3200400" y="1600200"/>
            <a:ext cx="2819400" cy="2701636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066800" y="1143000"/>
            <a:ext cx="4953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Calisto MT"/>
                <a:cs typeface="Calisto MT"/>
              </a:rPr>
              <a:t>Observed Correlations</a:t>
            </a:r>
            <a:endParaRPr lang="en-US" dirty="0">
              <a:latin typeface="Calisto MT"/>
              <a:cs typeface="Calisto MT"/>
            </a:endParaRPr>
          </a:p>
        </p:txBody>
      </p:sp>
      <p:sp>
        <p:nvSpPr>
          <p:cNvPr id="24" name="Rectangle 23"/>
          <p:cNvSpPr/>
          <p:nvPr/>
        </p:nvSpPr>
        <p:spPr bwMode="auto">
          <a:xfrm>
            <a:off x="36578" y="1219200"/>
            <a:ext cx="6059422" cy="5620511"/>
          </a:xfrm>
          <a:prstGeom prst="rect">
            <a:avLst/>
          </a:prstGeom>
          <a:noFill/>
          <a:ln w="38100" cap="flat" cmpd="sng" algn="ctr">
            <a:solidFill>
              <a:schemeClr val="accent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6194344" y="1066800"/>
            <a:ext cx="2949656" cy="5441960"/>
            <a:chOff x="6194344" y="1219200"/>
            <a:chExt cx="2949656" cy="5441960"/>
          </a:xfrm>
        </p:grpSpPr>
        <p:pic>
          <p:nvPicPr>
            <p:cNvPr id="17" name="Picture 16" descr="correlation_extent_hi.p4.pdf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9"/>
                <a:srcRect l="12411" t="15019" r="64844" b="68541"/>
                <a:stretch>
                  <a:fillRect/>
                </a:stretch>
              </p:blipFill>
            </mc:Choice>
            <mc:Fallback>
              <p:blipFill>
                <a:blip r:embed="rId10"/>
                <a:srcRect l="12411" t="15019" r="64844" b="68541"/>
                <a:stretch>
                  <a:fillRect/>
                </a:stretch>
              </p:blipFill>
            </mc:Fallback>
          </mc:AlternateContent>
          <p:spPr>
            <a:xfrm>
              <a:off x="6194344" y="1543110"/>
              <a:ext cx="2949656" cy="29718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" name="TextBox 22"/>
            <p:cNvSpPr txBox="1"/>
            <p:nvPr/>
          </p:nvSpPr>
          <p:spPr>
            <a:xfrm>
              <a:off x="6801677" y="4438710"/>
              <a:ext cx="1656523" cy="4616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1950-1980</a:t>
              </a:r>
              <a:endParaRPr lang="en-US" dirty="0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6248400" y="4953000"/>
              <a:ext cx="2819400" cy="1708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sz="2000" dirty="0" smtClean="0">
                  <a:latin typeface="Calisto MT"/>
                  <a:cs typeface="Calisto MT"/>
                </a:rPr>
                <a:t>Correlation of Jan Ice Thickness and Sept Extent</a:t>
              </a:r>
            </a:p>
            <a:p>
              <a:pPr algn="ctr"/>
              <a:r>
                <a:rPr lang="en-US" sz="2000" dirty="0" smtClean="0">
                  <a:latin typeface="Calisto MT"/>
                  <a:cs typeface="Calisto MT"/>
                </a:rPr>
                <a:t>From 8-members of CCSM3</a:t>
              </a:r>
              <a:endParaRPr lang="en-US" sz="2000" dirty="0">
                <a:latin typeface="Calisto MT"/>
                <a:cs typeface="Calisto MT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6319149" y="1219200"/>
              <a:ext cx="267245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latin typeface="Calisto MT"/>
                  <a:cs typeface="Calisto MT"/>
                </a:rPr>
                <a:t>Climate Model Results</a:t>
              </a:r>
              <a:endParaRPr lang="en-US" sz="2000" dirty="0">
                <a:latin typeface="Calisto MT"/>
                <a:cs typeface="Calisto MT"/>
              </a:endParaRPr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6165458" y="6477000"/>
            <a:ext cx="2921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latin typeface="Calisto MT"/>
                <a:cs typeface="Calisto MT"/>
              </a:rPr>
              <a:t>(Holland and </a:t>
            </a:r>
            <a:r>
              <a:rPr lang="en-US" sz="1800" dirty="0" err="1" smtClean="0">
                <a:latin typeface="Calisto MT"/>
                <a:cs typeface="Calisto MT"/>
              </a:rPr>
              <a:t>Stroeve</a:t>
            </a:r>
            <a:r>
              <a:rPr lang="en-US" sz="1800" dirty="0" smtClean="0">
                <a:latin typeface="Calisto MT"/>
                <a:cs typeface="Calisto MT"/>
              </a:rPr>
              <a:t>, 2011)</a:t>
            </a:r>
            <a:endParaRPr lang="en-US" sz="1800" dirty="0">
              <a:latin typeface="Calisto MT"/>
              <a:cs typeface="Calisto MT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correlation_extent_hi.p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rcRect l="16544" t="15161" r="53738" b="70246"/>
              <a:stretch>
                <a:fillRect/>
              </a:stretch>
            </p:blipFill>
          </mc:Choice>
          <mc:Fallback>
            <p:blipFill>
              <a:blip r:embed="rId3"/>
              <a:srcRect l="16544" t="15161" r="53738" b="70246"/>
              <a:stretch>
                <a:fillRect/>
              </a:stretch>
            </p:blipFill>
          </mc:Fallback>
        </mc:AlternateContent>
        <p:spPr>
          <a:xfrm>
            <a:off x="0" y="0"/>
            <a:ext cx="4724400" cy="3505200"/>
          </a:xfrm>
          <a:prstGeom prst="rect">
            <a:avLst/>
          </a:prstGeom>
          <a:gradFill flip="none" rotWithShape="1">
            <a:gsLst>
              <a:gs pos="0">
                <a:srgbClr val="B9B9E7"/>
              </a:gs>
              <a:gs pos="100000">
                <a:srgbClr val="FFFFFF"/>
              </a:gs>
            </a:gsLst>
            <a:lin ang="16200000" scaled="0"/>
            <a:tileRect/>
          </a:gradFill>
          <a:ln>
            <a:solidFill>
              <a:schemeClr val="tx1"/>
            </a:solidFill>
          </a:ln>
        </p:spPr>
      </p:pic>
      <p:sp>
        <p:nvSpPr>
          <p:cNvPr id="16" name="TextBox 15"/>
          <p:cNvSpPr txBox="1"/>
          <p:nvPr/>
        </p:nvSpPr>
        <p:spPr>
          <a:xfrm>
            <a:off x="914400" y="2590800"/>
            <a:ext cx="3810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 smtClean="0"/>
              <a:t>Model results: 30-yr running correlation</a:t>
            </a:r>
          </a:p>
          <a:p>
            <a:pPr algn="ctr"/>
            <a:r>
              <a:rPr lang="en-US" sz="1500" dirty="0" smtClean="0"/>
              <a:t>8 ensemble members </a:t>
            </a:r>
          </a:p>
        </p:txBody>
      </p:sp>
      <p:grpSp>
        <p:nvGrpSpPr>
          <p:cNvPr id="2" name="Group 22"/>
          <p:cNvGrpSpPr/>
          <p:nvPr/>
        </p:nvGrpSpPr>
        <p:grpSpPr>
          <a:xfrm>
            <a:off x="0" y="3581400"/>
            <a:ext cx="9144000" cy="3276600"/>
            <a:chOff x="0" y="3581400"/>
            <a:chExt cx="9144000" cy="3276600"/>
          </a:xfrm>
        </p:grpSpPr>
        <p:grpSp>
          <p:nvGrpSpPr>
            <p:cNvPr id="3" name="Group 18"/>
            <p:cNvGrpSpPr/>
            <p:nvPr/>
          </p:nvGrpSpPr>
          <p:grpSpPr>
            <a:xfrm>
              <a:off x="0" y="3581400"/>
              <a:ext cx="9067800" cy="3276600"/>
              <a:chOff x="0" y="3581400"/>
              <a:chExt cx="9067800" cy="3276600"/>
            </a:xfrm>
          </p:grpSpPr>
          <p:pic>
            <p:nvPicPr>
              <p:cNvPr id="11" name="Picture 10" descr="correlation_extent_hi.p4.pdf"/>
              <p:cNvPicPr>
                <a:picLocks noChangeAspect="1"/>
              </p:cNvPicPr>
              <p:nvPr/>
            </p:nvPicPr>
            <mc:AlternateContent>
              <mc:Choice xmlns:ma="http://schemas.microsoft.com/office/mac/drawingml/2008/main" Requires="ma">
                <p:blipFill>
                  <a:blip r:embed="rId4"/>
                  <a:srcRect l="12411" t="13333" r="17836" b="68541"/>
                  <a:stretch>
                    <a:fillRect/>
                  </a:stretch>
                </p:blipFill>
              </mc:Choice>
              <mc:Fallback>
                <p:blipFill>
                  <a:blip r:embed="rId5"/>
                  <a:srcRect l="12411" t="13333" r="17836" b="68541"/>
                  <a:stretch>
                    <a:fillRect/>
                  </a:stretch>
                </p:blipFill>
              </mc:Fallback>
            </mc:AlternateContent>
            <p:spPr>
              <a:xfrm>
                <a:off x="22144" y="3581400"/>
                <a:ext cx="9045656" cy="327660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3" name="TextBox 12"/>
              <p:cNvSpPr txBox="1"/>
              <p:nvPr/>
            </p:nvSpPr>
            <p:spPr>
              <a:xfrm>
                <a:off x="1239077" y="6320135"/>
                <a:ext cx="1656523" cy="46166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1950-1980</a:t>
                </a:r>
                <a:endParaRPr lang="en-US" dirty="0"/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4343400" y="6324600"/>
                <a:ext cx="1656523" cy="461665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1985-2015</a:t>
                </a:r>
                <a:endParaRPr lang="en-US" dirty="0"/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7335077" y="6324600"/>
                <a:ext cx="1656523" cy="461665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2015-2045</a:t>
                </a:r>
                <a:endParaRPr lang="en-US" dirty="0"/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0" y="3581400"/>
                <a:ext cx="8915400" cy="46166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 smtClean="0">
                    <a:solidFill>
                      <a:srgbClr val="000090"/>
                    </a:solidFill>
                    <a:latin typeface="Calisto MT"/>
                    <a:cs typeface="Calisto MT"/>
                  </a:rPr>
                  <a:t>Correlation of Jan Thickness &amp; Sept Ice Extent</a:t>
                </a:r>
                <a:endParaRPr lang="en-US" dirty="0">
                  <a:solidFill>
                    <a:srgbClr val="000090"/>
                  </a:solidFill>
                  <a:latin typeface="Calisto MT"/>
                  <a:cs typeface="Calisto MT"/>
                </a:endParaRPr>
              </a:p>
            </p:txBody>
          </p:sp>
        </p:grpSp>
        <p:sp>
          <p:nvSpPr>
            <p:cNvPr id="20" name="Rectangle 19"/>
            <p:cNvSpPr/>
            <p:nvPr/>
          </p:nvSpPr>
          <p:spPr bwMode="auto">
            <a:xfrm>
              <a:off x="0" y="3657600"/>
              <a:ext cx="9144000" cy="3124200"/>
            </a:xfrm>
            <a:prstGeom prst="rect">
              <a:avLst/>
            </a:prstGeom>
            <a:noFill/>
            <a:ln w="28575" cap="flat" cmpd="sng" algn="ctr">
              <a:solidFill>
                <a:schemeClr val="accent6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65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4800600" y="152400"/>
            <a:ext cx="4267200" cy="3108544"/>
          </a:xfrm>
          <a:prstGeom prst="rect">
            <a:avLst/>
          </a:prstGeom>
          <a:solidFill>
            <a:schemeClr val="accent6">
              <a:alpha val="70000"/>
            </a:schemeClr>
          </a:solidFill>
          <a:ln w="2857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800" dirty="0" smtClean="0">
                <a:latin typeface="Calisto MT"/>
                <a:cs typeface="Calisto MT"/>
              </a:rPr>
              <a:t>Do “predictor” relationships change?</a:t>
            </a:r>
          </a:p>
          <a:p>
            <a:pPr algn="ctr">
              <a:spcAft>
                <a:spcPts val="1200"/>
              </a:spcAft>
            </a:pPr>
            <a:r>
              <a:rPr lang="en-US" dirty="0" smtClean="0">
                <a:latin typeface="Calisto MT"/>
                <a:cs typeface="Calisto MT"/>
              </a:rPr>
              <a:t>Winter ice conditions and Sept extent</a:t>
            </a:r>
          </a:p>
          <a:p>
            <a:pPr marL="173038" indent="-173038">
              <a:spcAft>
                <a:spcPts val="1200"/>
              </a:spcAft>
              <a:buFont typeface="Arial"/>
              <a:buChar char="•"/>
            </a:pPr>
            <a:r>
              <a:rPr lang="en-US" dirty="0" smtClean="0">
                <a:latin typeface="Calisto MT"/>
                <a:cs typeface="Calisto MT"/>
              </a:rPr>
              <a:t>Arctic winter ice thickness more strongly determines Sept extent as ice thins</a:t>
            </a:r>
          </a:p>
        </p:txBody>
      </p:sp>
      <p:sp>
        <p:nvSpPr>
          <p:cNvPr id="21" name="Rectangle 20"/>
          <p:cNvSpPr/>
          <p:nvPr/>
        </p:nvSpPr>
        <p:spPr bwMode="auto">
          <a:xfrm>
            <a:off x="533400" y="152400"/>
            <a:ext cx="1752600" cy="6096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04800" y="0"/>
            <a:ext cx="4267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smtClean="0">
                <a:latin typeface="Calisto MT"/>
                <a:cs typeface="Calisto MT"/>
              </a:rPr>
              <a:t>Changing correlation of Jan thickness and Sept extent</a:t>
            </a:r>
            <a:endParaRPr lang="en-US" sz="2200" dirty="0">
              <a:latin typeface="Calisto MT"/>
              <a:cs typeface="Calisto MT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057400" y="2057400"/>
            <a:ext cx="22174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Comic Sans MS"/>
                <a:cs typeface="Comic Sans MS"/>
              </a:rPr>
              <a:t>Arctic Thickness</a:t>
            </a:r>
            <a:endParaRPr lang="en-US" sz="2000" dirty="0">
              <a:latin typeface="Comic Sans MS"/>
              <a:cs typeface="Comic Sans MS"/>
            </a:endParaRPr>
          </a:p>
        </p:txBody>
      </p:sp>
      <p:cxnSp>
        <p:nvCxnSpPr>
          <p:cNvPr id="24" name="Curved Connector 23"/>
          <p:cNvCxnSpPr/>
          <p:nvPr/>
        </p:nvCxnSpPr>
        <p:spPr bwMode="auto">
          <a:xfrm rot="10800000">
            <a:off x="1676400" y="1981200"/>
            <a:ext cx="457200" cy="304800"/>
          </a:xfrm>
          <a:prstGeom prst="curvedConnector3">
            <a:avLst>
              <a:gd name="adj1" fmla="val 50000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5" name="TextBox 24"/>
          <p:cNvSpPr txBox="1"/>
          <p:nvPr/>
        </p:nvSpPr>
        <p:spPr>
          <a:xfrm>
            <a:off x="457200" y="838200"/>
            <a:ext cx="21595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Comic Sans MS"/>
                <a:cs typeface="Comic Sans MS"/>
              </a:rPr>
              <a:t>Weighted Index</a:t>
            </a:r>
            <a:endParaRPr lang="en-US" sz="2000" dirty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  <p:cxnSp>
        <p:nvCxnSpPr>
          <p:cNvPr id="27" name="Curved Connector 26"/>
          <p:cNvCxnSpPr/>
          <p:nvPr/>
        </p:nvCxnSpPr>
        <p:spPr bwMode="auto">
          <a:xfrm>
            <a:off x="762000" y="1219200"/>
            <a:ext cx="609600" cy="228600"/>
          </a:xfrm>
          <a:prstGeom prst="curvedConnector3">
            <a:avLst>
              <a:gd name="adj1" fmla="val 50000"/>
            </a:avLst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9" name="TextBox 18"/>
          <p:cNvSpPr txBox="1"/>
          <p:nvPr/>
        </p:nvSpPr>
        <p:spPr>
          <a:xfrm>
            <a:off x="5943600" y="3244334"/>
            <a:ext cx="2921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latin typeface="Calisto MT"/>
                <a:cs typeface="Calisto MT"/>
              </a:rPr>
              <a:t>(Holland and </a:t>
            </a:r>
            <a:r>
              <a:rPr lang="en-US" sz="1800" dirty="0" err="1" smtClean="0">
                <a:latin typeface="Calisto MT"/>
                <a:cs typeface="Calisto MT"/>
              </a:rPr>
              <a:t>Stroeve</a:t>
            </a:r>
            <a:r>
              <a:rPr lang="en-US" sz="1800" dirty="0" smtClean="0">
                <a:latin typeface="Calisto MT"/>
                <a:cs typeface="Calisto MT"/>
              </a:rPr>
              <a:t>, 2011)</a:t>
            </a:r>
            <a:endParaRPr lang="en-US" sz="1800" dirty="0">
              <a:latin typeface="Calisto MT"/>
              <a:cs typeface="Calisto M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/>
          <a:lstStyle/>
          <a:p>
            <a:r>
              <a:rPr lang="en-US" sz="2800" dirty="0" smtClean="0">
                <a:latin typeface="Calisto MT"/>
                <a:cs typeface="Calisto MT"/>
              </a:rPr>
              <a:t>“Predictor” Relationships for Sept Extent</a:t>
            </a:r>
            <a:br>
              <a:rPr lang="en-US" sz="2800" dirty="0" smtClean="0">
                <a:latin typeface="Calisto MT"/>
                <a:cs typeface="Calisto MT"/>
              </a:rPr>
            </a:br>
            <a:r>
              <a:rPr lang="en-US" sz="2800" dirty="0" smtClean="0">
                <a:latin typeface="Calisto MT"/>
                <a:cs typeface="Calisto MT"/>
              </a:rPr>
              <a:t>Summer Atmospheric Circulation</a:t>
            </a:r>
            <a:endParaRPr lang="en-US" sz="2800" dirty="0">
              <a:latin typeface="Calisto MT"/>
              <a:cs typeface="Calisto MT"/>
            </a:endParaRPr>
          </a:p>
        </p:txBody>
      </p:sp>
      <p:pic>
        <p:nvPicPr>
          <p:cNvPr id="10" name="Picture 9" descr="ogi_wallace_2007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rcRect l="39934" t="73333" r="39935" b="8889"/>
              <a:stretch>
                <a:fillRect/>
              </a:stretch>
            </p:blipFill>
          </mc:Choice>
          <mc:Fallback>
            <p:blipFill>
              <a:blip r:embed="rId4"/>
              <a:srcRect l="39934" t="73333" r="39935" b="8889"/>
              <a:stretch>
                <a:fillRect/>
              </a:stretch>
            </p:blipFill>
          </mc:Fallback>
        </mc:AlternateContent>
        <p:spPr>
          <a:xfrm rot="10800000">
            <a:off x="152400" y="957943"/>
            <a:ext cx="3429000" cy="3918857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09600" y="6457890"/>
            <a:ext cx="28077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Calisto MT"/>
                <a:cs typeface="Calisto MT"/>
              </a:rPr>
              <a:t>(</a:t>
            </a:r>
            <a:r>
              <a:rPr lang="en-US" sz="2000" dirty="0" err="1" smtClean="0">
                <a:latin typeface="Calisto MT"/>
                <a:cs typeface="Calisto MT"/>
              </a:rPr>
              <a:t>Ogi</a:t>
            </a:r>
            <a:r>
              <a:rPr lang="en-US" sz="2000" dirty="0" smtClean="0">
                <a:latin typeface="Calisto MT"/>
                <a:cs typeface="Calisto MT"/>
              </a:rPr>
              <a:t> and Wallace, 2007)</a:t>
            </a:r>
            <a:endParaRPr lang="en-US" sz="2000" dirty="0">
              <a:latin typeface="Calisto MT"/>
              <a:cs typeface="Calisto M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0" y="4540984"/>
            <a:ext cx="43434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Calisto MT"/>
                <a:cs typeface="Calisto MT"/>
              </a:rPr>
              <a:t>Regression: </a:t>
            </a:r>
          </a:p>
          <a:p>
            <a:r>
              <a:rPr lang="en-US" sz="2000" dirty="0" smtClean="0">
                <a:latin typeface="Calisto MT"/>
                <a:cs typeface="Calisto MT"/>
              </a:rPr>
              <a:t>Summer SLP on Sept ice extent</a:t>
            </a:r>
          </a:p>
          <a:p>
            <a:r>
              <a:rPr lang="en-US" sz="2000" dirty="0" smtClean="0">
                <a:latin typeface="Calisto MT"/>
                <a:cs typeface="Calisto MT"/>
              </a:rPr>
              <a:t>High SLP leads low ice cover</a:t>
            </a:r>
          </a:p>
          <a:p>
            <a:r>
              <a:rPr lang="en-US" sz="2000" dirty="0" err="1" smtClean="0">
                <a:latin typeface="Calisto MT"/>
                <a:cs typeface="Calisto MT"/>
              </a:rPr>
              <a:t>Ekman</a:t>
            </a:r>
            <a:r>
              <a:rPr lang="en-US" sz="2000" dirty="0" smtClean="0">
                <a:latin typeface="Calisto MT"/>
                <a:cs typeface="Calisto MT"/>
              </a:rPr>
              <a:t> transport of sea </a:t>
            </a:r>
            <a:r>
              <a:rPr lang="en-US" sz="2000" dirty="0" smtClean="0">
                <a:latin typeface="Calisto MT"/>
                <a:cs typeface="Calisto MT"/>
              </a:rPr>
              <a:t>ice (ice moves to right of wind; net convergence)</a:t>
            </a:r>
            <a:endParaRPr lang="en-US" sz="2000" dirty="0">
              <a:latin typeface="Calisto MT"/>
              <a:cs typeface="Calisto M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09600" y="6153090"/>
            <a:ext cx="26631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Calisto MT"/>
                <a:cs typeface="Calisto MT"/>
              </a:rPr>
              <a:t>(Data from 1979-2006)</a:t>
            </a:r>
            <a:endParaRPr lang="en-US" sz="2000" dirty="0">
              <a:latin typeface="Calisto MT"/>
              <a:cs typeface="Calisto MT"/>
            </a:endParaRPr>
          </a:p>
        </p:txBody>
      </p:sp>
      <p:grpSp>
        <p:nvGrpSpPr>
          <p:cNvPr id="11" name="Group 25"/>
          <p:cNvGrpSpPr/>
          <p:nvPr/>
        </p:nvGrpSpPr>
        <p:grpSpPr>
          <a:xfrm>
            <a:off x="5334000" y="1143000"/>
            <a:ext cx="3200400" cy="3433465"/>
            <a:chOff x="0" y="3962400"/>
            <a:chExt cx="3200400" cy="3433465"/>
          </a:xfrm>
        </p:grpSpPr>
        <p:pic>
          <p:nvPicPr>
            <p:cNvPr id="12" name="Picture 11" descr="correlation_extent_psl_extreme.p2.pdf"/>
            <p:cNvPicPr>
              <a:picLocks/>
            </p:cNvPicPr>
            <p:nvPr/>
          </p:nvPicPr>
          <mc:AlternateContent>
            <mc:Choice xmlns:ma="http://schemas.microsoft.com/office/mac/drawingml/2008/main" Requires="ma">
              <p:blipFill>
                <a:blip r:embed="rId5"/>
                <a:srcRect l="11176" t="50000" r="64859" b="32010"/>
                <a:stretch>
                  <a:fillRect/>
                </a:stretch>
              </p:blipFill>
            </mc:Choice>
            <mc:Fallback>
              <p:blipFill>
                <a:blip r:embed="rId6"/>
                <a:srcRect l="11176" t="50000" r="64859" b="32010"/>
                <a:stretch>
                  <a:fillRect/>
                </a:stretch>
              </p:blipFill>
            </mc:Fallback>
          </mc:AlternateContent>
          <p:spPr>
            <a:xfrm>
              <a:off x="0" y="3962400"/>
              <a:ext cx="3200400" cy="3276600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838200" y="6934200"/>
              <a:ext cx="1656523" cy="4616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1950-1980</a:t>
              </a:r>
              <a:endParaRPr lang="en-US" dirty="0"/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76200" y="762000"/>
            <a:ext cx="1981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Calisto MT"/>
                <a:cs typeface="Calisto MT"/>
              </a:rPr>
              <a:t>Observations</a:t>
            </a:r>
            <a:endParaRPr lang="en-US" sz="2000" dirty="0">
              <a:latin typeface="Calisto MT"/>
              <a:cs typeface="Calisto MT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334000" y="838200"/>
            <a:ext cx="3505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Calisto MT"/>
                <a:cs typeface="Calisto MT"/>
              </a:rPr>
              <a:t>Climate Model</a:t>
            </a:r>
            <a:endParaRPr lang="en-US" sz="2000" dirty="0">
              <a:latin typeface="Calisto MT"/>
              <a:cs typeface="Calisto MT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257800" y="4572000"/>
            <a:ext cx="36576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Calisto MT"/>
                <a:cs typeface="Calisto MT"/>
              </a:rPr>
              <a:t>Correlation:</a:t>
            </a:r>
          </a:p>
          <a:p>
            <a:pPr algn="ctr"/>
            <a:r>
              <a:rPr lang="en-US" sz="2000" dirty="0" smtClean="0">
                <a:latin typeface="Calisto MT"/>
                <a:cs typeface="Calisto MT"/>
              </a:rPr>
              <a:t>August SLP and Sept ice extent</a:t>
            </a:r>
          </a:p>
          <a:p>
            <a:pPr algn="ctr"/>
            <a:r>
              <a:rPr lang="en-US" sz="2000" dirty="0" smtClean="0">
                <a:latin typeface="Calisto MT"/>
                <a:cs typeface="Calisto MT"/>
              </a:rPr>
              <a:t>High SLP leads low sea ice</a:t>
            </a:r>
          </a:p>
          <a:p>
            <a:pPr algn="ctr"/>
            <a:endParaRPr lang="en-US" sz="2000" dirty="0" smtClean="0">
              <a:latin typeface="Calisto MT"/>
              <a:cs typeface="Calisto MT"/>
            </a:endParaRPr>
          </a:p>
          <a:p>
            <a:pPr algn="ctr"/>
            <a:r>
              <a:rPr lang="en-US" sz="2000" dirty="0" smtClean="0">
                <a:latin typeface="Calisto MT"/>
                <a:cs typeface="Calisto MT"/>
              </a:rPr>
              <a:t>From 8-members of CCSM3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165458" y="6477000"/>
            <a:ext cx="2921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latin typeface="Calisto MT"/>
                <a:cs typeface="Calisto MT"/>
              </a:rPr>
              <a:t>(Holland and </a:t>
            </a:r>
            <a:r>
              <a:rPr lang="en-US" sz="1800" dirty="0" err="1" smtClean="0">
                <a:latin typeface="Calisto MT"/>
                <a:cs typeface="Calisto MT"/>
              </a:rPr>
              <a:t>Stroeve</a:t>
            </a:r>
            <a:r>
              <a:rPr lang="en-US" sz="1800" dirty="0" smtClean="0">
                <a:latin typeface="Calisto MT"/>
                <a:cs typeface="Calisto MT"/>
              </a:rPr>
              <a:t>, 2011)</a:t>
            </a:r>
            <a:endParaRPr lang="en-US" sz="1800" dirty="0">
              <a:latin typeface="Calisto MT"/>
              <a:cs typeface="Calisto MT"/>
            </a:endParaRPr>
          </a:p>
        </p:txBody>
      </p:sp>
      <p:cxnSp>
        <p:nvCxnSpPr>
          <p:cNvPr id="17" name="Straight Arrow Connector 16"/>
          <p:cNvCxnSpPr/>
          <p:nvPr/>
        </p:nvCxnSpPr>
        <p:spPr bwMode="auto">
          <a:xfrm>
            <a:off x="1600200" y="1981200"/>
            <a:ext cx="304800" cy="15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>
                <a:lumMod val="75000"/>
                <a:lumOff val="25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0" name="Straight Arrow Connector 19"/>
          <p:cNvCxnSpPr/>
          <p:nvPr/>
        </p:nvCxnSpPr>
        <p:spPr bwMode="auto">
          <a:xfrm rot="16200000" flipH="1">
            <a:off x="2209800" y="2133600"/>
            <a:ext cx="152400" cy="1524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>
                <a:lumMod val="75000"/>
                <a:lumOff val="25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8" name="Straight Arrow Connector 27"/>
          <p:cNvCxnSpPr/>
          <p:nvPr/>
        </p:nvCxnSpPr>
        <p:spPr bwMode="auto">
          <a:xfrm rot="5400000">
            <a:off x="2057400" y="3124200"/>
            <a:ext cx="152400" cy="1524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>
                <a:lumMod val="75000"/>
                <a:lumOff val="25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2" name="Straight Arrow Connector 31"/>
          <p:cNvCxnSpPr/>
          <p:nvPr/>
        </p:nvCxnSpPr>
        <p:spPr bwMode="auto">
          <a:xfrm rot="5400000">
            <a:off x="2247900" y="2705100"/>
            <a:ext cx="304800" cy="762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>
                <a:lumMod val="75000"/>
                <a:lumOff val="25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5" name="Straight Arrow Connector 34"/>
          <p:cNvCxnSpPr/>
          <p:nvPr/>
        </p:nvCxnSpPr>
        <p:spPr bwMode="auto">
          <a:xfrm rot="16200000" flipV="1">
            <a:off x="1524000" y="3048000"/>
            <a:ext cx="152400" cy="1524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>
                <a:lumMod val="75000"/>
                <a:lumOff val="25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7" name="Straight Arrow Connector 36"/>
          <p:cNvCxnSpPr/>
          <p:nvPr/>
        </p:nvCxnSpPr>
        <p:spPr bwMode="auto">
          <a:xfrm rot="16200000" flipV="1">
            <a:off x="1181100" y="2552700"/>
            <a:ext cx="228600" cy="1524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>
                <a:lumMod val="75000"/>
                <a:lumOff val="25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9" name="Straight Arrow Connector 38"/>
          <p:cNvCxnSpPr/>
          <p:nvPr/>
        </p:nvCxnSpPr>
        <p:spPr bwMode="auto">
          <a:xfrm flipV="1">
            <a:off x="1219200" y="2057400"/>
            <a:ext cx="228600" cy="1524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>
                <a:lumMod val="75000"/>
                <a:lumOff val="25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7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  <p:bldP spid="25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5"/>
          <p:cNvGrpSpPr/>
          <p:nvPr/>
        </p:nvGrpSpPr>
        <p:grpSpPr>
          <a:xfrm>
            <a:off x="0" y="1143000"/>
            <a:ext cx="9144000" cy="3276600"/>
            <a:chOff x="0" y="3505200"/>
            <a:chExt cx="9144000" cy="3276600"/>
          </a:xfrm>
        </p:grpSpPr>
        <p:pic>
          <p:nvPicPr>
            <p:cNvPr id="19" name="Picture 18" descr="correlation_extent_psl_extreme.p2.pdf"/>
            <p:cNvPicPr>
              <a:picLocks/>
            </p:cNvPicPr>
            <p:nvPr/>
          </p:nvPicPr>
          <mc:AlternateContent>
            <mc:Choice xmlns:ma="http://schemas.microsoft.com/office/mac/drawingml/2008/main" Requires="ma">
              <p:blipFill>
                <a:blip r:embed="rId2"/>
                <a:srcRect l="11176" t="50000" r="16928" b="32010"/>
                <a:stretch>
                  <a:fillRect/>
                </a:stretch>
              </p:blipFill>
            </mc:Choice>
            <mc:Fallback>
              <p:blipFill>
                <a:blip r:embed="rId3"/>
                <a:srcRect l="11176" t="50000" r="16928" b="32010"/>
                <a:stretch>
                  <a:fillRect/>
                </a:stretch>
              </p:blipFill>
            </mc:Fallback>
          </mc:AlternateContent>
          <p:spPr>
            <a:xfrm>
              <a:off x="0" y="3733800"/>
              <a:ext cx="9144000" cy="3048000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1467677" y="6315670"/>
              <a:ext cx="1656523" cy="4616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1950-1980</a:t>
              </a:r>
              <a:endParaRPr lang="en-US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4495800" y="6320135"/>
              <a:ext cx="1656523" cy="46166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1985-2015</a:t>
              </a:r>
              <a:endParaRPr lang="en-US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7487477" y="6320135"/>
              <a:ext cx="1656523" cy="46166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2015-2045</a:t>
              </a:r>
              <a:endParaRPr lang="en-US" dirty="0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52400" y="3505200"/>
              <a:ext cx="8915400" cy="4924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600" dirty="0" smtClean="0">
                  <a:solidFill>
                    <a:srgbClr val="000090"/>
                  </a:solidFill>
                  <a:latin typeface="Comic Sans MS"/>
                  <a:cs typeface="Comic Sans MS"/>
                </a:rPr>
                <a:t>Correlation of Aug SLP &amp; Total Sept Extent</a:t>
              </a:r>
              <a:endParaRPr lang="en-US" sz="2600" dirty="0">
                <a:solidFill>
                  <a:srgbClr val="000090"/>
                </a:solidFill>
                <a:latin typeface="Comic Sans MS"/>
                <a:cs typeface="Comic Sans MS"/>
              </a:endParaRPr>
            </a:p>
          </p:txBody>
        </p:sp>
        <p:sp>
          <p:nvSpPr>
            <p:cNvPr id="24" name="Rectangle 23"/>
            <p:cNvSpPr/>
            <p:nvPr/>
          </p:nvSpPr>
          <p:spPr bwMode="auto">
            <a:xfrm>
              <a:off x="0" y="3505200"/>
              <a:ext cx="9144000" cy="3276600"/>
            </a:xfrm>
            <a:prstGeom prst="rect">
              <a:avLst/>
            </a:prstGeom>
            <a:noFill/>
            <a:ln w="28575" cap="flat" cmpd="sng" algn="ctr">
              <a:solidFill>
                <a:schemeClr val="accent6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65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0" y="-76199"/>
            <a:ext cx="9144000" cy="1138773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400" dirty="0" smtClean="0">
                <a:latin typeface="Calisto MT"/>
                <a:cs typeface="Calisto MT"/>
              </a:rPr>
              <a:t>Changing relationship of summer circulation and Sept ice cover</a:t>
            </a:r>
            <a:endParaRPr lang="en-US" sz="3400" dirty="0">
              <a:latin typeface="Calisto MT"/>
              <a:cs typeface="Calisto M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30237" y="6096000"/>
            <a:ext cx="75231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Calisto MT"/>
                <a:cs typeface="Calisto MT"/>
              </a:rPr>
              <a:t>Model results: Using 8 ensemble members and </a:t>
            </a:r>
            <a:r>
              <a:rPr lang="en-US" sz="2000" dirty="0" err="1" smtClean="0">
                <a:latin typeface="Calisto MT"/>
                <a:cs typeface="Calisto MT"/>
              </a:rPr>
              <a:t>detrended</a:t>
            </a:r>
            <a:r>
              <a:rPr lang="en-US" sz="2000" dirty="0" smtClean="0">
                <a:latin typeface="Calisto MT"/>
                <a:cs typeface="Calisto MT"/>
              </a:rPr>
              <a:t> </a:t>
            </a:r>
            <a:r>
              <a:rPr lang="en-US" sz="2000" dirty="0" err="1" smtClean="0">
                <a:latin typeface="Calisto MT"/>
                <a:cs typeface="Calisto MT"/>
              </a:rPr>
              <a:t>timeseries</a:t>
            </a:r>
            <a:endParaRPr lang="en-US" sz="2000" dirty="0">
              <a:latin typeface="Calisto MT"/>
              <a:cs typeface="Calisto MT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-1" y="4876800"/>
            <a:ext cx="9144001" cy="907941"/>
          </a:xfrm>
          <a:prstGeom prst="rect">
            <a:avLst/>
          </a:prstGeom>
          <a:solidFill>
            <a:schemeClr val="accent6"/>
          </a:solidFill>
          <a:ln w="2857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rtlCol="0">
            <a:spAutoFit/>
          </a:bodyPr>
          <a:lstStyle/>
          <a:p>
            <a:pPr marL="400050" indent="-400050">
              <a:spcAft>
                <a:spcPts val="600"/>
              </a:spcAft>
            </a:pPr>
            <a:r>
              <a:rPr lang="en-US" dirty="0" smtClean="0">
                <a:latin typeface="Calisto MT"/>
                <a:cs typeface="Calisto MT"/>
              </a:rPr>
              <a:t>Low summer Arctic SLP associated with large Sept extent (as in </a:t>
            </a:r>
            <a:r>
              <a:rPr lang="en-US" dirty="0" err="1" smtClean="0">
                <a:latin typeface="Calisto MT"/>
                <a:cs typeface="Calisto MT"/>
              </a:rPr>
              <a:t>obs</a:t>
            </a:r>
            <a:r>
              <a:rPr lang="en-US" dirty="0" smtClean="0">
                <a:latin typeface="Calisto MT"/>
                <a:cs typeface="Calisto MT"/>
              </a:rPr>
              <a:t>)</a:t>
            </a:r>
          </a:p>
          <a:p>
            <a:pPr marL="400050" indent="-400050">
              <a:spcAft>
                <a:spcPts val="1200"/>
              </a:spcAft>
            </a:pPr>
            <a:r>
              <a:rPr lang="en-US" dirty="0" smtClean="0">
                <a:latin typeface="Calisto MT"/>
                <a:cs typeface="Calisto MT"/>
              </a:rPr>
              <a:t>Relationship weakens with thinning ice cover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165458" y="6477000"/>
            <a:ext cx="2921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latin typeface="Calisto MT"/>
                <a:cs typeface="Calisto MT"/>
              </a:rPr>
              <a:t>(Holland and </a:t>
            </a:r>
            <a:r>
              <a:rPr lang="en-US" sz="1800" dirty="0" err="1" smtClean="0">
                <a:latin typeface="Calisto MT"/>
                <a:cs typeface="Calisto MT"/>
              </a:rPr>
              <a:t>Stroeve</a:t>
            </a:r>
            <a:r>
              <a:rPr lang="en-US" sz="1800" dirty="0" smtClean="0">
                <a:latin typeface="Calisto MT"/>
                <a:cs typeface="Calisto MT"/>
              </a:rPr>
              <a:t>, 2011)</a:t>
            </a:r>
            <a:endParaRPr lang="en-US" sz="1800" dirty="0">
              <a:latin typeface="Calisto MT"/>
              <a:cs typeface="Calisto M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US" dirty="0" smtClean="0">
                <a:latin typeface="Calisto MT"/>
                <a:cs typeface="Calisto MT"/>
              </a:rPr>
              <a:t>Outline</a:t>
            </a:r>
            <a:endParaRPr lang="en-US" dirty="0">
              <a:latin typeface="Calisto MT"/>
              <a:cs typeface="Calisto M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447800"/>
            <a:ext cx="8458200" cy="4114800"/>
          </a:xfrm>
        </p:spPr>
        <p:txBody>
          <a:bodyPr/>
          <a:lstStyle/>
          <a:p>
            <a:r>
              <a:rPr lang="en-US" dirty="0" smtClean="0">
                <a:solidFill>
                  <a:srgbClr val="7F7F7F"/>
                </a:solidFill>
                <a:latin typeface="Calisto MT"/>
                <a:cs typeface="Calisto MT"/>
              </a:rPr>
              <a:t>Background</a:t>
            </a:r>
          </a:p>
          <a:p>
            <a:r>
              <a:rPr lang="en-US" dirty="0" smtClean="0">
                <a:latin typeface="Calisto MT"/>
                <a:cs typeface="Calisto MT"/>
              </a:rPr>
              <a:t>Arctic sea ice predictability on seasonal to </a:t>
            </a:r>
            <a:r>
              <a:rPr lang="en-US" dirty="0" err="1" smtClean="0">
                <a:latin typeface="Calisto MT"/>
                <a:cs typeface="Calisto MT"/>
              </a:rPr>
              <a:t>interannual</a:t>
            </a:r>
            <a:r>
              <a:rPr lang="en-US" dirty="0" smtClean="0">
                <a:latin typeface="Calisto MT"/>
                <a:cs typeface="Calisto MT"/>
              </a:rPr>
              <a:t> timescales</a:t>
            </a:r>
          </a:p>
          <a:p>
            <a:pPr lvl="1"/>
            <a:r>
              <a:rPr lang="en-US" dirty="0" smtClean="0">
                <a:solidFill>
                  <a:srgbClr val="7F7F7F"/>
                </a:solidFill>
                <a:latin typeface="Calisto MT"/>
                <a:cs typeface="Calisto MT"/>
              </a:rPr>
              <a:t>“predictor” relationships in a changing climate</a:t>
            </a:r>
          </a:p>
          <a:p>
            <a:pPr lvl="1"/>
            <a:r>
              <a:rPr lang="en-US" dirty="0" smtClean="0">
                <a:latin typeface="Calisto MT"/>
                <a:cs typeface="Calisto MT"/>
              </a:rPr>
              <a:t>inherent predictability from climate model studies</a:t>
            </a:r>
          </a:p>
          <a:p>
            <a:r>
              <a:rPr lang="en-US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Calisto MT"/>
                <a:cs typeface="Calisto MT"/>
              </a:rPr>
              <a:t>Antarctic sea ice predictability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7772400" cy="914400"/>
          </a:xfrm>
        </p:spPr>
        <p:txBody>
          <a:bodyPr/>
          <a:lstStyle/>
          <a:p>
            <a:r>
              <a:rPr lang="en-US" dirty="0" smtClean="0">
                <a:latin typeface="Calisto MT"/>
                <a:cs typeface="Calisto MT"/>
              </a:rPr>
              <a:t>Seasonal Prediction</a:t>
            </a:r>
            <a:endParaRPr lang="en-US" dirty="0">
              <a:latin typeface="Calisto MT"/>
              <a:cs typeface="Calisto MT"/>
            </a:endParaRPr>
          </a:p>
        </p:txBody>
      </p:sp>
      <p:pic>
        <p:nvPicPr>
          <p:cNvPr id="4" name="Picture 3" descr="Branstator_predict_talk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rcRect l="11364" t="30000" r="6212" b="35556"/>
              <a:stretch>
                <a:fillRect/>
              </a:stretch>
            </p:blipFill>
          </mc:Choice>
          <mc:Fallback>
            <p:blipFill>
              <a:blip r:embed="rId3"/>
              <a:srcRect l="11364" t="30000" r="6212" b="35556"/>
              <a:stretch>
                <a:fillRect/>
              </a:stretch>
            </p:blipFill>
          </mc:Fallback>
        </mc:AlternateContent>
        <p:spPr>
          <a:xfrm>
            <a:off x="914400" y="1219200"/>
            <a:ext cx="7315200" cy="23622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200" y="3810000"/>
            <a:ext cx="8458200" cy="24622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2200" dirty="0" smtClean="0">
                <a:latin typeface="Calisto MT"/>
                <a:cs typeface="Calisto MT"/>
              </a:rPr>
              <a:t>Because of chaotic nature of system, sensitive dependence on initial conditions limits predictability</a:t>
            </a:r>
          </a:p>
          <a:p>
            <a:pPr lvl="1"/>
            <a:endParaRPr lang="en-US" sz="2200" dirty="0" smtClean="0">
              <a:latin typeface="Calisto MT"/>
              <a:cs typeface="Calisto MT"/>
            </a:endParaRPr>
          </a:p>
          <a:p>
            <a:r>
              <a:rPr lang="en-US" sz="2200" dirty="0" smtClean="0">
                <a:latin typeface="Calisto MT"/>
                <a:cs typeface="Calisto MT"/>
              </a:rPr>
              <a:t>The predictability characteristics can be dependent on the initial conditions </a:t>
            </a:r>
          </a:p>
          <a:p>
            <a:pPr lvl="1">
              <a:buFont typeface="Arial"/>
              <a:buChar char="•"/>
            </a:pPr>
            <a:r>
              <a:rPr lang="en-US" sz="2200" dirty="0" smtClean="0">
                <a:latin typeface="Calisto MT"/>
                <a:cs typeface="Calisto MT"/>
              </a:rPr>
              <a:t>Cold, thick ice covered Arctic could be different than a warm, thin ice covered Arctic </a:t>
            </a:r>
            <a:endParaRPr lang="en-US" sz="2200" dirty="0">
              <a:latin typeface="Calisto MT"/>
              <a:cs typeface="Calisto M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352800" y="6457890"/>
            <a:ext cx="52698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Calisto MT"/>
                <a:cs typeface="Calisto MT"/>
              </a:rPr>
              <a:t>(Figure courtesy of </a:t>
            </a:r>
            <a:r>
              <a:rPr lang="en-US" sz="2000" dirty="0" err="1" smtClean="0">
                <a:latin typeface="Calisto MT"/>
                <a:cs typeface="Calisto MT"/>
              </a:rPr>
              <a:t>Branstator</a:t>
            </a:r>
            <a:r>
              <a:rPr lang="en-US" sz="2000" dirty="0" smtClean="0">
                <a:latin typeface="Calisto MT"/>
                <a:cs typeface="Calisto MT"/>
              </a:rPr>
              <a:t> and </a:t>
            </a:r>
            <a:r>
              <a:rPr lang="en-US" sz="2000" dirty="0" err="1" smtClean="0">
                <a:latin typeface="Calisto MT"/>
                <a:cs typeface="Calisto MT"/>
              </a:rPr>
              <a:t>Teng</a:t>
            </a:r>
            <a:r>
              <a:rPr lang="en-US" sz="2000" dirty="0" smtClean="0">
                <a:latin typeface="Calisto MT"/>
                <a:cs typeface="Calisto MT"/>
              </a:rPr>
              <a:t>, 2011)</a:t>
            </a:r>
            <a:endParaRPr lang="en-US" sz="2000" dirty="0">
              <a:latin typeface="Calisto MT"/>
              <a:cs typeface="Calisto M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162800" y="3352800"/>
            <a:ext cx="18527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Calisto MT"/>
                <a:cs typeface="Calisto MT"/>
              </a:rPr>
              <a:t>(Lorenz, 1963)</a:t>
            </a:r>
            <a:endParaRPr lang="en-US" sz="2000" dirty="0">
              <a:latin typeface="Calisto MT"/>
              <a:cs typeface="Calisto M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US" dirty="0" smtClean="0">
                <a:latin typeface="Calisto MT"/>
                <a:cs typeface="Calisto MT"/>
              </a:rPr>
              <a:t>Outline</a:t>
            </a:r>
            <a:endParaRPr lang="en-US" dirty="0">
              <a:latin typeface="Calisto MT"/>
              <a:cs typeface="Calisto M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447800"/>
            <a:ext cx="8458200" cy="4114800"/>
          </a:xfrm>
        </p:spPr>
        <p:txBody>
          <a:bodyPr/>
          <a:lstStyle/>
          <a:p>
            <a:r>
              <a:rPr lang="en-US" dirty="0" smtClean="0">
                <a:latin typeface="Calisto MT"/>
                <a:cs typeface="Calisto MT"/>
              </a:rPr>
              <a:t>Background</a:t>
            </a:r>
          </a:p>
          <a:p>
            <a:r>
              <a:rPr lang="en-US" dirty="0" smtClean="0">
                <a:latin typeface="Calisto MT"/>
                <a:cs typeface="Calisto MT"/>
              </a:rPr>
              <a:t>Arctic sea ice predictability on seasonal to </a:t>
            </a:r>
            <a:r>
              <a:rPr lang="en-US" dirty="0" err="1" smtClean="0">
                <a:latin typeface="Calisto MT"/>
                <a:cs typeface="Calisto MT"/>
              </a:rPr>
              <a:t>interannual</a:t>
            </a:r>
            <a:r>
              <a:rPr lang="en-US" dirty="0" smtClean="0">
                <a:latin typeface="Calisto MT"/>
                <a:cs typeface="Calisto MT"/>
              </a:rPr>
              <a:t> timescales</a:t>
            </a:r>
          </a:p>
          <a:p>
            <a:pPr lvl="1"/>
            <a:r>
              <a:rPr lang="en-US" dirty="0" smtClean="0">
                <a:latin typeface="Calisto MT"/>
                <a:cs typeface="Calisto MT"/>
              </a:rPr>
              <a:t>“predictor” relationships in a changing climate</a:t>
            </a:r>
          </a:p>
          <a:p>
            <a:pPr lvl="1"/>
            <a:r>
              <a:rPr lang="en-US" dirty="0" smtClean="0">
                <a:latin typeface="Calisto MT"/>
                <a:cs typeface="Calisto MT"/>
              </a:rPr>
              <a:t>inherent predictability from climate model studies</a:t>
            </a:r>
          </a:p>
          <a:p>
            <a:r>
              <a:rPr lang="en-US" dirty="0" smtClean="0">
                <a:latin typeface="Calisto MT"/>
                <a:cs typeface="Calisto MT"/>
              </a:rPr>
              <a:t>Antarctic sea ice predictability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914400"/>
          </a:xfrm>
        </p:spPr>
        <p:txBody>
          <a:bodyPr/>
          <a:lstStyle/>
          <a:p>
            <a:r>
              <a:rPr lang="en-US" sz="3200" dirty="0" smtClean="0">
                <a:latin typeface="Calisto MT"/>
                <a:cs typeface="Calisto MT"/>
              </a:rPr>
              <a:t>Seasonal-</a:t>
            </a:r>
            <a:r>
              <a:rPr lang="en-US" sz="3200" dirty="0" err="1" smtClean="0">
                <a:latin typeface="Calisto MT"/>
                <a:cs typeface="Calisto MT"/>
              </a:rPr>
              <a:t>Interannual</a:t>
            </a:r>
            <a:r>
              <a:rPr lang="en-US" sz="3200" dirty="0" smtClean="0">
                <a:latin typeface="Calisto MT"/>
                <a:cs typeface="Calisto MT"/>
              </a:rPr>
              <a:t> Sea Ice Predictability</a:t>
            </a:r>
            <a:endParaRPr lang="en-US" sz="3200" dirty="0">
              <a:latin typeface="Calisto MT"/>
              <a:cs typeface="Calisto M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66800"/>
            <a:ext cx="9144000" cy="5486400"/>
          </a:xfrm>
          <a:blipFill rotWithShape="1">
            <a:blip r:embed="rId2"/>
            <a:tile tx="0" ty="0" sx="100000" sy="100000" flip="none" algn="tl"/>
          </a:blipFill>
        </p:spPr>
        <p:txBody>
          <a:bodyPr/>
          <a:lstStyle/>
          <a:p>
            <a:r>
              <a:rPr lang="en-US" sz="2600" dirty="0" smtClean="0">
                <a:latin typeface="Calisto MT"/>
                <a:cs typeface="Calisto MT"/>
              </a:rPr>
              <a:t>What is the inherent predictability in Arctic sea ice?</a:t>
            </a:r>
          </a:p>
          <a:p>
            <a:r>
              <a:rPr lang="en-US" sz="2600" dirty="0" smtClean="0">
                <a:latin typeface="Calisto MT"/>
                <a:cs typeface="Calisto MT"/>
              </a:rPr>
              <a:t>What factors contribute to predictability/influence loss of predictability?</a:t>
            </a:r>
          </a:p>
          <a:p>
            <a:r>
              <a:rPr lang="en-US" sz="2600" dirty="0" smtClean="0">
                <a:latin typeface="Calisto MT"/>
                <a:cs typeface="Calisto MT"/>
              </a:rPr>
              <a:t>Do predictability characteristics change with a changing mean climate?</a:t>
            </a:r>
          </a:p>
          <a:p>
            <a:endParaRPr lang="en-US" sz="2600" dirty="0" smtClean="0">
              <a:latin typeface="Calisto MT"/>
              <a:cs typeface="Calisto MT"/>
            </a:endParaRPr>
          </a:p>
          <a:p>
            <a:r>
              <a:rPr lang="en-US" sz="2600" dirty="0" smtClean="0">
                <a:latin typeface="Calisto MT"/>
                <a:cs typeface="Calisto MT"/>
              </a:rPr>
              <a:t>Model experiments:</a:t>
            </a:r>
          </a:p>
          <a:p>
            <a:pPr lvl="1"/>
            <a:r>
              <a:rPr lang="en-US" sz="2600" dirty="0" smtClean="0">
                <a:latin typeface="Calisto MT"/>
                <a:cs typeface="Calisto MT"/>
              </a:rPr>
              <a:t>20+ member ensembles of CCSM3 with same initial ice-ocean-land state/slight change in initial atmospheric state</a:t>
            </a:r>
          </a:p>
          <a:p>
            <a:pPr lvl="1"/>
            <a:r>
              <a:rPr lang="en-US" sz="2600" dirty="0" smtClean="0">
                <a:latin typeface="Calisto MT"/>
                <a:cs typeface="Calisto MT"/>
              </a:rPr>
              <a:t>Run for 2 years</a:t>
            </a:r>
          </a:p>
          <a:p>
            <a:pPr lvl="1"/>
            <a:r>
              <a:rPr lang="en-US" sz="2600" dirty="0" smtClean="0">
                <a:latin typeface="Calisto MT"/>
                <a:cs typeface="Calisto MT"/>
              </a:rPr>
              <a:t>Perform 3 sets with initial conditions obtained from 20</a:t>
            </a:r>
            <a:r>
              <a:rPr lang="en-US" sz="2600" baseline="30000" dirty="0" smtClean="0">
                <a:latin typeface="Calisto MT"/>
                <a:cs typeface="Calisto MT"/>
              </a:rPr>
              <a:t>th</a:t>
            </a:r>
            <a:r>
              <a:rPr lang="en-US" sz="2600" dirty="0" smtClean="0">
                <a:latin typeface="Calisto MT"/>
                <a:cs typeface="Calisto MT"/>
              </a:rPr>
              <a:t>-21</a:t>
            </a:r>
            <a:r>
              <a:rPr lang="en-US" sz="2600" baseline="30000" dirty="0" smtClean="0">
                <a:latin typeface="Calisto MT"/>
                <a:cs typeface="Calisto MT"/>
              </a:rPr>
              <a:t>st</a:t>
            </a:r>
            <a:r>
              <a:rPr lang="en-US" sz="2600" dirty="0" smtClean="0">
                <a:latin typeface="Calisto MT"/>
                <a:cs typeface="Calisto MT"/>
              </a:rPr>
              <a:t> century runs</a:t>
            </a:r>
          </a:p>
          <a:p>
            <a:pPr lvl="1"/>
            <a:endParaRPr lang="en-US" sz="2600" dirty="0" smtClean="0">
              <a:latin typeface="Calisto MT"/>
              <a:cs typeface="Calisto MT"/>
            </a:endParaRPr>
          </a:p>
          <a:p>
            <a:pPr lvl="1"/>
            <a:endParaRPr lang="en-US" sz="2600" dirty="0">
              <a:latin typeface="Calisto MT"/>
              <a:cs typeface="Calisto M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578374" y="6477000"/>
            <a:ext cx="22627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latin typeface="Calisto MT"/>
                <a:cs typeface="Calisto MT"/>
              </a:rPr>
              <a:t>(Holland et al., 2011)</a:t>
            </a:r>
            <a:endParaRPr lang="en-US" sz="1800" dirty="0">
              <a:latin typeface="Calisto MT"/>
              <a:cs typeface="Calisto M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 descr="fig3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rcRect l="9091" t="3333" b="52222"/>
              <a:stretch>
                <a:fillRect/>
              </a:stretch>
            </p:blipFill>
          </mc:Choice>
          <mc:Fallback>
            <p:blipFill>
              <a:blip r:embed="rId3"/>
              <a:srcRect l="9091" t="3333" b="52222"/>
              <a:stretch>
                <a:fillRect/>
              </a:stretch>
            </p:blipFill>
          </mc:Fallback>
        </mc:AlternateContent>
        <p:spPr>
          <a:xfrm>
            <a:off x="152400" y="609600"/>
            <a:ext cx="5715000" cy="3657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8600" y="0"/>
            <a:ext cx="57912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Calisto MT"/>
                <a:cs typeface="Calisto MT"/>
              </a:rPr>
              <a:t>Model Integrations</a:t>
            </a:r>
            <a:endParaRPr lang="en-US" sz="3200" dirty="0">
              <a:latin typeface="Calisto MT"/>
              <a:cs typeface="Calisto M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28600" y="4383375"/>
            <a:ext cx="5715000" cy="2169825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marL="174625" indent="-174625">
              <a:spcAft>
                <a:spcPts val="600"/>
              </a:spcAft>
              <a:buFont typeface="Arial"/>
              <a:buChar char="•"/>
            </a:pPr>
            <a:r>
              <a:rPr lang="en-US" dirty="0" smtClean="0">
                <a:latin typeface="Calisto MT"/>
                <a:cs typeface="Calisto MT"/>
              </a:rPr>
              <a:t>Initialize runs with identical ice-ocean-land conditions from CCSM3</a:t>
            </a:r>
          </a:p>
          <a:p>
            <a:pPr marL="174625" indent="-174625">
              <a:spcAft>
                <a:spcPts val="600"/>
              </a:spcAft>
              <a:buFont typeface="Arial"/>
              <a:buChar char="•"/>
            </a:pPr>
            <a:r>
              <a:rPr lang="en-US" dirty="0" smtClean="0">
                <a:latin typeface="Calisto MT"/>
                <a:cs typeface="Calisto MT"/>
              </a:rPr>
              <a:t>Use 3 sets of Jan 1 initial conditions</a:t>
            </a:r>
          </a:p>
          <a:p>
            <a:pPr marL="174625" indent="-174625">
              <a:spcAft>
                <a:spcPts val="600"/>
              </a:spcAft>
              <a:buFont typeface="Arial"/>
              <a:buChar char="•"/>
            </a:pPr>
            <a:r>
              <a:rPr lang="en-US" dirty="0" smtClean="0">
                <a:latin typeface="Calisto MT"/>
                <a:cs typeface="Calisto MT"/>
              </a:rPr>
              <a:t>Each ensemble set has ~20 members</a:t>
            </a:r>
          </a:p>
          <a:p>
            <a:pPr marL="174625" indent="-174625">
              <a:spcAft>
                <a:spcPts val="600"/>
              </a:spcAft>
              <a:buFont typeface="Arial"/>
              <a:buChar char="•"/>
            </a:pPr>
            <a:r>
              <a:rPr lang="en-US" dirty="0" smtClean="0">
                <a:latin typeface="Calisto MT"/>
                <a:cs typeface="Calisto MT"/>
              </a:rPr>
              <a:t>Run forward 2-years 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3657600" y="1219200"/>
            <a:ext cx="1180851" cy="533400"/>
            <a:chOff x="3352800" y="4038600"/>
            <a:chExt cx="1180851" cy="533400"/>
          </a:xfrm>
        </p:grpSpPr>
        <p:cxnSp>
          <p:nvCxnSpPr>
            <p:cNvPr id="16" name="Straight Arrow Connector 15"/>
            <p:cNvCxnSpPr/>
            <p:nvPr/>
          </p:nvCxnSpPr>
          <p:spPr bwMode="auto">
            <a:xfrm rot="10800000" flipV="1">
              <a:off x="3352800" y="4267200"/>
              <a:ext cx="457200" cy="30480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21" name="TextBox 20"/>
            <p:cNvSpPr txBox="1"/>
            <p:nvPr/>
          </p:nvSpPr>
          <p:spPr>
            <a:xfrm>
              <a:off x="3810000" y="4038600"/>
              <a:ext cx="7236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800" dirty="0" smtClean="0"/>
                <a:t>Set 2</a:t>
              </a:r>
              <a:endParaRPr lang="en-US" sz="1800" dirty="0"/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2933949" y="2438400"/>
            <a:ext cx="723651" cy="750332"/>
            <a:chOff x="2629149" y="5257800"/>
            <a:chExt cx="723651" cy="750332"/>
          </a:xfrm>
        </p:grpSpPr>
        <p:cxnSp>
          <p:nvCxnSpPr>
            <p:cNvPr id="18" name="Straight Arrow Connector 17"/>
            <p:cNvCxnSpPr/>
            <p:nvPr/>
          </p:nvCxnSpPr>
          <p:spPr bwMode="auto">
            <a:xfrm rot="5400000" flipH="1" flipV="1">
              <a:off x="2857749" y="5334000"/>
              <a:ext cx="457200" cy="30480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22" name="TextBox 21"/>
            <p:cNvSpPr txBox="1"/>
            <p:nvPr/>
          </p:nvSpPr>
          <p:spPr>
            <a:xfrm>
              <a:off x="2629149" y="5638800"/>
              <a:ext cx="7236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800" dirty="0" smtClean="0"/>
                <a:t>Set 3</a:t>
              </a:r>
              <a:endParaRPr lang="en-US" sz="1800" dirty="0"/>
            </a:p>
          </p:txBody>
        </p:sp>
      </p:grpSp>
      <p:sp>
        <p:nvSpPr>
          <p:cNvPr id="33" name="TextBox 32"/>
          <p:cNvSpPr txBox="1"/>
          <p:nvPr/>
        </p:nvSpPr>
        <p:spPr>
          <a:xfrm>
            <a:off x="2743200" y="609600"/>
            <a:ext cx="26482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September Extent</a:t>
            </a:r>
            <a:endParaRPr lang="en-US" dirty="0"/>
          </a:p>
        </p:txBody>
      </p:sp>
      <p:cxnSp>
        <p:nvCxnSpPr>
          <p:cNvPr id="35" name="Straight Arrow Connector 34"/>
          <p:cNvCxnSpPr/>
          <p:nvPr/>
        </p:nvCxnSpPr>
        <p:spPr bwMode="auto">
          <a:xfrm flipV="1">
            <a:off x="2590800" y="2286000"/>
            <a:ext cx="457200" cy="1524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6" name="TextBox 35"/>
          <p:cNvSpPr txBox="1"/>
          <p:nvPr/>
        </p:nvSpPr>
        <p:spPr>
          <a:xfrm>
            <a:off x="1600200" y="2359223"/>
            <a:ext cx="17270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FF0000"/>
                </a:solidFill>
              </a:rPr>
              <a:t>Observations</a:t>
            </a:r>
          </a:p>
          <a:p>
            <a:pPr algn="ctr"/>
            <a:r>
              <a:rPr lang="en-US" sz="1400" dirty="0" smtClean="0">
                <a:solidFill>
                  <a:srgbClr val="FF0000"/>
                </a:solidFill>
              </a:rPr>
              <a:t>NSIDC Ice Index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4343401" y="1905000"/>
            <a:ext cx="12191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CCSM3 IPCC-AR4 Run</a:t>
            </a:r>
            <a:endParaRPr lang="en-US" sz="1600" dirty="0"/>
          </a:p>
        </p:txBody>
      </p:sp>
      <p:cxnSp>
        <p:nvCxnSpPr>
          <p:cNvPr id="39" name="Straight Arrow Connector 38"/>
          <p:cNvCxnSpPr/>
          <p:nvPr/>
        </p:nvCxnSpPr>
        <p:spPr bwMode="auto">
          <a:xfrm rot="10800000" flipV="1">
            <a:off x="4114800" y="2514600"/>
            <a:ext cx="457200" cy="762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grpSp>
        <p:nvGrpSpPr>
          <p:cNvPr id="23" name="Group 22"/>
          <p:cNvGrpSpPr/>
          <p:nvPr/>
        </p:nvGrpSpPr>
        <p:grpSpPr>
          <a:xfrm>
            <a:off x="1486149" y="1371601"/>
            <a:ext cx="723651" cy="1055132"/>
            <a:chOff x="1181349" y="4191001"/>
            <a:chExt cx="723651" cy="1055132"/>
          </a:xfrm>
        </p:grpSpPr>
        <p:cxnSp>
          <p:nvCxnSpPr>
            <p:cNvPr id="14" name="Straight Arrow Connector 13"/>
            <p:cNvCxnSpPr/>
            <p:nvPr/>
          </p:nvCxnSpPr>
          <p:spPr bwMode="auto">
            <a:xfrm rot="16200000" flipV="1">
              <a:off x="1067049" y="4457701"/>
              <a:ext cx="685800" cy="15240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20" name="TextBox 19"/>
            <p:cNvSpPr txBox="1"/>
            <p:nvPr/>
          </p:nvSpPr>
          <p:spPr>
            <a:xfrm>
              <a:off x="1181349" y="4876801"/>
              <a:ext cx="7236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800" dirty="0" smtClean="0"/>
                <a:t>Set 1</a:t>
              </a:r>
              <a:endParaRPr lang="en-US" sz="1800" dirty="0"/>
            </a:p>
          </p:txBody>
        </p:sp>
      </p:grpSp>
      <p:pic>
        <p:nvPicPr>
          <p:cNvPr id="26" name="Picture 25" descr="holland_etal_predict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rcRect l="8641" t="6667" r="54431" b="20000"/>
              <a:stretch>
                <a:fillRect/>
              </a:stretch>
            </p:blipFill>
          </mc:Choice>
          <mc:Fallback>
            <p:blipFill>
              <a:blip r:embed="rId5"/>
              <a:srcRect l="8641" t="6667" r="54431" b="20000"/>
              <a:stretch>
                <a:fillRect/>
              </a:stretch>
            </p:blipFill>
          </mc:Fallback>
        </mc:AlternateContent>
        <p:spPr>
          <a:xfrm>
            <a:off x="6553200" y="18288"/>
            <a:ext cx="2590800" cy="6839712"/>
          </a:xfrm>
          <a:prstGeom prst="rect">
            <a:avLst/>
          </a:prstGeom>
        </p:spPr>
      </p:pic>
      <p:sp>
        <p:nvSpPr>
          <p:cNvPr id="44" name="TextBox 43"/>
          <p:cNvSpPr txBox="1"/>
          <p:nvPr/>
        </p:nvSpPr>
        <p:spPr>
          <a:xfrm>
            <a:off x="6237811" y="485001"/>
            <a:ext cx="54398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000000"/>
                </a:solidFill>
              </a:rPr>
              <a:t>Set 1</a:t>
            </a: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6172200" y="2590800"/>
            <a:ext cx="54398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000000"/>
                </a:solidFill>
              </a:rPr>
              <a:t>Set 2</a:t>
            </a: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6248400" y="4800600"/>
            <a:ext cx="54398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Set 3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holland_etal_predict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rcRect l="33752" t="7778" r="8640" b="28889"/>
              <a:stretch>
                <a:fillRect/>
              </a:stretch>
            </p:blipFill>
          </mc:Choice>
          <mc:Fallback>
            <p:blipFill>
              <a:blip r:embed="rId3"/>
              <a:srcRect l="33752" t="7778" r="8640" b="28889"/>
              <a:stretch>
                <a:fillRect/>
              </a:stretch>
            </p:blipFill>
          </mc:Fallback>
        </mc:AlternateContent>
        <p:spPr>
          <a:xfrm>
            <a:off x="0" y="0"/>
            <a:ext cx="5105400" cy="685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295400" y="76200"/>
            <a:ext cx="2275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Preindustrial Control</a:t>
            </a:r>
            <a:endParaRPr lang="en-US" sz="1800" dirty="0"/>
          </a:p>
        </p:txBody>
      </p:sp>
      <p:sp>
        <p:nvSpPr>
          <p:cNvPr id="13" name="TextBox 12"/>
          <p:cNvSpPr txBox="1"/>
          <p:nvPr/>
        </p:nvSpPr>
        <p:spPr>
          <a:xfrm>
            <a:off x="2819400" y="2438400"/>
            <a:ext cx="17884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Present Control</a:t>
            </a:r>
            <a:endParaRPr lang="en-US" sz="1800" dirty="0"/>
          </a:p>
        </p:txBody>
      </p:sp>
      <p:cxnSp>
        <p:nvCxnSpPr>
          <p:cNvPr id="15" name="Straight Arrow Connector 14"/>
          <p:cNvCxnSpPr/>
          <p:nvPr/>
        </p:nvCxnSpPr>
        <p:spPr bwMode="auto">
          <a:xfrm rot="16200000" flipH="1">
            <a:off x="4533900" y="2705100"/>
            <a:ext cx="228600" cy="1524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6" name="TextBox 15"/>
          <p:cNvSpPr txBox="1"/>
          <p:nvPr/>
        </p:nvSpPr>
        <p:spPr>
          <a:xfrm>
            <a:off x="2895600" y="4800600"/>
            <a:ext cx="17884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Present Control</a:t>
            </a:r>
            <a:endParaRPr lang="en-US" sz="1800" dirty="0"/>
          </a:p>
        </p:txBody>
      </p:sp>
      <p:cxnSp>
        <p:nvCxnSpPr>
          <p:cNvPr id="17" name="Straight Arrow Connector 16"/>
          <p:cNvCxnSpPr/>
          <p:nvPr/>
        </p:nvCxnSpPr>
        <p:spPr bwMode="auto">
          <a:xfrm rot="16200000" flipH="1">
            <a:off x="4610100" y="5067300"/>
            <a:ext cx="228600" cy="1524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5" name="TextBox 4"/>
          <p:cNvSpPr txBox="1"/>
          <p:nvPr/>
        </p:nvSpPr>
        <p:spPr>
          <a:xfrm>
            <a:off x="5105400" y="228600"/>
            <a:ext cx="3810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listo MT"/>
                <a:cs typeface="Calisto MT"/>
              </a:rPr>
              <a:t>September Ice Area</a:t>
            </a:r>
          </a:p>
          <a:p>
            <a:endParaRPr lang="en-US" sz="1800" dirty="0" smtClean="0">
              <a:latin typeface="Calisto MT"/>
              <a:cs typeface="Calisto MT"/>
            </a:endParaRPr>
          </a:p>
          <a:p>
            <a:r>
              <a:rPr lang="en-US" dirty="0" smtClean="0">
                <a:latin typeface="Calisto MT"/>
                <a:cs typeface="Calisto MT"/>
              </a:rPr>
              <a:t>Set 1: Initialized in thick (1970) sea ice regime</a:t>
            </a:r>
            <a:endParaRPr lang="en-US" dirty="0">
              <a:latin typeface="Calisto MT"/>
              <a:cs typeface="Calisto M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105400" y="2438400"/>
            <a:ext cx="37338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listo MT"/>
                <a:cs typeface="Calisto MT"/>
              </a:rPr>
              <a:t>Set 2: Initialized in thinner regime just prior to large ice loss event</a:t>
            </a:r>
            <a:endParaRPr lang="en-US" dirty="0">
              <a:latin typeface="Calisto MT"/>
              <a:cs typeface="Calisto M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181600" y="4648200"/>
            <a:ext cx="37338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listo MT"/>
                <a:cs typeface="Calisto MT"/>
              </a:rPr>
              <a:t>Set 3: Initialized in thinner regime just following large ice loss event</a:t>
            </a:r>
            <a:endParaRPr lang="en-US" dirty="0">
              <a:latin typeface="Calisto MT"/>
              <a:cs typeface="Calisto MT"/>
            </a:endParaRPr>
          </a:p>
        </p:txBody>
      </p:sp>
      <p:cxnSp>
        <p:nvCxnSpPr>
          <p:cNvPr id="21" name="Straight Arrow Connector 20"/>
          <p:cNvCxnSpPr/>
          <p:nvPr/>
        </p:nvCxnSpPr>
        <p:spPr bwMode="auto">
          <a:xfrm rot="16200000" flipH="1">
            <a:off x="3314700" y="419100"/>
            <a:ext cx="304800" cy="2286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609600"/>
          </a:xfrm>
        </p:spPr>
        <p:txBody>
          <a:bodyPr/>
          <a:lstStyle/>
          <a:p>
            <a:r>
              <a:rPr lang="en-US" sz="3600" dirty="0" smtClean="0">
                <a:latin typeface="Calisto MT"/>
                <a:cs typeface="Calisto MT"/>
              </a:rPr>
              <a:t>Assessing Predictability</a:t>
            </a:r>
            <a:endParaRPr lang="en-US" sz="3600" dirty="0">
              <a:latin typeface="Calisto MT"/>
              <a:cs typeface="Calisto MT"/>
            </a:endParaRPr>
          </a:p>
        </p:txBody>
      </p:sp>
      <p:pic>
        <p:nvPicPr>
          <p:cNvPr id="4" name="Picture 3" descr="stan_dev_month_iextent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rcRect l="15490" t="37778" r="16928" b="37778"/>
              <a:stretch>
                <a:fillRect/>
              </a:stretch>
            </p:blipFill>
          </mc:Choice>
          <mc:Fallback>
            <p:blipFill>
              <a:blip r:embed="rId3"/>
              <a:srcRect l="15490" t="37778" r="16928" b="37778"/>
              <a:stretch>
                <a:fillRect/>
              </a:stretch>
            </p:blipFill>
          </mc:Fallback>
        </mc:AlternateContent>
        <p:spPr>
          <a:xfrm>
            <a:off x="228600" y="3962400"/>
            <a:ext cx="5046518" cy="2819400"/>
          </a:xfrm>
          <a:prstGeom prst="rect">
            <a:avLst/>
          </a:prstGeom>
        </p:spPr>
      </p:pic>
      <p:pic>
        <p:nvPicPr>
          <p:cNvPr id="5" name="Picture 4" descr="Branstator_predict_talk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rcRect l="37980" t="30000" r="35404" b="35556"/>
              <a:stretch>
                <a:fillRect/>
              </a:stretch>
            </p:blipFill>
          </mc:Choice>
          <mc:Fallback>
            <p:blipFill>
              <a:blip r:embed="rId5"/>
              <a:srcRect l="37980" t="30000" r="35404" b="35556"/>
              <a:stretch>
                <a:fillRect/>
              </a:stretch>
            </p:blipFill>
          </mc:Fallback>
        </mc:AlternateContent>
        <p:spPr>
          <a:xfrm>
            <a:off x="1066800" y="838200"/>
            <a:ext cx="2971800" cy="29718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562600" y="1447800"/>
            <a:ext cx="3581400" cy="37240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spcAft>
                <a:spcPts val="1200"/>
              </a:spcAft>
              <a:buFont typeface="Arial"/>
              <a:buChar char="•"/>
            </a:pPr>
            <a:r>
              <a:rPr lang="en-US" dirty="0" smtClean="0">
                <a:latin typeface="Calisto MT"/>
                <a:cs typeface="Calisto MT"/>
              </a:rPr>
              <a:t>Examine how ensemble members diverge over time</a:t>
            </a:r>
          </a:p>
          <a:p>
            <a:pPr marL="171450" indent="-171450">
              <a:spcAft>
                <a:spcPts val="1200"/>
              </a:spcAft>
              <a:buFont typeface="Arial"/>
              <a:buChar char="•"/>
            </a:pPr>
            <a:r>
              <a:rPr lang="en-US" dirty="0" smtClean="0">
                <a:latin typeface="Calisto MT"/>
                <a:cs typeface="Calisto MT"/>
              </a:rPr>
              <a:t>Compare to the natural variability of the system</a:t>
            </a:r>
          </a:p>
          <a:p>
            <a:pPr marL="171450" indent="-171450">
              <a:spcAft>
                <a:spcPts val="1200"/>
              </a:spcAft>
              <a:buFont typeface="Arial"/>
              <a:buChar char="•"/>
            </a:pPr>
            <a:r>
              <a:rPr lang="en-US" dirty="0" smtClean="0">
                <a:latin typeface="Calisto MT"/>
                <a:cs typeface="Calisto MT"/>
              </a:rPr>
              <a:t>When these are indistinguishable, predictability</a:t>
            </a:r>
            <a:r>
              <a:rPr lang="en-US" dirty="0" smtClean="0">
                <a:latin typeface="Calisto MT"/>
                <a:cs typeface="Calisto MT"/>
              </a:rPr>
              <a:t> associated with initial state is </a:t>
            </a:r>
            <a:r>
              <a:rPr lang="en-US" dirty="0" smtClean="0">
                <a:latin typeface="Calisto MT"/>
                <a:cs typeface="Calisto MT"/>
              </a:rPr>
              <a:t>lost</a:t>
            </a:r>
            <a:endParaRPr lang="en-US" dirty="0">
              <a:latin typeface="Calisto MT"/>
              <a:cs typeface="Calisto M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olland_etal_predict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rcRect l="32275" t="6667" r="7163" b="71481"/>
              <a:stretch>
                <a:fillRect/>
              </a:stretch>
            </p:blipFill>
          </mc:Choice>
          <mc:Fallback>
            <p:blipFill>
              <a:blip r:embed="rId3"/>
              <a:srcRect l="32275" t="6667" r="7163" b="71481"/>
              <a:stretch>
                <a:fillRect/>
              </a:stretch>
            </p:blipFill>
          </mc:Fallback>
        </mc:AlternateContent>
        <p:spPr>
          <a:xfrm>
            <a:off x="-1" y="-76200"/>
            <a:ext cx="4765729" cy="228600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4953000" y="685800"/>
            <a:ext cx="4191000" cy="223138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2800" u="sng" dirty="0" smtClean="0">
                <a:latin typeface="Calisto MT"/>
                <a:cs typeface="Calisto MT"/>
              </a:rPr>
              <a:t>Potential Predictability</a:t>
            </a:r>
          </a:p>
          <a:p>
            <a:pPr marL="117475" indent="-117475">
              <a:spcAft>
                <a:spcPts val="1200"/>
              </a:spcAft>
              <a:buFont typeface="Arial"/>
              <a:buChar char="•"/>
            </a:pPr>
            <a:r>
              <a:rPr lang="en-US" dirty="0" smtClean="0">
                <a:latin typeface="Calisto MT"/>
                <a:cs typeface="Calisto MT"/>
              </a:rPr>
              <a:t>PPP = </a:t>
            </a:r>
            <a:r>
              <a:rPr lang="en-US" dirty="0" smtClean="0">
                <a:latin typeface="Chalkboard"/>
                <a:cs typeface="Chalkboard"/>
              </a:rPr>
              <a:t>1-</a:t>
            </a:r>
            <a:r>
              <a:rPr lang="en-US" dirty="0" smtClean="0">
                <a:latin typeface="Symbol" charset="2"/>
                <a:cs typeface="Symbol" charset="2"/>
              </a:rPr>
              <a:t>s</a:t>
            </a:r>
            <a:r>
              <a:rPr lang="en-US" baseline="30000" dirty="0" smtClean="0">
                <a:latin typeface="Symbol" charset="2"/>
                <a:cs typeface="Symbol" charset="2"/>
              </a:rPr>
              <a:t>2</a:t>
            </a:r>
            <a:r>
              <a:rPr lang="en-US" baseline="-25000" dirty="0" smtClean="0">
                <a:latin typeface="Chalkboard"/>
                <a:cs typeface="Chalkboard"/>
              </a:rPr>
              <a:t>t</a:t>
            </a:r>
            <a:r>
              <a:rPr lang="en-US" dirty="0" smtClean="0">
                <a:latin typeface="Calisto MT"/>
                <a:cs typeface="Calisto MT"/>
              </a:rPr>
              <a:t>(ens)</a:t>
            </a:r>
            <a:r>
              <a:rPr lang="en-US" dirty="0" smtClean="0">
                <a:latin typeface="Chalkboard"/>
                <a:cs typeface="Chalkboard"/>
              </a:rPr>
              <a:t>/</a:t>
            </a:r>
            <a:r>
              <a:rPr lang="en-US" dirty="0" smtClean="0">
                <a:latin typeface="Symbol" charset="2"/>
                <a:cs typeface="Symbol" charset="2"/>
              </a:rPr>
              <a:t>s</a:t>
            </a:r>
            <a:r>
              <a:rPr lang="en-US" baseline="30000" dirty="0" smtClean="0">
                <a:latin typeface="Symbol" charset="2"/>
                <a:cs typeface="Symbol" charset="2"/>
              </a:rPr>
              <a:t>2</a:t>
            </a:r>
            <a:r>
              <a:rPr lang="en-US" dirty="0" smtClean="0">
                <a:latin typeface="Calisto MT"/>
                <a:cs typeface="Calisto MT"/>
              </a:rPr>
              <a:t>(cont)</a:t>
            </a:r>
          </a:p>
          <a:p>
            <a:pPr marL="117475" indent="-117475">
              <a:spcAft>
                <a:spcPts val="1200"/>
              </a:spcAft>
              <a:buFont typeface="Arial"/>
              <a:buChar char="•"/>
            </a:pPr>
            <a:r>
              <a:rPr lang="en-US" dirty="0" smtClean="0">
                <a:latin typeface="Calisto MT"/>
                <a:cs typeface="Calisto MT"/>
              </a:rPr>
              <a:t>PPP decreases during spring, regained during summer and following winter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861386" y="152400"/>
            <a:ext cx="166183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Calisto MT"/>
                <a:cs typeface="Calisto MT"/>
              </a:rPr>
              <a:t>Ice Area</a:t>
            </a:r>
            <a:endParaRPr lang="en-US" sz="3200" dirty="0">
              <a:latin typeface="Calisto MT"/>
              <a:cs typeface="Calisto M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86310" y="1535668"/>
            <a:ext cx="16855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Thick initial ice</a:t>
            </a:r>
            <a:endParaRPr lang="en-US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olland_etal_predict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rcRect l="32275" t="6667" r="7163" b="71481"/>
              <a:stretch>
                <a:fillRect/>
              </a:stretch>
            </p:blipFill>
          </mc:Choice>
          <mc:Fallback>
            <p:blipFill>
              <a:blip r:embed="rId3"/>
              <a:srcRect l="32275" t="6667" r="7163" b="71481"/>
              <a:stretch>
                <a:fillRect/>
              </a:stretch>
            </p:blipFill>
          </mc:Fallback>
        </mc:AlternateContent>
        <p:spPr>
          <a:xfrm>
            <a:off x="-1" y="-76200"/>
            <a:ext cx="4765729" cy="22860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186310" y="1535668"/>
            <a:ext cx="16855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Thick initial ice</a:t>
            </a:r>
            <a:endParaRPr lang="en-US" sz="1800" dirty="0"/>
          </a:p>
        </p:txBody>
      </p:sp>
      <p:sp>
        <p:nvSpPr>
          <p:cNvPr id="31" name="TextBox 30"/>
          <p:cNvSpPr txBox="1"/>
          <p:nvPr/>
        </p:nvSpPr>
        <p:spPr>
          <a:xfrm>
            <a:off x="4953000" y="685800"/>
            <a:ext cx="4191000" cy="3493264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2800" u="sng" dirty="0" smtClean="0">
                <a:latin typeface="Calisto MT"/>
                <a:cs typeface="Calisto MT"/>
              </a:rPr>
              <a:t>Potential Predictability</a:t>
            </a:r>
          </a:p>
          <a:p>
            <a:pPr marL="117475" indent="-117475">
              <a:spcAft>
                <a:spcPts val="1200"/>
              </a:spcAft>
              <a:buFont typeface="Arial"/>
              <a:buChar char="•"/>
            </a:pPr>
            <a:r>
              <a:rPr lang="en-US" dirty="0" smtClean="0">
                <a:latin typeface="Calisto MT"/>
                <a:cs typeface="Calisto MT"/>
              </a:rPr>
              <a:t>PPP </a:t>
            </a:r>
            <a:r>
              <a:rPr lang="en-US" dirty="0" smtClean="0">
                <a:latin typeface="Chalkboard"/>
                <a:cs typeface="Chalkboard"/>
              </a:rPr>
              <a:t>= 1-</a:t>
            </a:r>
            <a:r>
              <a:rPr lang="en-US" dirty="0" smtClean="0">
                <a:latin typeface="Symbol" charset="2"/>
                <a:cs typeface="Symbol" charset="2"/>
              </a:rPr>
              <a:t>s</a:t>
            </a:r>
            <a:r>
              <a:rPr lang="en-US" baseline="30000" dirty="0" smtClean="0">
                <a:latin typeface="Symbol" charset="2"/>
                <a:cs typeface="Symbol" charset="2"/>
              </a:rPr>
              <a:t>2</a:t>
            </a:r>
            <a:r>
              <a:rPr lang="en-US" baseline="-25000" dirty="0" smtClean="0">
                <a:latin typeface="Chalkboard"/>
                <a:cs typeface="Chalkboard"/>
              </a:rPr>
              <a:t>t</a:t>
            </a:r>
            <a:r>
              <a:rPr lang="en-US" dirty="0" smtClean="0">
                <a:latin typeface="Calisto MT"/>
                <a:cs typeface="Calisto MT"/>
              </a:rPr>
              <a:t>(ens)</a:t>
            </a:r>
            <a:r>
              <a:rPr lang="en-US" dirty="0" smtClean="0">
                <a:latin typeface="Chalkboard"/>
                <a:cs typeface="Chalkboard"/>
              </a:rPr>
              <a:t>/</a:t>
            </a:r>
            <a:r>
              <a:rPr lang="en-US" dirty="0" smtClean="0">
                <a:latin typeface="Symbol" charset="2"/>
                <a:cs typeface="Symbol" charset="2"/>
              </a:rPr>
              <a:t>s</a:t>
            </a:r>
            <a:r>
              <a:rPr lang="en-US" baseline="30000" dirty="0" smtClean="0">
                <a:latin typeface="Symbol" charset="2"/>
                <a:cs typeface="Symbol" charset="2"/>
              </a:rPr>
              <a:t>2</a:t>
            </a:r>
            <a:r>
              <a:rPr lang="en-US" dirty="0" smtClean="0">
                <a:latin typeface="Calisto MT"/>
                <a:cs typeface="Calisto MT"/>
              </a:rPr>
              <a:t>(cont)</a:t>
            </a:r>
          </a:p>
          <a:p>
            <a:pPr marL="117475" indent="-117475">
              <a:spcAft>
                <a:spcPts val="1200"/>
              </a:spcAft>
              <a:buFont typeface="Arial"/>
              <a:buChar char="•"/>
            </a:pPr>
            <a:r>
              <a:rPr lang="en-US" dirty="0" smtClean="0">
                <a:latin typeface="Calisto MT"/>
                <a:cs typeface="Calisto MT"/>
              </a:rPr>
              <a:t>PPP decreases during spring, regained during summer and following winter</a:t>
            </a:r>
          </a:p>
          <a:p>
            <a:pPr marL="117475" indent="-117475">
              <a:spcAft>
                <a:spcPts val="1200"/>
              </a:spcAft>
              <a:buFont typeface="Arial"/>
              <a:buChar char="•"/>
            </a:pPr>
            <a:r>
              <a:rPr lang="en-US" dirty="0" smtClean="0">
                <a:latin typeface="Calisto MT"/>
                <a:cs typeface="Calisto MT"/>
              </a:rPr>
              <a:t>Significant winter predictability - memory in ocean heat content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861386" y="152400"/>
            <a:ext cx="166183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Calisto MT"/>
                <a:cs typeface="Calisto MT"/>
              </a:rPr>
              <a:t>Ice Area</a:t>
            </a:r>
            <a:endParaRPr lang="en-US" sz="3200" dirty="0">
              <a:latin typeface="Calisto MT"/>
              <a:cs typeface="Calisto M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724400" y="4572000"/>
            <a:ext cx="4267200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smtClean="0">
                <a:latin typeface="Calisto MT"/>
                <a:cs typeface="Calisto MT"/>
              </a:rPr>
              <a:t>Memory of ice edge location associated with SST predictability</a:t>
            </a:r>
          </a:p>
          <a:p>
            <a:pPr algn="ctr"/>
            <a:endParaRPr lang="en-US" sz="2200" dirty="0" smtClean="0">
              <a:latin typeface="Calisto MT"/>
              <a:cs typeface="Calisto MT"/>
            </a:endParaRPr>
          </a:p>
          <a:p>
            <a:pPr algn="ctr"/>
            <a:r>
              <a:rPr lang="en-US" sz="1800" dirty="0" smtClean="0">
                <a:latin typeface="Calisto MT"/>
                <a:cs typeface="Calisto MT"/>
              </a:rPr>
              <a:t>Consistent with results from Blanchard-</a:t>
            </a:r>
            <a:r>
              <a:rPr lang="en-US" sz="1800" dirty="0" err="1" smtClean="0">
                <a:latin typeface="Calisto MT"/>
                <a:cs typeface="Calisto MT"/>
              </a:rPr>
              <a:t>Wrigglesworth</a:t>
            </a:r>
            <a:r>
              <a:rPr lang="en-US" sz="1800" dirty="0" smtClean="0">
                <a:latin typeface="Calisto MT"/>
                <a:cs typeface="Calisto MT"/>
              </a:rPr>
              <a:t> et al., 2011</a:t>
            </a:r>
          </a:p>
          <a:p>
            <a:pPr algn="ctr"/>
            <a:endParaRPr lang="en-US" sz="2200" dirty="0">
              <a:latin typeface="Calisto MT"/>
              <a:cs typeface="Calisto MT"/>
            </a:endParaRPr>
          </a:p>
        </p:txBody>
      </p:sp>
      <p:sp>
        <p:nvSpPr>
          <p:cNvPr id="15" name="Oval 14"/>
          <p:cNvSpPr/>
          <p:nvPr/>
        </p:nvSpPr>
        <p:spPr bwMode="auto">
          <a:xfrm>
            <a:off x="2514600" y="533400"/>
            <a:ext cx="990600" cy="60960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pic>
        <p:nvPicPr>
          <p:cNvPr id="10" name="Picture 9" descr="TEMP_nh_ppp_dep_pnt2_20c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rcRect l="9739" t="13333" r="14052" b="62222"/>
              <a:stretch>
                <a:fillRect/>
              </a:stretch>
            </p:blipFill>
          </mc:Choice>
          <mc:Fallback>
            <p:blipFill>
              <a:blip r:embed="rId5"/>
              <a:srcRect l="9739" t="13333" r="14052" b="62222"/>
              <a:stretch>
                <a:fillRect/>
              </a:stretch>
            </p:blipFill>
          </mc:Fallback>
        </mc:AlternateContent>
        <p:spPr>
          <a:xfrm>
            <a:off x="0" y="2895600"/>
            <a:ext cx="5017655" cy="3505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914400" y="2667000"/>
            <a:ext cx="3200400" cy="46166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January SST PPP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 descr="TEMP_nh_ppp_dep_pnt2_20c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rcRect l="12614" t="62222" r="18366" b="13333"/>
              <a:stretch>
                <a:fillRect/>
              </a:stretch>
            </p:blipFill>
          </mc:Choice>
          <mc:Fallback>
            <p:blipFill>
              <a:blip r:embed="rId3"/>
              <a:srcRect l="12614" t="62222" r="18366" b="13333"/>
              <a:stretch>
                <a:fillRect/>
              </a:stretch>
            </p:blipFill>
          </mc:Fallback>
        </mc:AlternateContent>
        <p:spPr>
          <a:xfrm>
            <a:off x="4876800" y="4267200"/>
            <a:ext cx="4267200" cy="2590800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13" name="Picture 12" descr="holland_etal_predict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rcRect l="32275" t="6667" r="7163" b="71481"/>
              <a:stretch>
                <a:fillRect/>
              </a:stretch>
            </p:blipFill>
          </mc:Choice>
          <mc:Fallback>
            <p:blipFill>
              <a:blip r:embed="rId5"/>
              <a:srcRect l="32275" t="6667" r="7163" b="71481"/>
              <a:stretch>
                <a:fillRect/>
              </a:stretch>
            </p:blipFill>
          </mc:Fallback>
        </mc:AlternateContent>
        <p:spPr>
          <a:xfrm>
            <a:off x="-1" y="-76200"/>
            <a:ext cx="4765729" cy="22860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186310" y="1535668"/>
            <a:ext cx="16855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Thick initial ice</a:t>
            </a:r>
            <a:endParaRPr lang="en-US" sz="1800" dirty="0"/>
          </a:p>
        </p:txBody>
      </p:sp>
      <p:sp>
        <p:nvSpPr>
          <p:cNvPr id="31" name="TextBox 30"/>
          <p:cNvSpPr txBox="1"/>
          <p:nvPr/>
        </p:nvSpPr>
        <p:spPr>
          <a:xfrm>
            <a:off x="4953000" y="685800"/>
            <a:ext cx="4191000" cy="3493264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2800" u="sng" dirty="0" smtClean="0">
                <a:latin typeface="Calisto MT"/>
                <a:cs typeface="Calisto MT"/>
              </a:rPr>
              <a:t>Potential Predictability</a:t>
            </a:r>
          </a:p>
          <a:p>
            <a:pPr marL="117475" indent="-117475">
              <a:spcAft>
                <a:spcPts val="1200"/>
              </a:spcAft>
              <a:buFont typeface="Arial"/>
              <a:buChar char="•"/>
            </a:pPr>
            <a:r>
              <a:rPr lang="en-US" dirty="0" smtClean="0">
                <a:latin typeface="Calisto MT"/>
                <a:cs typeface="Calisto MT"/>
              </a:rPr>
              <a:t>PPP </a:t>
            </a:r>
            <a:r>
              <a:rPr lang="en-US" dirty="0" smtClean="0">
                <a:latin typeface="Chalkboard"/>
                <a:cs typeface="Chalkboard"/>
              </a:rPr>
              <a:t>= 1-</a:t>
            </a:r>
            <a:r>
              <a:rPr lang="en-US" dirty="0" smtClean="0">
                <a:latin typeface="Symbol" charset="2"/>
                <a:cs typeface="Symbol" charset="2"/>
              </a:rPr>
              <a:t>s</a:t>
            </a:r>
            <a:r>
              <a:rPr lang="en-US" baseline="30000" dirty="0" smtClean="0">
                <a:latin typeface="Symbol" charset="2"/>
                <a:cs typeface="Symbol" charset="2"/>
              </a:rPr>
              <a:t>2</a:t>
            </a:r>
            <a:r>
              <a:rPr lang="en-US" baseline="-25000" dirty="0" smtClean="0">
                <a:latin typeface="Chalkboard"/>
                <a:cs typeface="Chalkboard"/>
              </a:rPr>
              <a:t>t</a:t>
            </a:r>
            <a:r>
              <a:rPr lang="en-US" dirty="0" smtClean="0">
                <a:latin typeface="Calisto MT"/>
                <a:cs typeface="Calisto MT"/>
              </a:rPr>
              <a:t>(ens)</a:t>
            </a:r>
            <a:r>
              <a:rPr lang="en-US" dirty="0" smtClean="0">
                <a:latin typeface="Chalkboard"/>
                <a:cs typeface="Chalkboard"/>
              </a:rPr>
              <a:t>/</a:t>
            </a:r>
            <a:r>
              <a:rPr lang="en-US" dirty="0" smtClean="0">
                <a:latin typeface="Symbol" charset="2"/>
                <a:cs typeface="Symbol" charset="2"/>
              </a:rPr>
              <a:t>s</a:t>
            </a:r>
            <a:r>
              <a:rPr lang="en-US" baseline="30000" dirty="0" smtClean="0">
                <a:latin typeface="Symbol" charset="2"/>
                <a:cs typeface="Symbol" charset="2"/>
              </a:rPr>
              <a:t>2</a:t>
            </a:r>
            <a:r>
              <a:rPr lang="en-US" dirty="0" smtClean="0">
                <a:latin typeface="Calisto MT"/>
                <a:cs typeface="Calisto MT"/>
              </a:rPr>
              <a:t>(cont)</a:t>
            </a:r>
          </a:p>
          <a:p>
            <a:pPr marL="117475" indent="-117475">
              <a:spcAft>
                <a:spcPts val="1200"/>
              </a:spcAft>
              <a:buFont typeface="Arial"/>
              <a:buChar char="•"/>
            </a:pPr>
            <a:r>
              <a:rPr lang="en-US" dirty="0" smtClean="0">
                <a:latin typeface="Calisto MT"/>
                <a:cs typeface="Calisto MT"/>
              </a:rPr>
              <a:t>PPP decreases during spring, regained during summer and following winter</a:t>
            </a:r>
          </a:p>
          <a:p>
            <a:pPr marL="117475" indent="-117475">
              <a:spcAft>
                <a:spcPts val="1200"/>
              </a:spcAft>
              <a:buFont typeface="Arial"/>
              <a:buChar char="•"/>
            </a:pPr>
            <a:r>
              <a:rPr lang="en-US" dirty="0" smtClean="0">
                <a:latin typeface="Calisto MT"/>
                <a:cs typeface="Calisto MT"/>
              </a:rPr>
              <a:t>Significant winter predictability - memory in ocean heat content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861386" y="152400"/>
            <a:ext cx="166183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Calisto MT"/>
                <a:cs typeface="Calisto MT"/>
              </a:rPr>
              <a:t>Ice Area</a:t>
            </a:r>
            <a:endParaRPr lang="en-US" sz="3200" dirty="0">
              <a:latin typeface="Calisto MT"/>
              <a:cs typeface="Calisto MT"/>
            </a:endParaRPr>
          </a:p>
        </p:txBody>
      </p:sp>
      <p:sp>
        <p:nvSpPr>
          <p:cNvPr id="15" name="Oval 14"/>
          <p:cNvSpPr/>
          <p:nvPr/>
        </p:nvSpPr>
        <p:spPr bwMode="auto">
          <a:xfrm>
            <a:off x="2514600" y="533400"/>
            <a:ext cx="990600" cy="60960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pic>
        <p:nvPicPr>
          <p:cNvPr id="10" name="Picture 9" descr="TEMP_nh_ppp_dep_pnt2_20c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6"/>
              <a:srcRect l="9739" t="13333" r="14052" b="62222"/>
              <a:stretch>
                <a:fillRect/>
              </a:stretch>
            </p:blipFill>
          </mc:Choice>
          <mc:Fallback>
            <p:blipFill>
              <a:blip r:embed="rId7"/>
              <a:srcRect l="9739" t="13333" r="14052" b="62222"/>
              <a:stretch>
                <a:fillRect/>
              </a:stretch>
            </p:blipFill>
          </mc:Fallback>
        </mc:AlternateContent>
        <p:spPr>
          <a:xfrm>
            <a:off x="0" y="2895600"/>
            <a:ext cx="5017655" cy="3505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914400" y="2667000"/>
            <a:ext cx="3200400" cy="46166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January SST PPP</a:t>
            </a:r>
            <a:endParaRPr lang="en-US" dirty="0"/>
          </a:p>
        </p:txBody>
      </p:sp>
      <p:cxnSp>
        <p:nvCxnSpPr>
          <p:cNvPr id="18" name="Straight Arrow Connector 17"/>
          <p:cNvCxnSpPr/>
          <p:nvPr/>
        </p:nvCxnSpPr>
        <p:spPr bwMode="auto">
          <a:xfrm>
            <a:off x="1981200" y="4495800"/>
            <a:ext cx="2971800" cy="6858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olland_etal_predict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rcRect l="32275" t="6667" r="7163" b="71481"/>
              <a:stretch>
                <a:fillRect/>
              </a:stretch>
            </p:blipFill>
          </mc:Choice>
          <mc:Fallback>
            <p:blipFill>
              <a:blip r:embed="rId4"/>
              <a:srcRect l="32275" t="6667" r="7163" b="71481"/>
              <a:stretch>
                <a:fillRect/>
              </a:stretch>
            </p:blipFill>
          </mc:Fallback>
        </mc:AlternateContent>
        <p:spPr>
          <a:xfrm>
            <a:off x="-1" y="-76200"/>
            <a:ext cx="4765729" cy="2286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186310" y="1535668"/>
            <a:ext cx="16855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Thick initial ice</a:t>
            </a:r>
            <a:endParaRPr lang="en-US" sz="1800" dirty="0"/>
          </a:p>
        </p:txBody>
      </p:sp>
      <p:sp>
        <p:nvSpPr>
          <p:cNvPr id="31" name="TextBox 30"/>
          <p:cNvSpPr txBox="1"/>
          <p:nvPr/>
        </p:nvSpPr>
        <p:spPr>
          <a:xfrm>
            <a:off x="4953000" y="685800"/>
            <a:ext cx="4191000" cy="5124479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2800" u="sng" dirty="0" smtClean="0">
                <a:latin typeface="Calisto MT"/>
                <a:cs typeface="Calisto MT"/>
              </a:rPr>
              <a:t>Potential Predictability</a:t>
            </a:r>
          </a:p>
          <a:p>
            <a:pPr marL="117475" indent="-117475">
              <a:spcAft>
                <a:spcPts val="1200"/>
              </a:spcAft>
              <a:buFont typeface="Arial"/>
              <a:buChar char="•"/>
            </a:pPr>
            <a:r>
              <a:rPr lang="en-US" dirty="0" smtClean="0">
                <a:latin typeface="Calisto MT"/>
                <a:cs typeface="Calisto MT"/>
              </a:rPr>
              <a:t>PPP </a:t>
            </a:r>
            <a:r>
              <a:rPr lang="en-US" dirty="0" smtClean="0">
                <a:latin typeface="Chalkboard"/>
                <a:cs typeface="Chalkboard"/>
              </a:rPr>
              <a:t>= 1-</a:t>
            </a:r>
            <a:r>
              <a:rPr lang="en-US" dirty="0" smtClean="0">
                <a:latin typeface="Symbol" charset="2"/>
                <a:cs typeface="Symbol" charset="2"/>
              </a:rPr>
              <a:t>s</a:t>
            </a:r>
            <a:r>
              <a:rPr lang="en-US" baseline="30000" dirty="0" smtClean="0">
                <a:latin typeface="Symbol" charset="2"/>
                <a:cs typeface="Symbol" charset="2"/>
              </a:rPr>
              <a:t>2</a:t>
            </a:r>
            <a:r>
              <a:rPr lang="en-US" baseline="-25000" dirty="0" smtClean="0">
                <a:latin typeface="Chalkboard"/>
                <a:cs typeface="Chalkboard"/>
              </a:rPr>
              <a:t>t</a:t>
            </a:r>
            <a:r>
              <a:rPr lang="en-US" dirty="0" smtClean="0">
                <a:latin typeface="Calisto MT"/>
                <a:cs typeface="Calisto MT"/>
              </a:rPr>
              <a:t>(ens)</a:t>
            </a:r>
            <a:r>
              <a:rPr lang="en-US" dirty="0" smtClean="0">
                <a:latin typeface="Chalkboard"/>
                <a:cs typeface="Chalkboard"/>
              </a:rPr>
              <a:t>/</a:t>
            </a:r>
            <a:r>
              <a:rPr lang="en-US" dirty="0" smtClean="0">
                <a:latin typeface="Symbol" charset="2"/>
                <a:cs typeface="Symbol" charset="2"/>
              </a:rPr>
              <a:t>s</a:t>
            </a:r>
            <a:r>
              <a:rPr lang="en-US" baseline="30000" dirty="0" smtClean="0">
                <a:latin typeface="Symbol" charset="2"/>
                <a:cs typeface="Symbol" charset="2"/>
              </a:rPr>
              <a:t>2</a:t>
            </a:r>
            <a:r>
              <a:rPr lang="en-US" dirty="0" smtClean="0">
                <a:latin typeface="Calisto MT"/>
                <a:cs typeface="Calisto MT"/>
              </a:rPr>
              <a:t>(cont)</a:t>
            </a:r>
          </a:p>
          <a:p>
            <a:pPr marL="117475" indent="-117475">
              <a:spcAft>
                <a:spcPts val="1200"/>
              </a:spcAft>
              <a:buFont typeface="Arial"/>
              <a:buChar char="•"/>
            </a:pPr>
            <a:r>
              <a:rPr lang="en-US" dirty="0" smtClean="0">
                <a:latin typeface="Calisto MT"/>
                <a:cs typeface="Calisto MT"/>
              </a:rPr>
              <a:t>PPP decreases during spring, regained during summer and following winter</a:t>
            </a:r>
          </a:p>
          <a:p>
            <a:pPr marL="117475" indent="-117475">
              <a:spcAft>
                <a:spcPts val="1200"/>
              </a:spcAft>
              <a:buFont typeface="Arial"/>
              <a:buChar char="•"/>
            </a:pPr>
            <a:r>
              <a:rPr lang="en-US" dirty="0" smtClean="0">
                <a:latin typeface="Calisto MT"/>
                <a:cs typeface="Calisto MT"/>
              </a:rPr>
              <a:t>Significant winter predictability - memory in ocean heat content</a:t>
            </a:r>
          </a:p>
          <a:p>
            <a:pPr marL="117475" indent="-117475">
              <a:spcAft>
                <a:spcPts val="1200"/>
              </a:spcAft>
              <a:buFont typeface="Arial"/>
              <a:buChar char="•"/>
            </a:pPr>
            <a:r>
              <a:rPr lang="en-US" dirty="0" smtClean="0">
                <a:latin typeface="Calisto MT"/>
                <a:cs typeface="Calisto MT"/>
              </a:rPr>
              <a:t>Significant summer predictability – memory in ice thickness and strong ice area-thickness coupling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861386" y="152400"/>
            <a:ext cx="166183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Calisto MT"/>
                <a:cs typeface="Calisto MT"/>
              </a:rPr>
              <a:t>Ice Area</a:t>
            </a:r>
            <a:endParaRPr lang="en-US" sz="3200" dirty="0">
              <a:latin typeface="Calisto MT"/>
              <a:cs typeface="Calisto MT"/>
            </a:endParaRPr>
          </a:p>
        </p:txBody>
      </p:sp>
      <p:sp>
        <p:nvSpPr>
          <p:cNvPr id="13" name="Oval 12"/>
          <p:cNvSpPr/>
          <p:nvPr/>
        </p:nvSpPr>
        <p:spPr bwMode="auto">
          <a:xfrm>
            <a:off x="3429000" y="609600"/>
            <a:ext cx="990600" cy="60960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14" name="Oval 13"/>
          <p:cNvSpPr/>
          <p:nvPr/>
        </p:nvSpPr>
        <p:spPr bwMode="auto">
          <a:xfrm>
            <a:off x="1524000" y="457200"/>
            <a:ext cx="990600" cy="60960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pic>
        <p:nvPicPr>
          <p:cNvPr id="15" name="Picture 14" descr="ai_hi_009_R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5"/>
              <a:srcRect l="47124" t="13333" r="16928" b="62222"/>
              <a:stretch>
                <a:fillRect/>
              </a:stretch>
            </p:blipFill>
          </mc:Choice>
          <mc:Fallback>
            <p:blipFill>
              <a:blip r:embed="rId6"/>
              <a:srcRect l="47124" t="13333" r="16928" b="62222"/>
              <a:stretch>
                <a:fillRect/>
              </a:stretch>
            </p:blipFill>
          </mc:Fallback>
        </mc:AlternateContent>
        <p:spPr>
          <a:xfrm>
            <a:off x="152400" y="2148840"/>
            <a:ext cx="2667000" cy="2346960"/>
          </a:xfrm>
          <a:prstGeom prst="rect">
            <a:avLst/>
          </a:prstGeom>
        </p:spPr>
      </p:pic>
      <p:pic>
        <p:nvPicPr>
          <p:cNvPr id="16" name="Picture 15" descr="ai_hi_009_R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7"/>
              <a:srcRect l="11176" t="37778" r="52876" b="37778"/>
              <a:stretch>
                <a:fillRect/>
              </a:stretch>
            </p:blipFill>
          </mc:Choice>
          <mc:Fallback>
            <p:blipFill>
              <a:blip r:embed="rId8"/>
              <a:srcRect l="11176" t="37778" r="52876" b="37778"/>
              <a:stretch>
                <a:fillRect/>
              </a:stretch>
            </p:blipFill>
          </mc:Fallback>
        </mc:AlternateContent>
        <p:spPr>
          <a:xfrm>
            <a:off x="76200" y="4511040"/>
            <a:ext cx="2667000" cy="234696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743200" y="2971800"/>
            <a:ext cx="1828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latin typeface="Calisto MT"/>
                <a:cs typeface="Calisto MT"/>
              </a:rPr>
              <a:t>Correlation: Jan Ice Thickness and Sept Ice Thickness</a:t>
            </a:r>
            <a:endParaRPr lang="en-US" sz="1800" dirty="0">
              <a:latin typeface="Calisto MT"/>
              <a:cs typeface="Calisto M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819400" y="5228272"/>
            <a:ext cx="18288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latin typeface="Calisto MT"/>
                <a:cs typeface="Calisto MT"/>
              </a:rPr>
              <a:t>Correlation: Sept Ice Thickness and Sept Ice Concentration</a:t>
            </a:r>
            <a:endParaRPr lang="en-US" sz="1800" dirty="0">
              <a:latin typeface="Calisto MT"/>
              <a:cs typeface="Calisto M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667000" y="2286000"/>
            <a:ext cx="1905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u="sng" dirty="0" smtClean="0">
                <a:latin typeface="Calisto MT"/>
                <a:cs typeface="Calisto MT"/>
              </a:rPr>
              <a:t>Ice Thickness “Memory”</a:t>
            </a:r>
            <a:endParaRPr lang="en-US" sz="1800" u="sng" dirty="0">
              <a:latin typeface="Calisto MT"/>
              <a:cs typeface="Calisto MT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362200" y="4572000"/>
            <a:ext cx="2743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u="sng" dirty="0" smtClean="0">
                <a:latin typeface="Calisto MT"/>
                <a:cs typeface="Calisto MT"/>
              </a:rPr>
              <a:t>Ice Thickness/Area Coupling</a:t>
            </a:r>
            <a:endParaRPr lang="en-US" sz="1800" u="sng" dirty="0">
              <a:latin typeface="Calisto MT"/>
              <a:cs typeface="Calisto MT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9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9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9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7" grpId="0"/>
      <p:bldP spid="18" grpId="0"/>
      <p:bldP spid="1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holland_etal_predict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rcRect l="32275" t="6667" r="7163" b="27778"/>
              <a:stretch>
                <a:fillRect/>
              </a:stretch>
            </p:blipFill>
          </mc:Choice>
          <mc:Fallback>
            <p:blipFill>
              <a:blip r:embed="rId3"/>
              <a:srcRect l="32275" t="6667" r="7163" b="27778"/>
              <a:stretch>
                <a:fillRect/>
              </a:stretch>
            </p:blipFill>
          </mc:Fallback>
        </mc:AlternateContent>
        <p:spPr>
          <a:xfrm>
            <a:off x="-1" y="-76200"/>
            <a:ext cx="4765729" cy="68580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186310" y="1535668"/>
            <a:ext cx="16855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Thick initial ice</a:t>
            </a:r>
            <a:endParaRPr lang="en-US" sz="1800" dirty="0"/>
          </a:p>
        </p:txBody>
      </p:sp>
      <p:sp>
        <p:nvSpPr>
          <p:cNvPr id="8" name="TextBox 7"/>
          <p:cNvSpPr txBox="1"/>
          <p:nvPr/>
        </p:nvSpPr>
        <p:spPr>
          <a:xfrm>
            <a:off x="5861386" y="152400"/>
            <a:ext cx="166183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Calisto MT"/>
                <a:cs typeface="Calisto MT"/>
              </a:rPr>
              <a:t>Ice Area</a:t>
            </a:r>
            <a:endParaRPr lang="en-US" sz="3200" dirty="0">
              <a:latin typeface="Calisto MT"/>
              <a:cs typeface="Calisto M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88502" y="2590800"/>
            <a:ext cx="19166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Thinner initial ice</a:t>
            </a:r>
            <a:endParaRPr lang="en-US" sz="1800" dirty="0"/>
          </a:p>
        </p:txBody>
      </p:sp>
      <p:sp>
        <p:nvSpPr>
          <p:cNvPr id="7" name="TextBox 6"/>
          <p:cNvSpPr txBox="1"/>
          <p:nvPr/>
        </p:nvSpPr>
        <p:spPr>
          <a:xfrm>
            <a:off x="1447800" y="5010090"/>
            <a:ext cx="2019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Thinnest initial ice</a:t>
            </a:r>
            <a:endParaRPr lang="en-US" sz="1800" dirty="0"/>
          </a:p>
        </p:txBody>
      </p:sp>
      <p:sp>
        <p:nvSpPr>
          <p:cNvPr id="9" name="TextBox 8"/>
          <p:cNvSpPr txBox="1"/>
          <p:nvPr/>
        </p:nvSpPr>
        <p:spPr>
          <a:xfrm>
            <a:off x="4953000" y="685800"/>
            <a:ext cx="4191000" cy="5124479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2800" u="sng" dirty="0" smtClean="0">
                <a:latin typeface="Calisto MT"/>
                <a:cs typeface="Calisto MT"/>
              </a:rPr>
              <a:t>Potential Predictability</a:t>
            </a:r>
          </a:p>
          <a:p>
            <a:pPr marL="117475" indent="-117475">
              <a:spcAft>
                <a:spcPts val="1200"/>
              </a:spcAft>
              <a:buFont typeface="Arial"/>
              <a:buChar char="•"/>
            </a:pPr>
            <a:r>
              <a:rPr lang="en-US" dirty="0" smtClean="0">
                <a:latin typeface="Calisto MT"/>
                <a:cs typeface="Calisto MT"/>
              </a:rPr>
              <a:t>PPP </a:t>
            </a:r>
            <a:r>
              <a:rPr lang="en-US" dirty="0" smtClean="0">
                <a:latin typeface="Chalkboard"/>
                <a:cs typeface="Chalkboard"/>
              </a:rPr>
              <a:t>= 1-</a:t>
            </a:r>
            <a:r>
              <a:rPr lang="en-US" dirty="0" smtClean="0">
                <a:latin typeface="Symbol" charset="2"/>
                <a:cs typeface="Symbol" charset="2"/>
              </a:rPr>
              <a:t>s</a:t>
            </a:r>
            <a:r>
              <a:rPr lang="en-US" baseline="30000" dirty="0" smtClean="0">
                <a:latin typeface="Symbol" charset="2"/>
                <a:cs typeface="Symbol" charset="2"/>
              </a:rPr>
              <a:t>2</a:t>
            </a:r>
            <a:r>
              <a:rPr lang="en-US" baseline="-25000" dirty="0" smtClean="0">
                <a:latin typeface="Chalkboard"/>
                <a:cs typeface="Chalkboard"/>
              </a:rPr>
              <a:t>t</a:t>
            </a:r>
            <a:r>
              <a:rPr lang="en-US" dirty="0" smtClean="0">
                <a:latin typeface="Calisto MT"/>
                <a:cs typeface="Calisto MT"/>
              </a:rPr>
              <a:t>(ens)</a:t>
            </a:r>
            <a:r>
              <a:rPr lang="en-US" dirty="0" smtClean="0">
                <a:latin typeface="Chalkboard"/>
                <a:cs typeface="Chalkboard"/>
              </a:rPr>
              <a:t>/</a:t>
            </a:r>
            <a:r>
              <a:rPr lang="en-US" dirty="0" smtClean="0">
                <a:latin typeface="Symbol" charset="2"/>
                <a:cs typeface="Symbol" charset="2"/>
              </a:rPr>
              <a:t>s</a:t>
            </a:r>
            <a:r>
              <a:rPr lang="en-US" baseline="30000" dirty="0" smtClean="0">
                <a:latin typeface="Symbol" charset="2"/>
                <a:cs typeface="Symbol" charset="2"/>
              </a:rPr>
              <a:t>2</a:t>
            </a:r>
            <a:r>
              <a:rPr lang="en-US" dirty="0" smtClean="0">
                <a:latin typeface="Calisto MT"/>
                <a:cs typeface="Calisto MT"/>
              </a:rPr>
              <a:t>(cont)</a:t>
            </a:r>
          </a:p>
          <a:p>
            <a:pPr marL="117475" indent="-117475">
              <a:spcAft>
                <a:spcPts val="1200"/>
              </a:spcAft>
              <a:buFont typeface="Arial"/>
              <a:buChar char="•"/>
            </a:pPr>
            <a:r>
              <a:rPr lang="en-US" dirty="0" smtClean="0">
                <a:latin typeface="Calisto MT"/>
                <a:cs typeface="Calisto MT"/>
              </a:rPr>
              <a:t>PPP decreases during spring, regained during summer and following winter</a:t>
            </a:r>
          </a:p>
          <a:p>
            <a:pPr marL="117475" indent="-117475">
              <a:spcAft>
                <a:spcPts val="1200"/>
              </a:spcAft>
              <a:buFont typeface="Arial"/>
              <a:buChar char="•"/>
            </a:pPr>
            <a:r>
              <a:rPr lang="en-US" dirty="0" smtClean="0">
                <a:latin typeface="Calisto MT"/>
                <a:cs typeface="Calisto MT"/>
              </a:rPr>
              <a:t>Significant winter predictability - memory in ocean heat content</a:t>
            </a:r>
          </a:p>
          <a:p>
            <a:pPr marL="117475" indent="-117475">
              <a:spcAft>
                <a:spcPts val="1200"/>
              </a:spcAft>
              <a:buFont typeface="Arial"/>
              <a:buChar char="•"/>
            </a:pPr>
            <a:r>
              <a:rPr lang="en-US" dirty="0" smtClean="0">
                <a:latin typeface="Calisto MT"/>
                <a:cs typeface="Calisto MT"/>
              </a:rPr>
              <a:t>Significant summer predictability – memory in ice thickness and strong ice area-thickness coupling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holland_etal_predict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rcRect l="32275" t="6667" r="7163" b="27778"/>
              <a:stretch>
                <a:fillRect/>
              </a:stretch>
            </p:blipFill>
          </mc:Choice>
          <mc:Fallback>
            <p:blipFill>
              <a:blip r:embed="rId3"/>
              <a:srcRect l="32275" t="6667" r="7163" b="27778"/>
              <a:stretch>
                <a:fillRect/>
              </a:stretch>
            </p:blipFill>
          </mc:Fallback>
        </mc:AlternateContent>
        <p:spPr>
          <a:xfrm>
            <a:off x="-1" y="-76200"/>
            <a:ext cx="4765729" cy="68580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186310" y="1535668"/>
            <a:ext cx="16855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Thick initial ice</a:t>
            </a:r>
            <a:endParaRPr lang="en-US" sz="1800" dirty="0"/>
          </a:p>
        </p:txBody>
      </p:sp>
      <p:sp>
        <p:nvSpPr>
          <p:cNvPr id="8" name="TextBox 7"/>
          <p:cNvSpPr txBox="1"/>
          <p:nvPr/>
        </p:nvSpPr>
        <p:spPr>
          <a:xfrm>
            <a:off x="5861386" y="152400"/>
            <a:ext cx="166183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Calisto MT"/>
                <a:cs typeface="Calisto MT"/>
              </a:rPr>
              <a:t>Ice Area</a:t>
            </a:r>
            <a:endParaRPr lang="en-US" sz="3200" dirty="0">
              <a:latin typeface="Calisto MT"/>
              <a:cs typeface="Calisto M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88502" y="2590800"/>
            <a:ext cx="19166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Thinner initial ice</a:t>
            </a:r>
            <a:endParaRPr lang="en-US" sz="1800" dirty="0"/>
          </a:p>
        </p:txBody>
      </p:sp>
      <p:sp>
        <p:nvSpPr>
          <p:cNvPr id="7" name="TextBox 6"/>
          <p:cNvSpPr txBox="1"/>
          <p:nvPr/>
        </p:nvSpPr>
        <p:spPr>
          <a:xfrm>
            <a:off x="1447800" y="5010090"/>
            <a:ext cx="2019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Thinnest initial ice</a:t>
            </a:r>
            <a:endParaRPr lang="en-US" sz="1800" dirty="0"/>
          </a:p>
        </p:txBody>
      </p:sp>
      <p:sp>
        <p:nvSpPr>
          <p:cNvPr id="9" name="Oval 8"/>
          <p:cNvSpPr/>
          <p:nvPr/>
        </p:nvSpPr>
        <p:spPr bwMode="auto">
          <a:xfrm>
            <a:off x="2438400" y="533400"/>
            <a:ext cx="990600" cy="533400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2514600" y="2971800"/>
            <a:ext cx="990600" cy="533400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11" name="Oval 10"/>
          <p:cNvSpPr/>
          <p:nvPr/>
        </p:nvSpPr>
        <p:spPr bwMode="auto">
          <a:xfrm>
            <a:off x="2362200" y="5334000"/>
            <a:ext cx="990600" cy="533400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953000" y="685800"/>
            <a:ext cx="4191000" cy="5124479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2800" u="sng" dirty="0" smtClean="0">
                <a:latin typeface="Calisto MT"/>
                <a:cs typeface="Calisto MT"/>
              </a:rPr>
              <a:t>Potential Predictability</a:t>
            </a:r>
          </a:p>
          <a:p>
            <a:pPr marL="117475" indent="-117475">
              <a:spcAft>
                <a:spcPts val="1200"/>
              </a:spcAft>
              <a:buFont typeface="Arial"/>
              <a:buChar char="•"/>
            </a:pPr>
            <a:r>
              <a:rPr lang="en-US" dirty="0" smtClean="0">
                <a:latin typeface="Calisto MT"/>
                <a:cs typeface="Calisto MT"/>
              </a:rPr>
              <a:t>PPP </a:t>
            </a:r>
            <a:r>
              <a:rPr lang="en-US" dirty="0" smtClean="0">
                <a:latin typeface="Chalkboard"/>
                <a:cs typeface="Chalkboard"/>
              </a:rPr>
              <a:t>= 1-</a:t>
            </a:r>
            <a:r>
              <a:rPr lang="en-US" dirty="0" smtClean="0">
                <a:latin typeface="Symbol" charset="2"/>
                <a:cs typeface="Symbol" charset="2"/>
              </a:rPr>
              <a:t>s</a:t>
            </a:r>
            <a:r>
              <a:rPr lang="en-US" baseline="30000" dirty="0" smtClean="0">
                <a:latin typeface="Symbol" charset="2"/>
                <a:cs typeface="Symbol" charset="2"/>
              </a:rPr>
              <a:t>2</a:t>
            </a:r>
            <a:r>
              <a:rPr lang="en-US" baseline="-25000" dirty="0" smtClean="0">
                <a:latin typeface="Chalkboard"/>
                <a:cs typeface="Chalkboard"/>
              </a:rPr>
              <a:t>t</a:t>
            </a:r>
            <a:r>
              <a:rPr lang="en-US" dirty="0" smtClean="0">
                <a:latin typeface="Calisto MT"/>
                <a:cs typeface="Calisto MT"/>
              </a:rPr>
              <a:t>(ens)</a:t>
            </a:r>
            <a:r>
              <a:rPr lang="en-US" dirty="0" smtClean="0">
                <a:latin typeface="Chalkboard"/>
                <a:cs typeface="Chalkboard"/>
              </a:rPr>
              <a:t>/</a:t>
            </a:r>
            <a:r>
              <a:rPr lang="en-US" dirty="0" smtClean="0">
                <a:latin typeface="Symbol" charset="2"/>
                <a:cs typeface="Symbol" charset="2"/>
              </a:rPr>
              <a:t>s</a:t>
            </a:r>
            <a:r>
              <a:rPr lang="en-US" baseline="30000" dirty="0" smtClean="0">
                <a:latin typeface="Symbol" charset="2"/>
                <a:cs typeface="Symbol" charset="2"/>
              </a:rPr>
              <a:t>2</a:t>
            </a:r>
            <a:r>
              <a:rPr lang="en-US" dirty="0" smtClean="0">
                <a:latin typeface="Calisto MT"/>
                <a:cs typeface="Calisto MT"/>
              </a:rPr>
              <a:t>(cont)</a:t>
            </a:r>
          </a:p>
          <a:p>
            <a:pPr marL="117475" indent="-117475">
              <a:spcAft>
                <a:spcPts val="1200"/>
              </a:spcAft>
              <a:buFont typeface="Arial"/>
              <a:buChar char="•"/>
            </a:pPr>
            <a:r>
              <a:rPr lang="en-US" dirty="0" smtClean="0">
                <a:latin typeface="Calisto MT"/>
                <a:cs typeface="Calisto MT"/>
              </a:rPr>
              <a:t>PPP decreases during spring, regained during summer and following winter</a:t>
            </a:r>
          </a:p>
          <a:p>
            <a:pPr marL="117475" indent="-117475">
              <a:spcAft>
                <a:spcPts val="1200"/>
              </a:spcAft>
              <a:buFont typeface="Arial"/>
              <a:buChar char="•"/>
            </a:pPr>
            <a:r>
              <a:rPr lang="en-US" dirty="0" smtClean="0">
                <a:latin typeface="Calisto MT"/>
                <a:cs typeface="Calisto MT"/>
              </a:rPr>
              <a:t>Significant winter predictability - memory in ocean heat content</a:t>
            </a:r>
          </a:p>
          <a:p>
            <a:pPr marL="117475" indent="-117475">
              <a:spcAft>
                <a:spcPts val="1200"/>
              </a:spcAft>
              <a:buFont typeface="Arial"/>
              <a:buChar char="•"/>
            </a:pPr>
            <a:r>
              <a:rPr lang="en-US" dirty="0" smtClean="0">
                <a:latin typeface="Calisto MT"/>
                <a:cs typeface="Calisto MT"/>
              </a:rPr>
              <a:t>Significant summer predictability – memory in ice thickness and strong ice area-thickness coupling</a:t>
            </a:r>
          </a:p>
        </p:txBody>
      </p:sp>
      <p:sp>
        <p:nvSpPr>
          <p:cNvPr id="17" name="Rectangle 16"/>
          <p:cNvSpPr/>
          <p:nvPr/>
        </p:nvSpPr>
        <p:spPr bwMode="auto">
          <a:xfrm>
            <a:off x="4953000" y="2971800"/>
            <a:ext cx="4191000" cy="114300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US" dirty="0" smtClean="0">
                <a:latin typeface="Calisto MT"/>
                <a:cs typeface="Calisto MT"/>
              </a:rPr>
              <a:t>Outline</a:t>
            </a:r>
            <a:endParaRPr lang="en-US" dirty="0">
              <a:latin typeface="Calisto MT"/>
              <a:cs typeface="Calisto M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447800"/>
            <a:ext cx="8458200" cy="4114800"/>
          </a:xfrm>
        </p:spPr>
        <p:txBody>
          <a:bodyPr/>
          <a:lstStyle/>
          <a:p>
            <a:r>
              <a:rPr lang="en-US" dirty="0" smtClean="0">
                <a:latin typeface="Calisto MT"/>
                <a:cs typeface="Calisto MT"/>
              </a:rPr>
              <a:t>Background</a:t>
            </a:r>
          </a:p>
          <a:p>
            <a:r>
              <a:rPr lang="en-US" dirty="0" smtClean="0">
                <a:solidFill>
                  <a:schemeClr val="bg2">
                    <a:lumMod val="40000"/>
                    <a:lumOff val="60000"/>
                  </a:schemeClr>
                </a:solidFill>
                <a:latin typeface="Calisto MT"/>
                <a:cs typeface="Calisto MT"/>
              </a:rPr>
              <a:t>Arctic sea ice predictability on seasonal to </a:t>
            </a:r>
            <a:r>
              <a:rPr lang="en-US" dirty="0" err="1" smtClean="0">
                <a:solidFill>
                  <a:schemeClr val="bg2">
                    <a:lumMod val="40000"/>
                    <a:lumOff val="60000"/>
                  </a:schemeClr>
                </a:solidFill>
                <a:latin typeface="Calisto MT"/>
                <a:cs typeface="Calisto MT"/>
              </a:rPr>
              <a:t>interannual</a:t>
            </a:r>
            <a:r>
              <a:rPr lang="en-US" dirty="0" smtClean="0">
                <a:solidFill>
                  <a:schemeClr val="bg2">
                    <a:lumMod val="40000"/>
                    <a:lumOff val="60000"/>
                  </a:schemeClr>
                </a:solidFill>
                <a:latin typeface="Calisto MT"/>
                <a:cs typeface="Calisto MT"/>
              </a:rPr>
              <a:t> timescales</a:t>
            </a:r>
          </a:p>
          <a:p>
            <a:pPr lvl="1"/>
            <a:r>
              <a:rPr lang="en-US" dirty="0" smtClean="0">
                <a:solidFill>
                  <a:schemeClr val="bg2">
                    <a:lumMod val="40000"/>
                    <a:lumOff val="60000"/>
                  </a:schemeClr>
                </a:solidFill>
                <a:latin typeface="Calisto MT"/>
                <a:cs typeface="Calisto MT"/>
              </a:rPr>
              <a:t>“predictor” relationships in a changing climate</a:t>
            </a:r>
          </a:p>
          <a:p>
            <a:pPr lvl="1"/>
            <a:r>
              <a:rPr lang="en-US" dirty="0" smtClean="0">
                <a:solidFill>
                  <a:schemeClr val="bg2">
                    <a:lumMod val="40000"/>
                    <a:lumOff val="60000"/>
                  </a:schemeClr>
                </a:solidFill>
                <a:latin typeface="Calisto MT"/>
                <a:cs typeface="Calisto MT"/>
              </a:rPr>
              <a:t>inherent predictability from climate model studies</a:t>
            </a:r>
          </a:p>
          <a:p>
            <a:r>
              <a:rPr lang="en-US" dirty="0" smtClean="0">
                <a:solidFill>
                  <a:schemeClr val="bg2">
                    <a:lumMod val="40000"/>
                    <a:lumOff val="60000"/>
                  </a:schemeClr>
                </a:solidFill>
                <a:latin typeface="Calisto MT"/>
                <a:cs typeface="Calisto MT"/>
              </a:rPr>
              <a:t>Antarctic sea ice predictability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holland_etal_predict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rcRect l="32275" t="6667" r="7163" b="27778"/>
              <a:stretch>
                <a:fillRect/>
              </a:stretch>
            </p:blipFill>
          </mc:Choice>
          <mc:Fallback>
            <p:blipFill>
              <a:blip r:embed="rId3"/>
              <a:srcRect l="32275" t="6667" r="7163" b="27778"/>
              <a:stretch>
                <a:fillRect/>
              </a:stretch>
            </p:blipFill>
          </mc:Fallback>
        </mc:AlternateContent>
        <p:spPr>
          <a:xfrm>
            <a:off x="-1" y="-76200"/>
            <a:ext cx="4765729" cy="68580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186310" y="1535668"/>
            <a:ext cx="16855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Thick initial ice</a:t>
            </a:r>
            <a:endParaRPr lang="en-US" sz="1800" dirty="0"/>
          </a:p>
        </p:txBody>
      </p:sp>
      <p:sp>
        <p:nvSpPr>
          <p:cNvPr id="8" name="TextBox 7"/>
          <p:cNvSpPr txBox="1"/>
          <p:nvPr/>
        </p:nvSpPr>
        <p:spPr>
          <a:xfrm>
            <a:off x="5861386" y="152400"/>
            <a:ext cx="166183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Calisto MT"/>
                <a:cs typeface="Calisto MT"/>
              </a:rPr>
              <a:t>Ice Area</a:t>
            </a:r>
            <a:endParaRPr lang="en-US" sz="3200" dirty="0">
              <a:latin typeface="Calisto MT"/>
              <a:cs typeface="Calisto M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88502" y="2514600"/>
            <a:ext cx="19166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Thinner initial ice</a:t>
            </a:r>
            <a:endParaRPr lang="en-US" sz="1800" dirty="0"/>
          </a:p>
        </p:txBody>
      </p:sp>
      <p:sp>
        <p:nvSpPr>
          <p:cNvPr id="7" name="TextBox 6"/>
          <p:cNvSpPr txBox="1"/>
          <p:nvPr/>
        </p:nvSpPr>
        <p:spPr>
          <a:xfrm>
            <a:off x="1447800" y="5010090"/>
            <a:ext cx="2019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Thinnest initial ice</a:t>
            </a:r>
            <a:endParaRPr lang="en-US" sz="1800" dirty="0"/>
          </a:p>
        </p:txBody>
      </p:sp>
      <p:sp>
        <p:nvSpPr>
          <p:cNvPr id="9" name="Oval 8"/>
          <p:cNvSpPr/>
          <p:nvPr/>
        </p:nvSpPr>
        <p:spPr bwMode="auto">
          <a:xfrm>
            <a:off x="1447800" y="457200"/>
            <a:ext cx="1066800" cy="609600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3505200" y="609600"/>
            <a:ext cx="914400" cy="609600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11" name="Oval 10"/>
          <p:cNvSpPr/>
          <p:nvPr/>
        </p:nvSpPr>
        <p:spPr bwMode="auto">
          <a:xfrm>
            <a:off x="1600200" y="2819400"/>
            <a:ext cx="762000" cy="609600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953000" y="685800"/>
            <a:ext cx="4191000" cy="5124479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2800" u="sng" dirty="0" smtClean="0">
                <a:latin typeface="Calisto MT"/>
                <a:cs typeface="Calisto MT"/>
              </a:rPr>
              <a:t>Potential Predictability</a:t>
            </a:r>
          </a:p>
          <a:p>
            <a:pPr marL="117475" indent="-117475">
              <a:spcAft>
                <a:spcPts val="1200"/>
              </a:spcAft>
              <a:buFont typeface="Arial"/>
              <a:buChar char="•"/>
            </a:pPr>
            <a:r>
              <a:rPr lang="en-US" dirty="0" smtClean="0">
                <a:latin typeface="Calisto MT"/>
                <a:cs typeface="Calisto MT"/>
              </a:rPr>
              <a:t>PPP </a:t>
            </a:r>
            <a:r>
              <a:rPr lang="en-US" dirty="0" smtClean="0">
                <a:latin typeface="Chalkboard"/>
                <a:cs typeface="Chalkboard"/>
              </a:rPr>
              <a:t>= 1-</a:t>
            </a:r>
            <a:r>
              <a:rPr lang="en-US" dirty="0" smtClean="0">
                <a:latin typeface="Symbol" charset="2"/>
                <a:cs typeface="Symbol" charset="2"/>
              </a:rPr>
              <a:t>s</a:t>
            </a:r>
            <a:r>
              <a:rPr lang="en-US" baseline="30000" dirty="0" smtClean="0">
                <a:latin typeface="Symbol" charset="2"/>
                <a:cs typeface="Symbol" charset="2"/>
              </a:rPr>
              <a:t>2</a:t>
            </a:r>
            <a:r>
              <a:rPr lang="en-US" baseline="-25000" dirty="0" smtClean="0">
                <a:latin typeface="Chalkboard"/>
                <a:cs typeface="Chalkboard"/>
              </a:rPr>
              <a:t>t</a:t>
            </a:r>
            <a:r>
              <a:rPr lang="en-US" dirty="0" smtClean="0">
                <a:latin typeface="Calisto MT"/>
                <a:cs typeface="Calisto MT"/>
              </a:rPr>
              <a:t>(ens)</a:t>
            </a:r>
            <a:r>
              <a:rPr lang="en-US" dirty="0" smtClean="0">
                <a:latin typeface="Chalkboard"/>
                <a:cs typeface="Chalkboard"/>
              </a:rPr>
              <a:t>/</a:t>
            </a:r>
            <a:r>
              <a:rPr lang="en-US" dirty="0" smtClean="0">
                <a:latin typeface="Symbol" charset="2"/>
                <a:cs typeface="Symbol" charset="2"/>
              </a:rPr>
              <a:t>s</a:t>
            </a:r>
            <a:r>
              <a:rPr lang="en-US" baseline="30000" dirty="0" smtClean="0">
                <a:latin typeface="Symbol" charset="2"/>
                <a:cs typeface="Symbol" charset="2"/>
              </a:rPr>
              <a:t>2</a:t>
            </a:r>
            <a:r>
              <a:rPr lang="en-US" dirty="0" smtClean="0">
                <a:latin typeface="Calisto MT"/>
                <a:cs typeface="Calisto MT"/>
              </a:rPr>
              <a:t>(cont)</a:t>
            </a:r>
          </a:p>
          <a:p>
            <a:pPr marL="117475" indent="-117475">
              <a:spcAft>
                <a:spcPts val="1200"/>
              </a:spcAft>
              <a:buFont typeface="Arial"/>
              <a:buChar char="•"/>
            </a:pPr>
            <a:r>
              <a:rPr lang="en-US" dirty="0" smtClean="0">
                <a:latin typeface="Calisto MT"/>
                <a:cs typeface="Calisto MT"/>
              </a:rPr>
              <a:t>PPP decreases during spring, regained during summer and following winter</a:t>
            </a:r>
          </a:p>
          <a:p>
            <a:pPr marL="117475" indent="-117475">
              <a:spcAft>
                <a:spcPts val="1200"/>
              </a:spcAft>
              <a:buFont typeface="Arial"/>
              <a:buChar char="•"/>
            </a:pPr>
            <a:r>
              <a:rPr lang="en-US" dirty="0" smtClean="0">
                <a:latin typeface="Calisto MT"/>
                <a:cs typeface="Calisto MT"/>
              </a:rPr>
              <a:t>Significant winter predictability - memory in ocean temperature</a:t>
            </a:r>
          </a:p>
          <a:p>
            <a:pPr marL="117475" indent="-117475">
              <a:spcAft>
                <a:spcPts val="1200"/>
              </a:spcAft>
              <a:buFont typeface="Arial"/>
              <a:buChar char="•"/>
            </a:pPr>
            <a:r>
              <a:rPr lang="en-US" dirty="0" smtClean="0">
                <a:latin typeface="Calisto MT"/>
                <a:cs typeface="Calisto MT"/>
              </a:rPr>
              <a:t>Significant summer predictability – memory in ice thickness and strong ice area-thickness coupling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953000" y="5943600"/>
            <a:ext cx="4191000" cy="769441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200" dirty="0" smtClean="0">
                <a:latin typeface="Calisto MT"/>
                <a:cs typeface="Calisto MT"/>
              </a:rPr>
              <a:t>Reduced summer predictability in thin ice conditions</a:t>
            </a:r>
            <a:endParaRPr lang="en-US" sz="2200" dirty="0">
              <a:latin typeface="Calisto MT"/>
              <a:cs typeface="Calisto MT"/>
            </a:endParaRPr>
          </a:p>
        </p:txBody>
      </p:sp>
      <p:cxnSp>
        <p:nvCxnSpPr>
          <p:cNvPr id="18" name="Straight Connector 17"/>
          <p:cNvCxnSpPr/>
          <p:nvPr/>
        </p:nvCxnSpPr>
        <p:spPr bwMode="auto">
          <a:xfrm>
            <a:off x="5334000" y="4267200"/>
            <a:ext cx="3124200" cy="14478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9" name="Straight Connector 18"/>
          <p:cNvCxnSpPr/>
          <p:nvPr/>
        </p:nvCxnSpPr>
        <p:spPr bwMode="auto">
          <a:xfrm flipV="1">
            <a:off x="5257800" y="4267200"/>
            <a:ext cx="3124200" cy="14478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1143000"/>
          </a:xfrm>
        </p:spPr>
        <p:txBody>
          <a:bodyPr/>
          <a:lstStyle/>
          <a:p>
            <a:r>
              <a:rPr lang="en-US" sz="3600" dirty="0" smtClean="0">
                <a:latin typeface="Calisto MT"/>
                <a:cs typeface="Calisto MT"/>
              </a:rPr>
              <a:t>Influence of initial values and climate forcing on predictability</a:t>
            </a:r>
            <a:endParaRPr lang="en-US" sz="3600" dirty="0">
              <a:latin typeface="Calisto MT"/>
              <a:cs typeface="Calisto MT"/>
            </a:endParaRPr>
          </a:p>
        </p:txBody>
      </p:sp>
      <p:pic>
        <p:nvPicPr>
          <p:cNvPr id="4" name="Picture 3" descr="Blanchard-Wrigg_etal_201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rcRect l="50000" t="26667" r="16928" b="55555"/>
              <a:stretch>
                <a:fillRect/>
              </a:stretch>
            </p:blipFill>
          </mc:Choice>
          <mc:Fallback>
            <p:blipFill>
              <a:blip r:embed="rId3"/>
              <a:srcRect l="50000" t="26667" r="16928" b="55555"/>
              <a:stretch>
                <a:fillRect/>
              </a:stretch>
            </p:blipFill>
          </mc:Fallback>
        </mc:AlternateContent>
        <p:spPr>
          <a:xfrm>
            <a:off x="-152400" y="1524000"/>
            <a:ext cx="5476875" cy="3810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90281" y="6248400"/>
            <a:ext cx="83634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listo MT"/>
                <a:cs typeface="Calisto MT"/>
              </a:rPr>
              <a:t>From Blanchard-</a:t>
            </a:r>
            <a:r>
              <a:rPr lang="en-US" dirty="0" err="1" smtClean="0">
                <a:latin typeface="Calisto MT"/>
                <a:cs typeface="Calisto MT"/>
              </a:rPr>
              <a:t>Wrigglesworth</a:t>
            </a:r>
            <a:r>
              <a:rPr lang="en-US" dirty="0" smtClean="0">
                <a:latin typeface="Calisto MT"/>
                <a:cs typeface="Calisto MT"/>
              </a:rPr>
              <a:t>, </a:t>
            </a:r>
            <a:r>
              <a:rPr lang="en-US" dirty="0" err="1" smtClean="0">
                <a:latin typeface="Calisto MT"/>
                <a:cs typeface="Calisto MT"/>
              </a:rPr>
              <a:t>Bitz</a:t>
            </a:r>
            <a:r>
              <a:rPr lang="en-US" dirty="0" smtClean="0">
                <a:latin typeface="Calisto MT"/>
                <a:cs typeface="Calisto MT"/>
              </a:rPr>
              <a:t> and Holland, 2011, GRL</a:t>
            </a:r>
            <a:endParaRPr lang="en-US" dirty="0">
              <a:latin typeface="Calisto MT"/>
              <a:cs typeface="Calisto M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257800" y="1582847"/>
            <a:ext cx="3581400" cy="3370153"/>
          </a:xfrm>
          <a:prstGeom prst="rect">
            <a:avLst/>
          </a:prstGeom>
          <a:noFill/>
          <a:ln w="1905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rtlCol="0">
            <a:spAutoFit/>
          </a:bodyPr>
          <a:lstStyle/>
          <a:p>
            <a:pPr>
              <a:spcAft>
                <a:spcPts val="1800"/>
              </a:spcAft>
            </a:pPr>
            <a:r>
              <a:rPr lang="en-US" dirty="0" smtClean="0">
                <a:latin typeface="Calisto MT"/>
                <a:cs typeface="Calisto MT"/>
              </a:rPr>
              <a:t>Ice Volume Predictability</a:t>
            </a:r>
          </a:p>
          <a:p>
            <a:pPr>
              <a:spcAft>
                <a:spcPts val="1800"/>
              </a:spcAft>
            </a:pPr>
            <a:r>
              <a:rPr lang="en-US" dirty="0" smtClean="0">
                <a:latin typeface="Calisto MT"/>
                <a:cs typeface="Calisto MT"/>
              </a:rPr>
              <a:t>Initial values – provide predictability for ~2 yrs</a:t>
            </a:r>
          </a:p>
          <a:p>
            <a:pPr>
              <a:spcAft>
                <a:spcPts val="1800"/>
              </a:spcAft>
            </a:pPr>
            <a:r>
              <a:rPr lang="en-US" dirty="0" smtClean="0">
                <a:latin typeface="Calisto MT"/>
                <a:cs typeface="Calisto MT"/>
              </a:rPr>
              <a:t>At 5+ years, forcing provides predictability</a:t>
            </a:r>
          </a:p>
          <a:p>
            <a:pPr>
              <a:spcAft>
                <a:spcPts val="1800"/>
              </a:spcAft>
            </a:pPr>
            <a:r>
              <a:rPr lang="en-US" dirty="0" smtClean="0">
                <a:latin typeface="Calisto MT"/>
                <a:cs typeface="Calisto MT"/>
              </a:rPr>
              <a:t>Limited predictability at 2-3 years</a:t>
            </a:r>
          </a:p>
        </p:txBody>
      </p:sp>
      <p:pic>
        <p:nvPicPr>
          <p:cNvPr id="7" name="Picture 6" descr="Blanchard-Wrigg_etal_201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rcRect l="34183" t="8889" r="50000" b="85555"/>
              <a:stretch>
                <a:fillRect/>
              </a:stretch>
            </p:blipFill>
          </mc:Choice>
          <mc:Fallback>
            <p:blipFill>
              <a:blip r:embed="rId5"/>
              <a:srcRect l="34183" t="8889" r="50000" b="85555"/>
              <a:stretch>
                <a:fillRect/>
              </a:stretch>
            </p:blipFill>
          </mc:Fallback>
        </mc:AlternateContent>
        <p:spPr>
          <a:xfrm>
            <a:off x="1676401" y="1981200"/>
            <a:ext cx="2910840" cy="132310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US" dirty="0" smtClean="0">
                <a:latin typeface="Calisto MT"/>
                <a:cs typeface="Calisto MT"/>
              </a:rPr>
              <a:t>Outline</a:t>
            </a:r>
            <a:endParaRPr lang="en-US" dirty="0">
              <a:latin typeface="Calisto MT"/>
              <a:cs typeface="Calisto M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447800"/>
            <a:ext cx="8458200" cy="4114800"/>
          </a:xfrm>
        </p:spPr>
        <p:txBody>
          <a:bodyPr/>
          <a:lstStyle/>
          <a:p>
            <a:r>
              <a:rPr lang="en-US" dirty="0" smtClean="0">
                <a:solidFill>
                  <a:schemeClr val="accent3">
                    <a:lumMod val="50000"/>
                  </a:schemeClr>
                </a:solidFill>
                <a:latin typeface="Calisto MT"/>
                <a:cs typeface="Calisto MT"/>
              </a:rPr>
              <a:t>Background</a:t>
            </a:r>
          </a:p>
          <a:p>
            <a:r>
              <a:rPr lang="en-US" dirty="0" smtClean="0">
                <a:solidFill>
                  <a:schemeClr val="accent3">
                    <a:lumMod val="50000"/>
                  </a:schemeClr>
                </a:solidFill>
                <a:latin typeface="Calisto MT"/>
                <a:cs typeface="Calisto MT"/>
              </a:rPr>
              <a:t>Arctic sea ice predictability on seasonal to </a:t>
            </a:r>
            <a:r>
              <a:rPr lang="en-US" dirty="0" err="1" smtClean="0">
                <a:solidFill>
                  <a:schemeClr val="accent3">
                    <a:lumMod val="50000"/>
                  </a:schemeClr>
                </a:solidFill>
                <a:latin typeface="Calisto MT"/>
                <a:cs typeface="Calisto MT"/>
              </a:rPr>
              <a:t>interannual</a:t>
            </a:r>
            <a:r>
              <a:rPr lang="en-US" dirty="0" smtClean="0">
                <a:solidFill>
                  <a:schemeClr val="accent3">
                    <a:lumMod val="50000"/>
                  </a:schemeClr>
                </a:solidFill>
                <a:latin typeface="Calisto MT"/>
                <a:cs typeface="Calisto MT"/>
              </a:rPr>
              <a:t> timescales</a:t>
            </a:r>
          </a:p>
          <a:p>
            <a:pPr lvl="1"/>
            <a:r>
              <a:rPr lang="en-US" dirty="0" smtClean="0">
                <a:solidFill>
                  <a:schemeClr val="accent3">
                    <a:lumMod val="50000"/>
                  </a:schemeClr>
                </a:solidFill>
                <a:latin typeface="Calisto MT"/>
                <a:cs typeface="Calisto MT"/>
              </a:rPr>
              <a:t>“predictor” relationships in a changing climate</a:t>
            </a:r>
          </a:p>
          <a:p>
            <a:pPr lvl="1"/>
            <a:r>
              <a:rPr lang="en-US" dirty="0" smtClean="0">
                <a:solidFill>
                  <a:schemeClr val="accent3">
                    <a:lumMod val="50000"/>
                  </a:schemeClr>
                </a:solidFill>
                <a:latin typeface="Calisto MT"/>
                <a:cs typeface="Calisto MT"/>
              </a:rPr>
              <a:t>inherent predictability from climate model studies</a:t>
            </a:r>
          </a:p>
          <a:p>
            <a:r>
              <a:rPr lang="en-US" dirty="0" smtClean="0">
                <a:solidFill>
                  <a:srgbClr val="000000"/>
                </a:solidFill>
                <a:latin typeface="Calisto MT"/>
                <a:cs typeface="Calisto MT"/>
              </a:rPr>
              <a:t>Antarctic sea ice predictability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4800" y="0"/>
            <a:ext cx="5029200" cy="609600"/>
          </a:xfrm>
        </p:spPr>
        <p:txBody>
          <a:bodyPr/>
          <a:lstStyle/>
          <a:p>
            <a:r>
              <a:rPr lang="en-US" sz="2800" dirty="0" smtClean="0">
                <a:latin typeface="Calisto MT"/>
                <a:cs typeface="Calisto MT"/>
              </a:rPr>
              <a:t>Antarctic Sea Ice Predictability</a:t>
            </a:r>
            <a:endParaRPr lang="en-US" sz="2800" dirty="0">
              <a:latin typeface="Calisto MT"/>
              <a:cs typeface="Calisto MT"/>
            </a:endParaRPr>
          </a:p>
        </p:txBody>
      </p:sp>
      <p:pic>
        <p:nvPicPr>
          <p:cNvPr id="4" name="Content Placeholder 3" descr="fig1_sh.pdf"/>
          <p:cNvPicPr>
            <a:picLocks noGrp="1" noChangeAspect="1"/>
          </p:cNvPicPr>
          <p:nvPr>
            <p:ph idx="1"/>
          </p:nvPr>
        </p:nvPicPr>
        <mc:AlternateContent>
          <mc:Choice xmlns:ma="http://schemas.microsoft.com/office/mac/drawingml/2008/main" Requires="ma">
            <p:blipFill>
              <a:blip r:embed="rId2"/>
              <a:srcRect l="19749" t="11111" r="16449" b="12963"/>
              <a:stretch>
                <a:fillRect/>
              </a:stretch>
            </p:blipFill>
          </mc:Choice>
          <mc:Fallback>
            <p:blipFill>
              <a:blip r:embed="rId3"/>
              <a:srcRect l="19749" t="11111" r="16449" b="12963"/>
              <a:stretch>
                <a:fillRect/>
              </a:stretch>
            </p:blipFill>
          </mc:Fallback>
        </mc:AlternateContent>
        <p:spPr>
          <a:xfrm>
            <a:off x="228600" y="127907"/>
            <a:ext cx="4267200" cy="6806293"/>
          </a:xfrm>
        </p:spPr>
      </p:pic>
      <p:pic>
        <p:nvPicPr>
          <p:cNvPr id="5" name="Picture 4" descr="fig2_sh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rcRect l="14052" t="12222" r="18366" b="50000"/>
              <a:stretch>
                <a:fillRect/>
              </a:stretch>
            </p:blipFill>
          </mc:Choice>
          <mc:Fallback>
            <p:blipFill>
              <a:blip r:embed="rId5"/>
              <a:srcRect l="14052" t="12222" r="18366" b="50000"/>
              <a:stretch>
                <a:fillRect/>
              </a:stretch>
            </p:blipFill>
          </mc:Fallback>
        </mc:AlternateContent>
        <p:spPr>
          <a:xfrm>
            <a:off x="4309782" y="609600"/>
            <a:ext cx="4834218" cy="3276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343400" y="3962400"/>
            <a:ext cx="4800600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2713" indent="-112713">
              <a:spcAft>
                <a:spcPts val="600"/>
              </a:spcAft>
              <a:buFont typeface="Arial"/>
              <a:buChar char="•"/>
            </a:pPr>
            <a:r>
              <a:rPr lang="en-US" dirty="0" smtClean="0">
                <a:latin typeface="Calisto MT"/>
                <a:cs typeface="Calisto MT"/>
              </a:rPr>
              <a:t>Ice extent predictability negligible during the ice retreat season</a:t>
            </a:r>
          </a:p>
          <a:p>
            <a:pPr marL="112713" indent="-112713">
              <a:spcAft>
                <a:spcPts val="600"/>
              </a:spcAft>
              <a:buFont typeface="Arial"/>
              <a:buChar char="•"/>
            </a:pPr>
            <a:r>
              <a:rPr lang="en-US" dirty="0" smtClean="0">
                <a:latin typeface="Calisto MT"/>
                <a:cs typeface="Calisto MT"/>
              </a:rPr>
              <a:t>Predictability returns during ice advance</a:t>
            </a:r>
          </a:p>
          <a:p>
            <a:pPr marL="112713" indent="-112713">
              <a:spcAft>
                <a:spcPts val="600"/>
              </a:spcAft>
              <a:buFont typeface="Arial"/>
              <a:buChar char="•"/>
            </a:pPr>
            <a:r>
              <a:rPr lang="en-US" dirty="0" smtClean="0">
                <a:latin typeface="Calisto MT"/>
                <a:cs typeface="Calisto MT"/>
              </a:rPr>
              <a:t>Predictability of ice edge location has an eastward propagating signal</a:t>
            </a:r>
            <a:endParaRPr lang="en-US" dirty="0">
              <a:latin typeface="Calisto MT"/>
              <a:cs typeface="Calisto M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943600" y="6457890"/>
            <a:ext cx="3200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Calisto MT"/>
                <a:cs typeface="Calisto MT"/>
              </a:rPr>
              <a:t>Holland et al.,</a:t>
            </a:r>
            <a:r>
              <a:rPr lang="en-US" sz="2000" dirty="0" smtClean="0">
                <a:latin typeface="Calisto MT"/>
                <a:cs typeface="Calisto MT"/>
              </a:rPr>
              <a:t> 2013</a:t>
            </a:r>
            <a:endParaRPr lang="en-US" sz="2000" dirty="0">
              <a:latin typeface="Calisto MT"/>
              <a:cs typeface="Calisto MT"/>
            </a:endParaRPr>
          </a:p>
        </p:txBody>
      </p:sp>
      <p:cxnSp>
        <p:nvCxnSpPr>
          <p:cNvPr id="9" name="Straight Connector 8"/>
          <p:cNvCxnSpPr/>
          <p:nvPr/>
        </p:nvCxnSpPr>
        <p:spPr bwMode="auto">
          <a:xfrm rot="5400000" flipH="1" flipV="1">
            <a:off x="5219700" y="2171700"/>
            <a:ext cx="2514600" cy="158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0" name="Straight Connector 9"/>
          <p:cNvCxnSpPr/>
          <p:nvPr/>
        </p:nvCxnSpPr>
        <p:spPr bwMode="auto">
          <a:xfrm rot="5400000" flipH="1" flipV="1">
            <a:off x="6439694" y="2170906"/>
            <a:ext cx="2514600" cy="158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TextBox 10"/>
          <p:cNvSpPr txBox="1"/>
          <p:nvPr/>
        </p:nvSpPr>
        <p:spPr>
          <a:xfrm>
            <a:off x="6419273" y="1066800"/>
            <a:ext cx="10070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Calisto MT"/>
                <a:cs typeface="Calisto MT"/>
              </a:rPr>
              <a:t>Ice Retreat</a:t>
            </a:r>
            <a:endParaRPr lang="en-US" sz="1400" dirty="0">
              <a:latin typeface="Calisto MT"/>
              <a:cs typeface="Calisto MT"/>
            </a:endParaRPr>
          </a:p>
        </p:txBody>
      </p:sp>
      <p:cxnSp>
        <p:nvCxnSpPr>
          <p:cNvPr id="13" name="Straight Arrow Connector 12"/>
          <p:cNvCxnSpPr/>
          <p:nvPr/>
        </p:nvCxnSpPr>
        <p:spPr bwMode="auto">
          <a:xfrm>
            <a:off x="6477000" y="1446212"/>
            <a:ext cx="533400" cy="15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5" name="TextBox 14"/>
          <p:cNvSpPr txBox="1"/>
          <p:nvPr/>
        </p:nvSpPr>
        <p:spPr>
          <a:xfrm>
            <a:off x="7696200" y="1066800"/>
            <a:ext cx="11250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Calisto MT"/>
                <a:cs typeface="Calisto MT"/>
              </a:rPr>
              <a:t>Ice Advance</a:t>
            </a:r>
            <a:endParaRPr lang="en-US" sz="1400" dirty="0">
              <a:latin typeface="Calisto MT"/>
              <a:cs typeface="Calisto MT"/>
            </a:endParaRPr>
          </a:p>
        </p:txBody>
      </p:sp>
      <p:cxnSp>
        <p:nvCxnSpPr>
          <p:cNvPr id="16" name="Straight Arrow Connector 15"/>
          <p:cNvCxnSpPr/>
          <p:nvPr/>
        </p:nvCxnSpPr>
        <p:spPr bwMode="auto">
          <a:xfrm>
            <a:off x="7696200" y="1447800"/>
            <a:ext cx="533400" cy="15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8" name="Straight Connector 17"/>
          <p:cNvCxnSpPr/>
          <p:nvPr/>
        </p:nvCxnSpPr>
        <p:spPr bwMode="auto">
          <a:xfrm>
            <a:off x="381000" y="3579812"/>
            <a:ext cx="3657600" cy="1588"/>
          </a:xfrm>
          <a:prstGeom prst="line">
            <a:avLst/>
          </a:prstGeom>
          <a:solidFill>
            <a:schemeClr val="accent1"/>
          </a:solidFill>
          <a:ln w="15875" cap="flat" cmpd="sng" algn="ctr">
            <a:solidFill>
              <a:schemeClr val="bg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9" name="Straight Connector 18"/>
          <p:cNvCxnSpPr/>
          <p:nvPr/>
        </p:nvCxnSpPr>
        <p:spPr bwMode="auto">
          <a:xfrm>
            <a:off x="463296" y="2208212"/>
            <a:ext cx="3575304" cy="1588"/>
          </a:xfrm>
          <a:prstGeom prst="line">
            <a:avLst/>
          </a:prstGeom>
          <a:solidFill>
            <a:schemeClr val="accent1"/>
          </a:solidFill>
          <a:ln w="15875" cap="flat" cmpd="sng" algn="ctr">
            <a:solidFill>
              <a:schemeClr val="bg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21" name="Straight Arrow Connector 20"/>
          <p:cNvCxnSpPr/>
          <p:nvPr/>
        </p:nvCxnSpPr>
        <p:spPr bwMode="auto">
          <a:xfrm rot="5400000" flipH="1" flipV="1">
            <a:off x="-76994" y="3241690"/>
            <a:ext cx="609600" cy="15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2" name="TextBox 21"/>
          <p:cNvSpPr txBox="1"/>
          <p:nvPr/>
        </p:nvSpPr>
        <p:spPr>
          <a:xfrm rot="16200000">
            <a:off x="-367305" y="3074107"/>
            <a:ext cx="8899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Calisto MT"/>
                <a:cs typeface="Calisto MT"/>
              </a:rPr>
              <a:t>Ice Retreat</a:t>
            </a:r>
            <a:endParaRPr lang="en-US" sz="1200" dirty="0">
              <a:latin typeface="Calisto MT"/>
              <a:cs typeface="Calisto MT"/>
            </a:endParaRPr>
          </a:p>
        </p:txBody>
      </p:sp>
      <p:cxnSp>
        <p:nvCxnSpPr>
          <p:cNvPr id="23" name="Straight Arrow Connector 22"/>
          <p:cNvCxnSpPr/>
          <p:nvPr/>
        </p:nvCxnSpPr>
        <p:spPr bwMode="auto">
          <a:xfrm rot="5400000" flipH="1" flipV="1">
            <a:off x="-76994" y="1904206"/>
            <a:ext cx="609600" cy="15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4" name="TextBox 23"/>
          <p:cNvSpPr txBox="1"/>
          <p:nvPr/>
        </p:nvSpPr>
        <p:spPr>
          <a:xfrm rot="16200000">
            <a:off x="-417662" y="1652251"/>
            <a:ext cx="99070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Calisto MT"/>
                <a:cs typeface="Calisto MT"/>
              </a:rPr>
              <a:t>Ice Advance</a:t>
            </a:r>
            <a:endParaRPr lang="en-US" sz="1200" dirty="0">
              <a:latin typeface="Calisto MT"/>
              <a:cs typeface="Calisto M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" y="0"/>
            <a:ext cx="8763000" cy="914400"/>
          </a:xfrm>
        </p:spPr>
        <p:txBody>
          <a:bodyPr/>
          <a:lstStyle/>
          <a:p>
            <a:r>
              <a:rPr lang="en-US" sz="4000" dirty="0" smtClean="0">
                <a:latin typeface="Calisto MT"/>
                <a:cs typeface="Calisto MT"/>
              </a:rPr>
              <a:t>Antarctic Predictability</a:t>
            </a:r>
            <a:endParaRPr lang="en-US" sz="4000" dirty="0">
              <a:latin typeface="Calisto MT"/>
              <a:cs typeface="Calisto MT"/>
            </a:endParaRPr>
          </a:p>
        </p:txBody>
      </p:sp>
      <p:pic>
        <p:nvPicPr>
          <p:cNvPr id="8" name="Picture 7" descr="cdep_TEMP_ocndep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rcRect l="11177" t="50000" r="18310" b="12222"/>
              <a:stretch>
                <a:fillRect/>
              </a:stretch>
            </p:blipFill>
          </mc:Choice>
          <mc:Fallback>
            <p:blipFill>
              <a:blip r:embed="rId3"/>
              <a:srcRect l="11177" t="50000" r="18310" b="12222"/>
              <a:stretch>
                <a:fillRect/>
              </a:stretch>
            </p:blipFill>
          </mc:Fallback>
        </mc:AlternateContent>
        <p:spPr>
          <a:xfrm>
            <a:off x="152400" y="762000"/>
            <a:ext cx="5715000" cy="39624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943600" y="6457890"/>
            <a:ext cx="3200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Calisto MT"/>
                <a:cs typeface="Calisto MT"/>
              </a:rPr>
              <a:t>Holland et al.,</a:t>
            </a:r>
            <a:r>
              <a:rPr lang="en-US" sz="2000" dirty="0" smtClean="0">
                <a:latin typeface="Calisto MT"/>
                <a:cs typeface="Calisto MT"/>
              </a:rPr>
              <a:t> 2013</a:t>
            </a:r>
            <a:endParaRPr lang="en-US" sz="2000" dirty="0">
              <a:latin typeface="Calisto MT"/>
              <a:cs typeface="Calisto M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14300" y="4648200"/>
            <a:ext cx="8915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listo MT"/>
                <a:cs typeface="Calisto MT"/>
              </a:rPr>
              <a:t>Correlations from control integrations suggest ocean temperature reemergence plays a role in ice predictability</a:t>
            </a:r>
          </a:p>
          <a:p>
            <a:endParaRPr lang="en-US" dirty="0" smtClean="0">
              <a:latin typeface="Calisto MT"/>
              <a:cs typeface="Calisto MT"/>
            </a:endParaRPr>
          </a:p>
          <a:p>
            <a:r>
              <a:rPr lang="en-US" dirty="0" smtClean="0">
                <a:latin typeface="Calisto MT"/>
                <a:cs typeface="Calisto MT"/>
              </a:rPr>
              <a:t>Mechanism does not occur consistently around Antarctica</a:t>
            </a:r>
            <a:endParaRPr lang="en-US" dirty="0">
              <a:latin typeface="Calisto MT"/>
              <a:cs typeface="Calisto M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943600" y="1600200"/>
            <a:ext cx="3200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listo MT"/>
                <a:cs typeface="Calisto MT"/>
              </a:rPr>
              <a:t>Correlation of June SST with temperature at different months/depths</a:t>
            </a:r>
            <a:endParaRPr lang="en-US" dirty="0">
              <a:latin typeface="Calisto MT"/>
              <a:cs typeface="Calisto M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00600" y="152400"/>
            <a:ext cx="4343400" cy="914400"/>
          </a:xfrm>
        </p:spPr>
        <p:txBody>
          <a:bodyPr/>
          <a:lstStyle/>
          <a:p>
            <a:r>
              <a:rPr lang="en-US" sz="4000" dirty="0" smtClean="0">
                <a:latin typeface="Calisto MT"/>
                <a:cs typeface="Calisto MT"/>
              </a:rPr>
              <a:t>Antarctic Predictability</a:t>
            </a:r>
            <a:endParaRPr lang="en-US" sz="4000" dirty="0">
              <a:latin typeface="Calisto MT"/>
              <a:cs typeface="Calisto MT"/>
            </a:endParaRPr>
          </a:p>
        </p:txBody>
      </p:sp>
      <p:pic>
        <p:nvPicPr>
          <p:cNvPr id="4" name="Picture 3" descr="obs_iceedge_correlate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rcRect l="12614" t="13333" r="15407" b="12222"/>
              <a:stretch>
                <a:fillRect/>
              </a:stretch>
            </p:blipFill>
          </mc:Choice>
          <mc:Fallback>
            <p:blipFill>
              <a:blip r:embed="rId3"/>
              <a:srcRect l="12614" t="13333" r="15407" b="12222"/>
              <a:stretch>
                <a:fillRect/>
              </a:stretch>
            </p:blipFill>
          </mc:Fallback>
        </mc:AlternateContent>
        <p:spPr>
          <a:xfrm>
            <a:off x="0" y="114300"/>
            <a:ext cx="4953001" cy="6629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943600" y="6457890"/>
            <a:ext cx="3200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Calisto MT"/>
                <a:cs typeface="Calisto MT"/>
              </a:rPr>
              <a:t>Holland et al.,</a:t>
            </a:r>
            <a:r>
              <a:rPr lang="en-US" sz="2000" dirty="0" smtClean="0">
                <a:latin typeface="Calisto MT"/>
                <a:cs typeface="Calisto MT"/>
              </a:rPr>
              <a:t> 2013</a:t>
            </a:r>
            <a:endParaRPr lang="en-US" sz="2000" dirty="0">
              <a:latin typeface="Calisto MT"/>
              <a:cs typeface="Calisto M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257800" y="1536174"/>
            <a:ext cx="3657600" cy="3785652"/>
          </a:xfrm>
          <a:prstGeom prst="rect">
            <a:avLst/>
          </a:prstGeom>
          <a:noFill/>
          <a:ln>
            <a:solidFill>
              <a:srgbClr val="99CC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Cambria"/>
                <a:cs typeface="Cambria"/>
              </a:rPr>
              <a:t>Observational analysis:</a:t>
            </a:r>
          </a:p>
          <a:p>
            <a:pPr algn="ctr"/>
            <a:r>
              <a:rPr lang="en-US" dirty="0" smtClean="0">
                <a:latin typeface="Cambria"/>
                <a:cs typeface="Cambria"/>
              </a:rPr>
              <a:t>Supports the presence of “re-emergence” of predictability</a:t>
            </a:r>
          </a:p>
          <a:p>
            <a:pPr algn="ctr"/>
            <a:endParaRPr lang="en-US" dirty="0" smtClean="0">
              <a:latin typeface="Cambria"/>
              <a:cs typeface="Cambria"/>
            </a:endParaRPr>
          </a:p>
          <a:p>
            <a:pPr algn="ctr"/>
            <a:r>
              <a:rPr lang="en-US" dirty="0" smtClean="0">
                <a:latin typeface="Cambria"/>
                <a:cs typeface="Cambria"/>
              </a:rPr>
              <a:t>Ice edge location anomalies in June correlated to previous November</a:t>
            </a:r>
          </a:p>
          <a:p>
            <a:pPr algn="ctr"/>
            <a:endParaRPr lang="en-US" dirty="0">
              <a:latin typeface="Cambria"/>
              <a:cs typeface="Cambri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762000"/>
          </a:xfrm>
        </p:spPr>
        <p:txBody>
          <a:bodyPr/>
          <a:lstStyle/>
          <a:p>
            <a:r>
              <a:rPr lang="en-US" dirty="0" smtClean="0">
                <a:latin typeface="Calisto MT"/>
                <a:cs typeface="Calisto MT"/>
              </a:rPr>
              <a:t>Summary/Conclusions</a:t>
            </a:r>
            <a:endParaRPr lang="en-US" dirty="0">
              <a:latin typeface="Calisto MT"/>
              <a:cs typeface="Calisto M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838200"/>
            <a:ext cx="8991600" cy="5943600"/>
          </a:xfrm>
          <a:blipFill rotWithShape="1">
            <a:blip r:embed="rId2"/>
            <a:tile tx="0" ty="0" sx="100000" sy="100000" flip="none" algn="tl"/>
          </a:blipFill>
        </p:spPr>
        <p:txBody>
          <a:bodyPr/>
          <a:lstStyle/>
          <a:p>
            <a:pPr marL="174625" indent="-174625">
              <a:spcAft>
                <a:spcPts val="1200"/>
              </a:spcAft>
            </a:pPr>
            <a:r>
              <a:rPr lang="en-US" sz="2800" dirty="0" smtClean="0">
                <a:latin typeface="Calisto MT"/>
                <a:cs typeface="Calisto MT"/>
              </a:rPr>
              <a:t>Predictability of Arctic sea ice important for marine access and planning (on multiple timescales)</a:t>
            </a:r>
          </a:p>
          <a:p>
            <a:pPr marL="174625" indent="-174625">
              <a:spcAft>
                <a:spcPts val="0"/>
              </a:spcAft>
            </a:pPr>
            <a:r>
              <a:rPr lang="en-US" sz="2800" dirty="0" smtClean="0">
                <a:latin typeface="Calisto MT"/>
                <a:cs typeface="Calisto MT"/>
              </a:rPr>
              <a:t>Predictor relationships:</a:t>
            </a:r>
          </a:p>
          <a:p>
            <a:pPr marL="400050" lvl="1" indent="-171450">
              <a:spcAft>
                <a:spcPts val="0"/>
              </a:spcAft>
            </a:pPr>
            <a:r>
              <a:rPr lang="en-US" sz="2400" dirty="0" smtClean="0">
                <a:latin typeface="Calisto MT"/>
                <a:cs typeface="Calisto MT"/>
              </a:rPr>
              <a:t>Will likely change with long-term ice loss</a:t>
            </a:r>
          </a:p>
          <a:p>
            <a:pPr marL="400050" lvl="1" indent="-171450">
              <a:spcAft>
                <a:spcPts val="1200"/>
              </a:spcAft>
            </a:pPr>
            <a:r>
              <a:rPr lang="en-US" sz="2400" dirty="0" smtClean="0">
                <a:latin typeface="Calisto MT"/>
                <a:cs typeface="Calisto MT"/>
              </a:rPr>
              <a:t>May affect the skill of statistical models</a:t>
            </a:r>
          </a:p>
          <a:p>
            <a:pPr marL="174625" indent="-174625">
              <a:spcAft>
                <a:spcPts val="0"/>
              </a:spcAft>
            </a:pPr>
            <a:r>
              <a:rPr lang="en-US" sz="2800" dirty="0" smtClean="0">
                <a:latin typeface="Calisto MT"/>
                <a:cs typeface="Calisto MT"/>
              </a:rPr>
              <a:t>Ice area inherent predictability in winter and summer for 2 yrs – SST and ice thickness memory</a:t>
            </a:r>
          </a:p>
          <a:p>
            <a:pPr marL="574675" lvl="1" indent="-174625">
              <a:spcAft>
                <a:spcPts val="0"/>
              </a:spcAft>
            </a:pPr>
            <a:r>
              <a:rPr lang="en-US" dirty="0" smtClean="0">
                <a:latin typeface="Calisto MT"/>
                <a:cs typeface="Calisto MT"/>
              </a:rPr>
              <a:t> </a:t>
            </a:r>
            <a:r>
              <a:rPr lang="en-US" sz="2400" dirty="0" smtClean="0">
                <a:latin typeface="Calisto MT"/>
                <a:cs typeface="Calisto MT"/>
              </a:rPr>
              <a:t>Less predictable in thinner ice </a:t>
            </a:r>
            <a:r>
              <a:rPr lang="en-US" sz="2400" dirty="0" smtClean="0">
                <a:latin typeface="Calisto MT"/>
                <a:cs typeface="Calisto MT"/>
              </a:rPr>
              <a:t>regime</a:t>
            </a:r>
          </a:p>
          <a:p>
            <a:pPr marL="574675" lvl="1" indent="-174625">
              <a:spcAft>
                <a:spcPts val="600"/>
              </a:spcAft>
            </a:pPr>
            <a:r>
              <a:rPr lang="en-US" sz="2400" dirty="0" smtClean="0">
                <a:latin typeface="Calisto MT"/>
                <a:cs typeface="Calisto MT"/>
              </a:rPr>
              <a:t>Note that the predictability that can actually be realized is shorter and dependent on observational network, etc.</a:t>
            </a:r>
            <a:endParaRPr lang="en-US" sz="2400" dirty="0" smtClean="0">
              <a:latin typeface="Calisto MT"/>
              <a:cs typeface="Calisto MT"/>
            </a:endParaRPr>
          </a:p>
          <a:p>
            <a:pPr marL="174625" indent="-174625">
              <a:spcAft>
                <a:spcPts val="600"/>
              </a:spcAft>
            </a:pPr>
            <a:r>
              <a:rPr lang="en-US" sz="2800" dirty="0" smtClean="0">
                <a:latin typeface="Calisto MT"/>
                <a:cs typeface="Calisto MT"/>
              </a:rPr>
              <a:t>Antarctic </a:t>
            </a:r>
            <a:r>
              <a:rPr lang="en-US" sz="2800" dirty="0" smtClean="0">
                <a:latin typeface="Calisto MT"/>
                <a:cs typeface="Calisto MT"/>
              </a:rPr>
              <a:t>sea ice exhibits winter predictability – associated with ocean heat content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PP_SG4_Science_session_programme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rcRect b="54444"/>
              <a:stretch>
                <a:fillRect/>
              </a:stretch>
            </p:blipFill>
          </mc:Choice>
          <mc:Fallback>
            <p:blipFill>
              <a:blip r:embed="rId3"/>
              <a:srcRect b="54444"/>
              <a:stretch>
                <a:fillRect/>
              </a:stretch>
            </p:blipFill>
          </mc:Fallback>
        </mc:AlternateContent>
        <p:spPr>
          <a:xfrm>
            <a:off x="576861" y="990600"/>
            <a:ext cx="7990277" cy="5257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olarbear_sealhole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134470" y="0"/>
            <a:ext cx="8875059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914400"/>
            <a:ext cx="7772400" cy="1143000"/>
          </a:xfrm>
        </p:spPr>
        <p:txBody>
          <a:bodyPr/>
          <a:lstStyle/>
          <a:p>
            <a:r>
              <a:rPr lang="en-US" dirty="0" smtClean="0">
                <a:latin typeface="Calisto MT"/>
                <a:cs typeface="Calisto MT"/>
              </a:rPr>
              <a:t>Questions?</a:t>
            </a:r>
            <a:endParaRPr lang="en-US" dirty="0">
              <a:latin typeface="Calisto MT"/>
              <a:cs typeface="Calisto M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Extra Slides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ept_extent_to201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304800"/>
            <a:ext cx="8945110" cy="6112978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5028406" y="1295400"/>
            <a:ext cx="3277394" cy="4344194"/>
            <a:chOff x="5029994" y="1181100"/>
            <a:chExt cx="3277394" cy="4344194"/>
          </a:xfrm>
        </p:grpSpPr>
        <p:cxnSp>
          <p:nvCxnSpPr>
            <p:cNvPr id="13" name="Straight Connector 12"/>
            <p:cNvCxnSpPr/>
            <p:nvPr/>
          </p:nvCxnSpPr>
          <p:spPr bwMode="auto">
            <a:xfrm rot="5400000" flipH="1" flipV="1">
              <a:off x="2858294" y="3352800"/>
              <a:ext cx="4344194" cy="79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5" name="Left Arrow 14"/>
            <p:cNvSpPr/>
            <p:nvPr/>
          </p:nvSpPr>
          <p:spPr bwMode="auto">
            <a:xfrm rot="20293889">
              <a:off x="5116230" y="2265174"/>
              <a:ext cx="533400" cy="152400"/>
            </a:xfrm>
            <a:prstGeom prst="leftArrow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65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5335588" y="1739324"/>
              <a:ext cx="2590800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/>
                <a:t>When I received my Ph.D.</a:t>
              </a:r>
            </a:p>
            <a:p>
              <a:pPr algn="ctr"/>
              <a:r>
                <a:rPr lang="en-US" sz="1600" dirty="0" smtClean="0"/>
                <a:t>6.74 million sq km</a:t>
              </a:r>
              <a:endParaRPr lang="en-US" sz="1600" dirty="0"/>
            </a:p>
          </p:txBody>
        </p:sp>
        <p:cxnSp>
          <p:nvCxnSpPr>
            <p:cNvPr id="17" name="Straight Connector 16"/>
            <p:cNvCxnSpPr/>
            <p:nvPr/>
          </p:nvCxnSpPr>
          <p:spPr bwMode="auto">
            <a:xfrm rot="5400000" flipH="1" flipV="1">
              <a:off x="6134894" y="3352006"/>
              <a:ext cx="4343400" cy="1588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8" name="TextBox 17"/>
            <p:cNvSpPr txBox="1"/>
            <p:nvPr/>
          </p:nvSpPr>
          <p:spPr>
            <a:xfrm>
              <a:off x="5106988" y="4838700"/>
              <a:ext cx="2438400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/>
                <a:t>Where we were last Sept</a:t>
              </a:r>
            </a:p>
            <a:p>
              <a:pPr algn="ctr"/>
              <a:r>
                <a:rPr lang="en-US" sz="1600" dirty="0" smtClean="0"/>
                <a:t>3.61 million sq km</a:t>
              </a:r>
              <a:endParaRPr lang="en-US" sz="1600" dirty="0"/>
            </a:p>
          </p:txBody>
        </p:sp>
        <p:sp>
          <p:nvSpPr>
            <p:cNvPr id="19" name="Right Arrow 18"/>
            <p:cNvSpPr/>
            <p:nvPr/>
          </p:nvSpPr>
          <p:spPr bwMode="auto">
            <a:xfrm rot="20935174">
              <a:off x="7554351" y="5086341"/>
              <a:ext cx="609600" cy="152400"/>
            </a:xfrm>
            <a:prstGeom prst="rightArrow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65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1600200" y="6396335"/>
            <a:ext cx="5943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Calisto MT"/>
                <a:cs typeface="Calisto MT"/>
              </a:rPr>
              <a:t>~13% per decade linear trend</a:t>
            </a:r>
            <a:endParaRPr lang="en-US" dirty="0">
              <a:latin typeface="Calisto MT"/>
              <a:cs typeface="Calisto MT"/>
            </a:endParaRPr>
          </a:p>
        </p:txBody>
      </p:sp>
      <p:pic>
        <p:nvPicPr>
          <p:cNvPr id="11" name="Picture 10" descr="trend_ssmi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rcRect l="15490" t="50000" r="18366" b="14444"/>
              <a:stretch>
                <a:fillRect/>
              </a:stretch>
            </p:blipFill>
          </mc:Choice>
          <mc:Fallback>
            <p:blipFill>
              <a:blip r:embed="rId5"/>
              <a:srcRect l="15490" t="50000" r="18366" b="14444"/>
              <a:stretch>
                <a:fillRect/>
              </a:stretch>
            </p:blipFill>
          </mc:Fallback>
        </mc:AlternateContent>
        <p:spPr>
          <a:xfrm>
            <a:off x="990600" y="3200400"/>
            <a:ext cx="3505200" cy="2438400"/>
          </a:xfrm>
          <a:prstGeom prst="rect">
            <a:avLst/>
          </a:prstGeom>
          <a:solidFill>
            <a:srgbClr val="FFFFFF"/>
          </a:solidFill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 t="9004"/>
          <a:stretch>
            <a:fillRect/>
          </a:stretch>
        </p:blipFill>
        <p:spPr bwMode="auto">
          <a:xfrm>
            <a:off x="166033" y="970406"/>
            <a:ext cx="6934441" cy="491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4876800" y="1143000"/>
            <a:ext cx="1188922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Arctic ASO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66033" y="0"/>
            <a:ext cx="87741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latin typeface="Cambria"/>
                <a:cs typeface="Cambria"/>
              </a:rPr>
              <a:t>Sea ice extent – Initialized decadal forecasts</a:t>
            </a:r>
            <a:endParaRPr lang="en-US" sz="3600" dirty="0">
              <a:latin typeface="Cambria"/>
              <a:cs typeface="Cambria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/>
          <a:srcRect l="19294" t="12312" r="54645" b="77337"/>
          <a:stretch>
            <a:fillRect/>
          </a:stretch>
        </p:blipFill>
        <p:spPr bwMode="auto">
          <a:xfrm>
            <a:off x="1231733" y="3941469"/>
            <a:ext cx="3288431" cy="989664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5867400" y="6172200"/>
            <a:ext cx="28430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(Courtesy of </a:t>
            </a:r>
            <a:r>
              <a:rPr lang="en-US" sz="2000" dirty="0" err="1" smtClean="0"/>
              <a:t>Haiyan</a:t>
            </a:r>
            <a:r>
              <a:rPr lang="en-US" sz="2000" dirty="0" smtClean="0"/>
              <a:t> </a:t>
            </a:r>
            <a:r>
              <a:rPr lang="en-US" sz="2000" dirty="0" err="1" smtClean="0"/>
              <a:t>Teng</a:t>
            </a:r>
            <a:r>
              <a:rPr lang="en-US" sz="2000" dirty="0" smtClean="0"/>
              <a:t>)</a:t>
            </a:r>
            <a:endParaRPr lang="en-US" sz="2000" dirty="0"/>
          </a:p>
        </p:txBody>
      </p:sp>
      <p:sp>
        <p:nvSpPr>
          <p:cNvPr id="13" name="TextBox 12"/>
          <p:cNvSpPr txBox="1"/>
          <p:nvPr/>
        </p:nvSpPr>
        <p:spPr>
          <a:xfrm>
            <a:off x="7153946" y="1161132"/>
            <a:ext cx="199005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CCSM4</a:t>
            </a:r>
          </a:p>
          <a:p>
            <a:endParaRPr lang="en-US" sz="2400" dirty="0" smtClean="0"/>
          </a:p>
          <a:p>
            <a:r>
              <a:rPr lang="en-US" sz="2400" dirty="0" smtClean="0"/>
              <a:t>Considerable drift after initialization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ept15_1997_2012_cryotoday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rcRect l="9739" t="21111" r="8301" b="47778"/>
              <a:stretch>
                <a:fillRect/>
              </a:stretch>
            </p:blipFill>
          </mc:Choice>
          <mc:Fallback>
            <p:blipFill>
              <a:blip r:embed="rId3"/>
              <a:srcRect l="9739" t="21111" r="8301" b="47778"/>
              <a:stretch>
                <a:fillRect/>
              </a:stretch>
            </p:blipFill>
          </mc:Fallback>
        </mc:AlternateContent>
        <p:spPr>
          <a:xfrm>
            <a:off x="1" y="1108911"/>
            <a:ext cx="9144000" cy="44917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7772400" cy="914400"/>
          </a:xfrm>
        </p:spPr>
        <p:txBody>
          <a:bodyPr/>
          <a:lstStyle/>
          <a:p>
            <a:r>
              <a:rPr lang="en-US" dirty="0" smtClean="0">
                <a:latin typeface="Calisto MT"/>
                <a:cs typeface="Calisto MT"/>
              </a:rPr>
              <a:t>September Ice Cover</a:t>
            </a:r>
            <a:endParaRPr lang="en-US" dirty="0">
              <a:latin typeface="Calisto MT"/>
              <a:cs typeface="Calisto M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10905" y="5867400"/>
            <a:ext cx="532219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From The </a:t>
            </a:r>
            <a:r>
              <a:rPr lang="en-US" dirty="0" err="1" smtClean="0"/>
              <a:t>Cryosphere</a:t>
            </a:r>
            <a:r>
              <a:rPr lang="en-US" dirty="0" smtClean="0"/>
              <a:t> Today website</a:t>
            </a:r>
          </a:p>
          <a:p>
            <a:pPr algn="ctr"/>
            <a:r>
              <a:rPr lang="en-US" dirty="0" smtClean="0"/>
              <a:t>University of Illinois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endParaRPr lang="en-US"/>
          </a:p>
        </p:txBody>
      </p:sp>
      <p:pic>
        <p:nvPicPr>
          <p:cNvPr id="10" name="Content Placeholder 9" descr="The Arctic Institute - Center for Circumpolar Security Studies.pdf"/>
          <p:cNvPicPr>
            <a:picLocks noGrp="1" noChangeAspect="1"/>
          </p:cNvPicPr>
          <p:nvPr>
            <p:ph idx="1"/>
          </p:nvPr>
        </p:nvPicPr>
        <mc:AlternateContent>
          <mc:Choice xmlns:ma="http://schemas.microsoft.com/office/mac/drawingml/2008/main" Requires="ma">
            <p:blipFill>
              <a:blip r:embed="rId3"/>
              <a:srcRect l="18845" t="7407" r="24307" b="61111"/>
              <a:stretch>
                <a:fillRect/>
              </a:stretch>
            </p:blipFill>
          </mc:Choice>
          <mc:Fallback>
            <p:blipFill>
              <a:blip r:embed="rId4"/>
              <a:srcRect l="18845" t="7407" r="24307" b="61111"/>
              <a:stretch>
                <a:fillRect/>
              </a:stretch>
            </p:blipFill>
          </mc:Fallback>
        </mc:AlternateContent>
        <p:spPr>
          <a:xfrm>
            <a:off x="-1" y="0"/>
            <a:ext cx="4784651" cy="3429000"/>
          </a:xfrm>
        </p:spPr>
      </p:pic>
      <p:pic>
        <p:nvPicPr>
          <p:cNvPr id="12" name="Picture 11" descr="shell_alaska_leases_map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505200"/>
            <a:ext cx="4936156" cy="3276600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4876800" y="0"/>
            <a:ext cx="4343400" cy="3505200"/>
            <a:chOff x="4876800" y="0"/>
            <a:chExt cx="4343400" cy="3505200"/>
          </a:xfrm>
        </p:grpSpPr>
        <p:pic>
          <p:nvPicPr>
            <p:cNvPr id="13" name="Picture 12" descr="barents_observer_arctic_shipping.pdf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6"/>
                <a:srcRect l="9739" t="28889" r="35908" b="41111"/>
                <a:stretch>
                  <a:fillRect/>
                </a:stretch>
              </p:blipFill>
            </mc:Choice>
            <mc:Fallback>
              <p:blipFill>
                <a:blip r:embed="rId7"/>
                <a:srcRect l="9739" t="28889" r="35908" b="41111"/>
                <a:stretch>
                  <a:fillRect/>
                </a:stretch>
              </p:blipFill>
            </mc:Fallback>
          </mc:AlternateContent>
          <p:spPr>
            <a:xfrm>
              <a:off x="4952999" y="457200"/>
              <a:ext cx="4267201" cy="3048000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6781800" y="2438400"/>
              <a:ext cx="22098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 smtClean="0">
                  <a:solidFill>
                    <a:schemeClr val="bg1"/>
                  </a:solidFill>
                </a:rPr>
                <a:t>2010 – 4 vessels</a:t>
              </a:r>
            </a:p>
            <a:p>
              <a:r>
                <a:rPr lang="en-US" sz="1800" dirty="0" smtClean="0">
                  <a:solidFill>
                    <a:schemeClr val="bg1"/>
                  </a:solidFill>
                </a:rPr>
                <a:t>2011 – 34 vessels</a:t>
              </a:r>
            </a:p>
            <a:p>
              <a:r>
                <a:rPr lang="en-US" sz="1800" dirty="0" smtClean="0">
                  <a:solidFill>
                    <a:schemeClr val="bg1"/>
                  </a:solidFill>
                </a:rPr>
                <a:t>2012 – 46 vessels</a:t>
              </a:r>
              <a:endParaRPr lang="en-US" sz="1800" dirty="0">
                <a:solidFill>
                  <a:schemeClr val="bg1"/>
                </a:solidFill>
              </a:endParaRPr>
            </a:p>
          </p:txBody>
        </p:sp>
        <p:pic>
          <p:nvPicPr>
            <p:cNvPr id="16" name="Picture 15" descr="barents_observer_arctic_shipping.pdf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8"/>
                <a:srcRect l="8301" t="21111" r="35621" b="71111"/>
                <a:stretch>
                  <a:fillRect/>
                </a:stretch>
              </p:blipFill>
            </mc:Choice>
            <mc:Fallback>
              <p:blipFill>
                <a:blip r:embed="rId9"/>
                <a:srcRect l="8301" t="21111" r="35621" b="71111"/>
                <a:stretch>
                  <a:fillRect/>
                </a:stretch>
              </p:blipFill>
            </mc:Fallback>
          </mc:AlternateContent>
          <p:spPr>
            <a:xfrm>
              <a:off x="4876800" y="0"/>
              <a:ext cx="2971800" cy="533400"/>
            </a:xfrm>
            <a:prstGeom prst="rect">
              <a:avLst/>
            </a:prstGeom>
          </p:spPr>
        </p:pic>
        <p:pic>
          <p:nvPicPr>
            <p:cNvPr id="17" name="Picture 16" descr="barents_observer_arctic_shipping.pdf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8"/>
                <a:srcRect l="8301" t="8889" r="57189" b="85555"/>
                <a:stretch>
                  <a:fillRect/>
                </a:stretch>
              </p:blipFill>
            </mc:Choice>
            <mc:Fallback>
              <p:blipFill>
                <a:blip r:embed="rId9"/>
                <a:srcRect l="8301" t="8889" r="57189" b="85555"/>
                <a:stretch>
                  <a:fillRect/>
                </a:stretch>
              </p:blipFill>
            </mc:Fallback>
          </mc:AlternateContent>
          <p:spPr>
            <a:xfrm>
              <a:off x="7315200" y="228600"/>
              <a:ext cx="1828800" cy="381000"/>
            </a:xfrm>
            <a:prstGeom prst="rect">
              <a:avLst/>
            </a:prstGeom>
          </p:spPr>
        </p:pic>
      </p:grpSp>
      <p:grpSp>
        <p:nvGrpSpPr>
          <p:cNvPr id="21" name="Group 20"/>
          <p:cNvGrpSpPr/>
          <p:nvPr/>
        </p:nvGrpSpPr>
        <p:grpSpPr>
          <a:xfrm>
            <a:off x="5029200" y="3505200"/>
            <a:ext cx="4114800" cy="3275045"/>
            <a:chOff x="5029200" y="3505200"/>
            <a:chExt cx="4114800" cy="3275045"/>
          </a:xfrm>
        </p:grpSpPr>
        <p:pic>
          <p:nvPicPr>
            <p:cNvPr id="18" name="Picture 17" descr="MARIKAShip_Photos2.pdf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10"/>
                <a:srcRect l="12614" t="14444" r="16929" b="42222"/>
                <a:stretch>
                  <a:fillRect/>
                </a:stretch>
              </p:blipFill>
            </mc:Choice>
            <mc:Fallback>
              <p:blipFill>
                <a:blip r:embed="rId11"/>
                <a:srcRect l="12614" t="14444" r="16929" b="42222"/>
                <a:stretch>
                  <a:fillRect/>
                </a:stretch>
              </p:blipFill>
            </mc:Fallback>
          </mc:AlternateContent>
          <p:spPr>
            <a:xfrm>
              <a:off x="5029200" y="3505200"/>
              <a:ext cx="4114800" cy="3275045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7467600" y="3581400"/>
              <a:ext cx="1600200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solidFill>
                    <a:srgbClr val="FFFFFF"/>
                  </a:solidFill>
                </a:rPr>
                <a:t>Norwegian Tanker – ‘Marika’</a:t>
              </a:r>
            </a:p>
            <a:p>
              <a:pPr algn="ctr"/>
              <a:r>
                <a:rPr lang="en-US" sz="1400" dirty="0" smtClean="0">
                  <a:solidFill>
                    <a:srgbClr val="FFFFFF"/>
                  </a:solidFill>
                </a:rPr>
                <a:t>Transported jet fuel from Korea to Finland in Aug</a:t>
              </a:r>
              <a:endParaRPr lang="en-US" sz="1400" dirty="0">
                <a:solidFill>
                  <a:srgbClr val="FFFFFF"/>
                </a:solidFill>
              </a:endParaRPr>
            </a:p>
          </p:txBody>
        </p:sp>
      </p:grp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3999" cy="743924"/>
          </a:xfrm>
          <a:effectLst/>
        </p:spPr>
        <p:txBody>
          <a:bodyPr>
            <a:noAutofit/>
          </a:bodyPr>
          <a:lstStyle/>
          <a:p>
            <a:r>
              <a:rPr lang="en-US" sz="3400" dirty="0" smtClean="0">
                <a:latin typeface="Calisto MT"/>
                <a:cs typeface="Calisto MT"/>
              </a:rPr>
              <a:t>Simulated September Arctic Sea Ice Extent</a:t>
            </a:r>
            <a:endParaRPr lang="en-US" sz="3400" dirty="0">
              <a:latin typeface="Calisto MT"/>
              <a:cs typeface="Calisto MT"/>
            </a:endParaRPr>
          </a:p>
        </p:txBody>
      </p:sp>
      <p:pic>
        <p:nvPicPr>
          <p:cNvPr id="4" name="Picture 3" descr="Figure2.jpg"/>
          <p:cNvPicPr/>
          <p:nvPr/>
        </p:nvPicPr>
        <p:blipFill>
          <a:blip r:embed="rId2"/>
          <a:srcRect b="2323"/>
          <a:stretch>
            <a:fillRect/>
          </a:stretch>
        </p:blipFill>
        <p:spPr>
          <a:xfrm>
            <a:off x="678963" y="931398"/>
            <a:ext cx="8007837" cy="552866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172200" y="6400800"/>
            <a:ext cx="2939953" cy="400110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solidFill>
                  <a:srgbClr val="000000"/>
                </a:solidFill>
                <a:latin typeface="Calisto MT"/>
                <a:cs typeface="Calisto MT"/>
              </a:rPr>
              <a:t>Stroeve</a:t>
            </a:r>
            <a:r>
              <a:rPr lang="en-US" sz="2000" dirty="0" smtClean="0">
                <a:solidFill>
                  <a:srgbClr val="000000"/>
                </a:solidFill>
                <a:latin typeface="Calisto MT"/>
                <a:cs typeface="Calisto MT"/>
              </a:rPr>
              <a:t> et al., GRL, 2012</a:t>
            </a:r>
            <a:endParaRPr lang="en-US" sz="2000" dirty="0">
              <a:solidFill>
                <a:srgbClr val="000000"/>
              </a:solidFill>
              <a:latin typeface="Calisto MT"/>
              <a:cs typeface="Calisto MT"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rot="16200000" flipH="1">
            <a:off x="3598435" y="2515333"/>
            <a:ext cx="734674" cy="261479"/>
          </a:xfrm>
          <a:prstGeom prst="straightConnector1">
            <a:avLst/>
          </a:prstGeom>
          <a:ln w="444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3324527" y="1916668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OBS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rot="10800000" flipV="1">
            <a:off x="7583561" y="1222128"/>
            <a:ext cx="263567" cy="15576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7799208" y="1013498"/>
            <a:ext cx="7311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accent1">
                    <a:lumMod val="75000"/>
                  </a:schemeClr>
                </a:solidFill>
              </a:rPr>
              <a:t>CMIP3</a:t>
            </a:r>
            <a:endParaRPr lang="en-US" sz="1600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flipV="1">
            <a:off x="7032465" y="2314681"/>
            <a:ext cx="323469" cy="107839"/>
          </a:xfrm>
          <a:prstGeom prst="straightConnector1">
            <a:avLst/>
          </a:prstGeom>
          <a:ln>
            <a:solidFill>
              <a:srgbClr val="D96C7E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6481369" y="2350627"/>
            <a:ext cx="7311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D96C7E"/>
                </a:solidFill>
              </a:rPr>
              <a:t>CMIP5</a:t>
            </a:r>
            <a:endParaRPr lang="en-US" sz="1600" dirty="0">
              <a:solidFill>
                <a:srgbClr val="D96C7E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uncertainty_timeseries_project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rcRect l="16137" t="12116" r="17117" b="51017"/>
              <a:stretch>
                <a:fillRect/>
              </a:stretch>
            </p:blipFill>
          </mc:Choice>
          <mc:Fallback>
            <p:blipFill>
              <a:blip r:embed="rId4"/>
              <a:srcRect l="16137" t="12116" r="17117" b="51017"/>
              <a:stretch>
                <a:fillRect/>
              </a:stretch>
            </p:blipFill>
          </mc:Fallback>
        </mc:AlternateContent>
        <p:spPr>
          <a:xfrm>
            <a:off x="1600200" y="609600"/>
            <a:ext cx="6172199" cy="4411912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14" name="TextBox 13"/>
          <p:cNvSpPr txBox="1"/>
          <p:nvPr/>
        </p:nvSpPr>
        <p:spPr>
          <a:xfrm>
            <a:off x="0" y="4953000"/>
            <a:ext cx="9067524" cy="150810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marL="111125" lvl="1" indent="-111125">
              <a:spcAft>
                <a:spcPts val="1200"/>
              </a:spcAft>
              <a:buFont typeface="Arial"/>
              <a:buChar char="•"/>
            </a:pPr>
            <a:r>
              <a:rPr lang="en-US" sz="2400" dirty="0" smtClean="0">
                <a:solidFill>
                  <a:srgbClr val="3366FF"/>
                </a:solidFill>
                <a:latin typeface="Calisto MT"/>
                <a:cs typeface="Calisto MT"/>
              </a:rPr>
              <a:t>On &lt;15 years intrinsic variability dominates</a:t>
            </a:r>
          </a:p>
          <a:p>
            <a:pPr marL="111125" lvl="1" indent="-111125">
              <a:spcAft>
                <a:spcPts val="1200"/>
              </a:spcAft>
              <a:buFont typeface="Arial"/>
              <a:buChar char="•"/>
            </a:pPr>
            <a:r>
              <a:rPr lang="en-US" sz="2400" dirty="0" smtClean="0">
                <a:solidFill>
                  <a:srgbClr val="3FDF0C"/>
                </a:solidFill>
                <a:latin typeface="Calisto MT"/>
                <a:cs typeface="Calisto MT"/>
              </a:rPr>
              <a:t>On 20+ years, model uncertainty dominates</a:t>
            </a:r>
          </a:p>
          <a:p>
            <a:pPr marL="111125" lvl="1" indent="-111125">
              <a:spcAft>
                <a:spcPts val="1200"/>
              </a:spcAft>
              <a:buFont typeface="Arial"/>
              <a:buChar char="•"/>
            </a:pPr>
            <a:r>
              <a:rPr lang="en-US" sz="2400" dirty="0" smtClean="0">
                <a:latin typeface="Calisto MT"/>
                <a:cs typeface="Calisto MT"/>
              </a:rPr>
              <a:t>On 50+ years, future GHG scenario </a:t>
            </a:r>
            <a:r>
              <a:rPr lang="en-US" sz="2400" dirty="0" smtClean="0">
                <a:solidFill>
                  <a:srgbClr val="000000"/>
                </a:solidFill>
                <a:latin typeface="Calisto MT"/>
                <a:cs typeface="Calisto MT"/>
              </a:rPr>
              <a:t>uncertainty becomes important</a:t>
            </a:r>
            <a:endParaRPr lang="en-US" sz="2400" dirty="0">
              <a:solidFill>
                <a:srgbClr val="000000"/>
              </a:solidFill>
              <a:latin typeface="Calisto MT"/>
              <a:cs typeface="Calisto M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8392"/>
            <a:ext cx="9144000" cy="789954"/>
          </a:xfrm>
        </p:spPr>
        <p:txBody>
          <a:bodyPr>
            <a:normAutofit/>
          </a:bodyPr>
          <a:lstStyle/>
          <a:p>
            <a:r>
              <a:rPr lang="en-US" sz="2800" dirty="0" smtClean="0">
                <a:latin typeface="Calisto MT"/>
                <a:cs typeface="Calisto MT"/>
              </a:rPr>
              <a:t>Uncertainty of Arctic sea ice change projections</a:t>
            </a:r>
            <a:endParaRPr lang="en-US" sz="2800" dirty="0">
              <a:latin typeface="Calisto MT"/>
              <a:cs typeface="Calisto M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071588" y="6488668"/>
            <a:ext cx="4072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000000"/>
                </a:solidFill>
              </a:rPr>
              <a:t>(Following Hawkins and Sutton, 2009)</a:t>
            </a:r>
            <a:endParaRPr lang="en-US" sz="1800" dirty="0">
              <a:solidFill>
                <a:srgbClr val="00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286000" y="2459504"/>
            <a:ext cx="253397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u="sng" dirty="0" smtClean="0">
                <a:solidFill>
                  <a:srgbClr val="000000"/>
                </a:solidFill>
              </a:rPr>
              <a:t>Sources of Uncertainty</a:t>
            </a:r>
          </a:p>
          <a:p>
            <a:pPr algn="ctr"/>
            <a:r>
              <a:rPr lang="en-US" dirty="0" smtClean="0">
                <a:solidFill>
                  <a:srgbClr val="397DFE"/>
                </a:solidFill>
              </a:rPr>
              <a:t>Internal</a:t>
            </a:r>
          </a:p>
          <a:p>
            <a:pPr algn="ctr"/>
            <a:r>
              <a:rPr lang="en-US" dirty="0" smtClean="0">
                <a:solidFill>
                  <a:srgbClr val="44FD05"/>
                </a:solidFill>
              </a:rPr>
              <a:t>Model</a:t>
            </a:r>
          </a:p>
          <a:p>
            <a:pPr algn="ctr"/>
            <a:r>
              <a:rPr lang="en-US" dirty="0" smtClean="0">
                <a:solidFill>
                  <a:srgbClr val="000000"/>
                </a:solidFill>
              </a:rPr>
              <a:t>Scenario</a:t>
            </a:r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 rot="16200000" flipH="1">
            <a:off x="3507529" y="2755782"/>
            <a:ext cx="3055322" cy="11980"/>
          </a:xfrm>
          <a:prstGeom prst="line">
            <a:avLst/>
          </a:prstGeom>
          <a:ln w="19050" cap="flat" cmpd="sng" algn="ctr">
            <a:solidFill>
              <a:srgbClr val="3FDF0C"/>
            </a:solidFill>
            <a:prstDash val="dash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rot="16200000" flipH="1">
            <a:off x="4638549" y="2755782"/>
            <a:ext cx="3055322" cy="11980"/>
          </a:xfrm>
          <a:prstGeom prst="line">
            <a:avLst/>
          </a:prstGeom>
          <a:ln w="1905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7543800" y="1752600"/>
            <a:ext cx="1600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Calisto MT"/>
                <a:cs typeface="Calisto MT"/>
              </a:rPr>
              <a:t>From CMIP3 Models</a:t>
            </a:r>
            <a:endParaRPr lang="en-US" sz="2000" dirty="0">
              <a:latin typeface="Calisto MT"/>
              <a:cs typeface="Calisto MT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772400" cy="685800"/>
          </a:xfrm>
        </p:spPr>
        <p:txBody>
          <a:bodyPr/>
          <a:lstStyle/>
          <a:p>
            <a:pPr algn="l"/>
            <a:r>
              <a:rPr lang="en-US" sz="3600" dirty="0" smtClean="0">
                <a:latin typeface="Calisto MT"/>
                <a:cs typeface="Calisto MT"/>
              </a:rPr>
              <a:t>Predictability</a:t>
            </a:r>
            <a:endParaRPr lang="en-US" sz="3600" dirty="0">
              <a:latin typeface="Calisto MT"/>
              <a:cs typeface="Calisto MT"/>
            </a:endParaRPr>
          </a:p>
        </p:txBody>
      </p:sp>
      <p:grpSp>
        <p:nvGrpSpPr>
          <p:cNvPr id="3" name="Group 15"/>
          <p:cNvGrpSpPr/>
          <p:nvPr/>
        </p:nvGrpSpPr>
        <p:grpSpPr>
          <a:xfrm>
            <a:off x="3506899" y="1066800"/>
            <a:ext cx="6018101" cy="4758956"/>
            <a:chOff x="1415588" y="1828800"/>
            <a:chExt cx="5685188" cy="4381117"/>
          </a:xfrm>
        </p:grpSpPr>
        <p:pic>
          <p:nvPicPr>
            <p:cNvPr id="4" name="Picture 3" descr="Branstator_predict_talk.pdf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3"/>
                <a:srcRect l="25101" t="23334" r="29887" b="28888"/>
                <a:stretch>
                  <a:fillRect/>
                </a:stretch>
              </p:blipFill>
            </mc:Choice>
            <mc:Fallback>
              <p:blipFill>
                <a:blip r:embed="rId4"/>
                <a:srcRect l="25101" t="23334" r="29887" b="28888"/>
                <a:stretch>
                  <a:fillRect/>
                </a:stretch>
              </p:blipFill>
            </mc:Fallback>
          </mc:AlternateContent>
          <p:spPr>
            <a:xfrm flipV="1">
              <a:off x="1580246" y="1828800"/>
              <a:ext cx="5314025" cy="4343400"/>
            </a:xfrm>
            <a:prstGeom prst="rect">
              <a:avLst/>
            </a:prstGeom>
            <a:ln>
              <a:noFill/>
            </a:ln>
          </p:spPr>
        </p:pic>
        <p:sp>
          <p:nvSpPr>
            <p:cNvPr id="6" name="Rectangle 5"/>
            <p:cNvSpPr/>
            <p:nvPr/>
          </p:nvSpPr>
          <p:spPr bwMode="auto">
            <a:xfrm>
              <a:off x="4419600" y="2205335"/>
              <a:ext cx="914400" cy="457200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65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  <p:sp>
          <p:nvSpPr>
            <p:cNvPr id="7" name="Rectangle 6"/>
            <p:cNvSpPr/>
            <p:nvPr/>
          </p:nvSpPr>
          <p:spPr bwMode="auto">
            <a:xfrm>
              <a:off x="2819400" y="4419600"/>
              <a:ext cx="762000" cy="457200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65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415588" y="3670140"/>
              <a:ext cx="465202" cy="691205"/>
            </a:xfrm>
            <a:prstGeom prst="rect">
              <a:avLst/>
            </a:prstGeom>
            <a:solidFill>
              <a:srgbClr val="FFFFFF"/>
            </a:solidFill>
          </p:spPr>
          <p:txBody>
            <a:bodyPr vert="vert270" wrap="square" rtlCol="0">
              <a:spAutoFit/>
            </a:bodyPr>
            <a:lstStyle/>
            <a:p>
              <a:r>
                <a:rPr lang="en-US" sz="2000" dirty="0" smtClean="0"/>
                <a:t>State</a:t>
              </a:r>
              <a:endParaRPr lang="en-US" sz="2000" dirty="0"/>
            </a:p>
          </p:txBody>
        </p:sp>
        <p:cxnSp>
          <p:nvCxnSpPr>
            <p:cNvPr id="10" name="Straight Connector 9"/>
            <p:cNvCxnSpPr/>
            <p:nvPr/>
          </p:nvCxnSpPr>
          <p:spPr bwMode="auto">
            <a:xfrm>
              <a:off x="1981200" y="5791200"/>
              <a:ext cx="5119576" cy="1588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1" name="TextBox 10"/>
            <p:cNvSpPr txBox="1"/>
            <p:nvPr/>
          </p:nvSpPr>
          <p:spPr>
            <a:xfrm>
              <a:off x="5803416" y="5784906"/>
              <a:ext cx="1179208" cy="4250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000000"/>
                  </a:solidFill>
                </a:rPr>
                <a:t>Time</a:t>
              </a:r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4" name="Freeform 13"/>
            <p:cNvSpPr/>
            <p:nvPr/>
          </p:nvSpPr>
          <p:spPr bwMode="auto">
            <a:xfrm>
              <a:off x="3657600" y="2465314"/>
              <a:ext cx="783385" cy="344169"/>
            </a:xfrm>
            <a:custGeom>
              <a:avLst/>
              <a:gdLst>
                <a:gd name="connsiteX0" fmla="*/ 30328 w 783385"/>
                <a:gd name="connsiteY0" fmla="*/ 200426 h 344169"/>
                <a:gd name="connsiteX1" fmla="*/ 183833 w 783385"/>
                <a:gd name="connsiteY1" fmla="*/ 144599 h 344169"/>
                <a:gd name="connsiteX2" fmla="*/ 295473 w 783385"/>
                <a:gd name="connsiteY2" fmla="*/ 116685 h 344169"/>
                <a:gd name="connsiteX3" fmla="*/ 421068 w 783385"/>
                <a:gd name="connsiteY3" fmla="*/ 74815 h 344169"/>
                <a:gd name="connsiteX4" fmla="*/ 546663 w 783385"/>
                <a:gd name="connsiteY4" fmla="*/ 32945 h 344169"/>
                <a:gd name="connsiteX5" fmla="*/ 588527 w 783385"/>
                <a:gd name="connsiteY5" fmla="*/ 18988 h 344169"/>
                <a:gd name="connsiteX6" fmla="*/ 630392 w 783385"/>
                <a:gd name="connsiteY6" fmla="*/ 5031 h 344169"/>
                <a:gd name="connsiteX7" fmla="*/ 769942 w 783385"/>
                <a:gd name="connsiteY7" fmla="*/ 18988 h 344169"/>
                <a:gd name="connsiteX8" fmla="*/ 755987 w 783385"/>
                <a:gd name="connsiteY8" fmla="*/ 60858 h 344169"/>
                <a:gd name="connsiteX9" fmla="*/ 714122 w 783385"/>
                <a:gd name="connsiteY9" fmla="*/ 88772 h 344169"/>
                <a:gd name="connsiteX10" fmla="*/ 602482 w 783385"/>
                <a:gd name="connsiteY10" fmla="*/ 186469 h 344169"/>
                <a:gd name="connsiteX11" fmla="*/ 518753 w 783385"/>
                <a:gd name="connsiteY11" fmla="*/ 242296 h 344169"/>
                <a:gd name="connsiteX12" fmla="*/ 421068 w 783385"/>
                <a:gd name="connsiteY12" fmla="*/ 270210 h 344169"/>
                <a:gd name="connsiteX13" fmla="*/ 114058 w 783385"/>
                <a:gd name="connsiteY13" fmla="*/ 284167 h 344169"/>
                <a:gd name="connsiteX14" fmla="*/ 30328 w 783385"/>
                <a:gd name="connsiteY14" fmla="*/ 256253 h 344169"/>
                <a:gd name="connsiteX15" fmla="*/ 2418 w 783385"/>
                <a:gd name="connsiteY15" fmla="*/ 214383 h 344169"/>
                <a:gd name="connsiteX16" fmla="*/ 30328 w 783385"/>
                <a:gd name="connsiteY16" fmla="*/ 200426 h 3441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83385" h="344169">
                  <a:moveTo>
                    <a:pt x="30328" y="200426"/>
                  </a:moveTo>
                  <a:cubicBezTo>
                    <a:pt x="60564" y="188795"/>
                    <a:pt x="131914" y="160997"/>
                    <a:pt x="183833" y="144599"/>
                  </a:cubicBezTo>
                  <a:cubicBezTo>
                    <a:pt x="220411" y="133047"/>
                    <a:pt x="259083" y="128816"/>
                    <a:pt x="295473" y="116685"/>
                  </a:cubicBezTo>
                  <a:lnTo>
                    <a:pt x="421068" y="74815"/>
                  </a:lnTo>
                  <a:lnTo>
                    <a:pt x="546663" y="32945"/>
                  </a:lnTo>
                  <a:lnTo>
                    <a:pt x="588527" y="18988"/>
                  </a:lnTo>
                  <a:lnTo>
                    <a:pt x="630392" y="5031"/>
                  </a:lnTo>
                  <a:cubicBezTo>
                    <a:pt x="676909" y="9683"/>
                    <a:pt x="727223" y="0"/>
                    <a:pt x="769942" y="18988"/>
                  </a:cubicBezTo>
                  <a:cubicBezTo>
                    <a:pt x="783385" y="24964"/>
                    <a:pt x="765176" y="49370"/>
                    <a:pt x="755987" y="60858"/>
                  </a:cubicBezTo>
                  <a:cubicBezTo>
                    <a:pt x="745510" y="73956"/>
                    <a:pt x="728077" y="79467"/>
                    <a:pt x="714122" y="88772"/>
                  </a:cubicBezTo>
                  <a:cubicBezTo>
                    <a:pt x="667606" y="158555"/>
                    <a:pt x="700169" y="121335"/>
                    <a:pt x="602482" y="186469"/>
                  </a:cubicBezTo>
                  <a:lnTo>
                    <a:pt x="518753" y="242296"/>
                  </a:lnTo>
                  <a:cubicBezTo>
                    <a:pt x="458693" y="262319"/>
                    <a:pt x="491159" y="252685"/>
                    <a:pt x="421068" y="270210"/>
                  </a:cubicBezTo>
                  <a:cubicBezTo>
                    <a:pt x="310141" y="344169"/>
                    <a:pt x="371810" y="315101"/>
                    <a:pt x="114058" y="284167"/>
                  </a:cubicBezTo>
                  <a:cubicBezTo>
                    <a:pt x="84847" y="280661"/>
                    <a:pt x="30328" y="256253"/>
                    <a:pt x="30328" y="256253"/>
                  </a:cubicBezTo>
                  <a:cubicBezTo>
                    <a:pt x="21025" y="242296"/>
                    <a:pt x="5175" y="230928"/>
                    <a:pt x="2418" y="214383"/>
                  </a:cubicBezTo>
                  <a:cubicBezTo>
                    <a:pt x="0" y="199872"/>
                    <a:pt x="92" y="212057"/>
                    <a:pt x="30328" y="200426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65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  <p:sp>
          <p:nvSpPr>
            <p:cNvPr id="15" name="Freeform 14"/>
            <p:cNvSpPr/>
            <p:nvPr/>
          </p:nvSpPr>
          <p:spPr bwMode="auto">
            <a:xfrm rot="20466337">
              <a:off x="3048000" y="4191000"/>
              <a:ext cx="783385" cy="344169"/>
            </a:xfrm>
            <a:custGeom>
              <a:avLst/>
              <a:gdLst>
                <a:gd name="connsiteX0" fmla="*/ 30328 w 783385"/>
                <a:gd name="connsiteY0" fmla="*/ 200426 h 344169"/>
                <a:gd name="connsiteX1" fmla="*/ 183833 w 783385"/>
                <a:gd name="connsiteY1" fmla="*/ 144599 h 344169"/>
                <a:gd name="connsiteX2" fmla="*/ 295473 w 783385"/>
                <a:gd name="connsiteY2" fmla="*/ 116685 h 344169"/>
                <a:gd name="connsiteX3" fmla="*/ 421068 w 783385"/>
                <a:gd name="connsiteY3" fmla="*/ 74815 h 344169"/>
                <a:gd name="connsiteX4" fmla="*/ 546663 w 783385"/>
                <a:gd name="connsiteY4" fmla="*/ 32945 h 344169"/>
                <a:gd name="connsiteX5" fmla="*/ 588527 w 783385"/>
                <a:gd name="connsiteY5" fmla="*/ 18988 h 344169"/>
                <a:gd name="connsiteX6" fmla="*/ 630392 w 783385"/>
                <a:gd name="connsiteY6" fmla="*/ 5031 h 344169"/>
                <a:gd name="connsiteX7" fmla="*/ 769942 w 783385"/>
                <a:gd name="connsiteY7" fmla="*/ 18988 h 344169"/>
                <a:gd name="connsiteX8" fmla="*/ 755987 w 783385"/>
                <a:gd name="connsiteY8" fmla="*/ 60858 h 344169"/>
                <a:gd name="connsiteX9" fmla="*/ 714122 w 783385"/>
                <a:gd name="connsiteY9" fmla="*/ 88772 h 344169"/>
                <a:gd name="connsiteX10" fmla="*/ 602482 w 783385"/>
                <a:gd name="connsiteY10" fmla="*/ 186469 h 344169"/>
                <a:gd name="connsiteX11" fmla="*/ 518753 w 783385"/>
                <a:gd name="connsiteY11" fmla="*/ 242296 h 344169"/>
                <a:gd name="connsiteX12" fmla="*/ 421068 w 783385"/>
                <a:gd name="connsiteY12" fmla="*/ 270210 h 344169"/>
                <a:gd name="connsiteX13" fmla="*/ 114058 w 783385"/>
                <a:gd name="connsiteY13" fmla="*/ 284167 h 344169"/>
                <a:gd name="connsiteX14" fmla="*/ 30328 w 783385"/>
                <a:gd name="connsiteY14" fmla="*/ 256253 h 344169"/>
                <a:gd name="connsiteX15" fmla="*/ 2418 w 783385"/>
                <a:gd name="connsiteY15" fmla="*/ 214383 h 344169"/>
                <a:gd name="connsiteX16" fmla="*/ 30328 w 783385"/>
                <a:gd name="connsiteY16" fmla="*/ 200426 h 3441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83385" h="344169">
                  <a:moveTo>
                    <a:pt x="30328" y="200426"/>
                  </a:moveTo>
                  <a:cubicBezTo>
                    <a:pt x="60564" y="188795"/>
                    <a:pt x="131914" y="160997"/>
                    <a:pt x="183833" y="144599"/>
                  </a:cubicBezTo>
                  <a:cubicBezTo>
                    <a:pt x="220411" y="133047"/>
                    <a:pt x="259083" y="128816"/>
                    <a:pt x="295473" y="116685"/>
                  </a:cubicBezTo>
                  <a:lnTo>
                    <a:pt x="421068" y="74815"/>
                  </a:lnTo>
                  <a:lnTo>
                    <a:pt x="546663" y="32945"/>
                  </a:lnTo>
                  <a:lnTo>
                    <a:pt x="588527" y="18988"/>
                  </a:lnTo>
                  <a:lnTo>
                    <a:pt x="630392" y="5031"/>
                  </a:lnTo>
                  <a:cubicBezTo>
                    <a:pt x="676909" y="9683"/>
                    <a:pt x="727223" y="0"/>
                    <a:pt x="769942" y="18988"/>
                  </a:cubicBezTo>
                  <a:cubicBezTo>
                    <a:pt x="783385" y="24964"/>
                    <a:pt x="765176" y="49370"/>
                    <a:pt x="755987" y="60858"/>
                  </a:cubicBezTo>
                  <a:cubicBezTo>
                    <a:pt x="745510" y="73956"/>
                    <a:pt x="728077" y="79467"/>
                    <a:pt x="714122" y="88772"/>
                  </a:cubicBezTo>
                  <a:cubicBezTo>
                    <a:pt x="667606" y="158555"/>
                    <a:pt x="700169" y="121335"/>
                    <a:pt x="602482" y="186469"/>
                  </a:cubicBezTo>
                  <a:lnTo>
                    <a:pt x="518753" y="242296"/>
                  </a:lnTo>
                  <a:cubicBezTo>
                    <a:pt x="458693" y="262319"/>
                    <a:pt x="491159" y="252685"/>
                    <a:pt x="421068" y="270210"/>
                  </a:cubicBezTo>
                  <a:cubicBezTo>
                    <a:pt x="310141" y="344169"/>
                    <a:pt x="371810" y="315101"/>
                    <a:pt x="114058" y="284167"/>
                  </a:cubicBezTo>
                  <a:cubicBezTo>
                    <a:pt x="84847" y="280661"/>
                    <a:pt x="30328" y="256253"/>
                    <a:pt x="30328" y="256253"/>
                  </a:cubicBezTo>
                  <a:cubicBezTo>
                    <a:pt x="21025" y="242296"/>
                    <a:pt x="5175" y="230928"/>
                    <a:pt x="2418" y="214383"/>
                  </a:cubicBezTo>
                  <a:cubicBezTo>
                    <a:pt x="0" y="199872"/>
                    <a:pt x="92" y="212057"/>
                    <a:pt x="30328" y="200426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65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</p:grpSp>
      <p:cxnSp>
        <p:nvCxnSpPr>
          <p:cNvPr id="18" name="Straight Connector 17"/>
          <p:cNvCxnSpPr/>
          <p:nvPr/>
        </p:nvCxnSpPr>
        <p:spPr bwMode="auto">
          <a:xfrm>
            <a:off x="0" y="685800"/>
            <a:ext cx="5638800" cy="158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7" name="TextBox 16"/>
          <p:cNvSpPr txBox="1"/>
          <p:nvPr/>
        </p:nvSpPr>
        <p:spPr>
          <a:xfrm>
            <a:off x="0" y="703958"/>
            <a:ext cx="39624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Calisto MT"/>
                <a:cs typeface="Calisto MT"/>
              </a:rPr>
              <a:t>Of the First Kind: </a:t>
            </a:r>
          </a:p>
          <a:p>
            <a:pPr marL="234950" indent="-234950">
              <a:buFont typeface="Arial"/>
              <a:buChar char="•"/>
            </a:pPr>
            <a:r>
              <a:rPr lang="en-US" sz="2400" dirty="0" smtClean="0">
                <a:latin typeface="Calisto MT"/>
                <a:cs typeface="Calisto MT"/>
              </a:rPr>
              <a:t>Initial value problem</a:t>
            </a:r>
          </a:p>
          <a:p>
            <a:pPr marL="234950" indent="-234950">
              <a:buFont typeface="Arial"/>
              <a:buChar char="•"/>
            </a:pPr>
            <a:r>
              <a:rPr lang="en-US" dirty="0" smtClean="0">
                <a:latin typeface="Calisto MT"/>
                <a:cs typeface="Calisto MT"/>
              </a:rPr>
              <a:t>Sensitive dependence on initial conditions limits predictability</a:t>
            </a:r>
          </a:p>
          <a:p>
            <a:pPr marL="234950" indent="-234950">
              <a:buFont typeface="Arial"/>
              <a:buChar char="•"/>
            </a:pPr>
            <a:r>
              <a:rPr lang="en-US" sz="2400" dirty="0" smtClean="0">
                <a:latin typeface="Calisto MT"/>
                <a:cs typeface="Calisto MT"/>
              </a:rPr>
              <a:t>Timescale depends on system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019800" y="6172200"/>
            <a:ext cx="3124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latin typeface="Calisto MT"/>
                <a:cs typeface="Calisto MT"/>
              </a:rPr>
              <a:t>(Adapted From </a:t>
            </a:r>
            <a:r>
              <a:rPr lang="en-US" sz="1800" dirty="0" err="1" smtClean="0">
                <a:latin typeface="Calisto MT"/>
                <a:cs typeface="Calisto MT"/>
              </a:rPr>
              <a:t>Brantstator</a:t>
            </a:r>
            <a:r>
              <a:rPr lang="en-US" sz="1800" dirty="0" smtClean="0">
                <a:latin typeface="Calisto MT"/>
                <a:cs typeface="Calisto MT"/>
              </a:rPr>
              <a:t> and </a:t>
            </a:r>
            <a:r>
              <a:rPr lang="en-US" sz="1800" dirty="0" err="1" smtClean="0">
                <a:latin typeface="Calisto MT"/>
                <a:cs typeface="Calisto MT"/>
              </a:rPr>
              <a:t>Teng</a:t>
            </a:r>
            <a:r>
              <a:rPr lang="en-US" sz="1800" dirty="0" smtClean="0">
                <a:latin typeface="Calisto MT"/>
                <a:cs typeface="Calisto MT"/>
              </a:rPr>
              <a:t>, 2011)</a:t>
            </a:r>
            <a:endParaRPr lang="en-US" sz="1800" dirty="0">
              <a:latin typeface="Calisto MT"/>
              <a:cs typeface="Calisto MT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0" y="3581400"/>
            <a:ext cx="39624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listo MT"/>
                <a:cs typeface="Calisto MT"/>
              </a:rPr>
              <a:t>Of the Second Kind:</a:t>
            </a:r>
          </a:p>
          <a:p>
            <a:pPr marL="234950" indent="-234950">
              <a:buFont typeface="Arial"/>
              <a:buChar char="•"/>
            </a:pPr>
            <a:r>
              <a:rPr lang="en-US" dirty="0" smtClean="0">
                <a:latin typeface="Calisto MT"/>
                <a:cs typeface="Calisto MT"/>
              </a:rPr>
              <a:t>Boundary value problem</a:t>
            </a:r>
          </a:p>
          <a:p>
            <a:pPr marL="234950" indent="-234950">
              <a:buFont typeface="Arial"/>
              <a:buChar char="•"/>
            </a:pPr>
            <a:r>
              <a:rPr lang="en-US" dirty="0" smtClean="0">
                <a:latin typeface="Calisto MT"/>
                <a:cs typeface="Calisto MT"/>
              </a:rPr>
              <a:t>Prediction of statistical properties of the climate system subject to some external </a:t>
            </a:r>
            <a:r>
              <a:rPr lang="en-US" dirty="0" smtClean="0">
                <a:latin typeface="Calisto MT"/>
                <a:cs typeface="Calisto MT"/>
              </a:rPr>
              <a:t>forcing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6200" y="6019800"/>
            <a:ext cx="563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listo MT"/>
                <a:cs typeface="Calisto MT"/>
              </a:rPr>
              <a:t>Total: Combination of the </a:t>
            </a:r>
            <a:r>
              <a:rPr lang="en-US" dirty="0" smtClean="0">
                <a:latin typeface="Calisto MT"/>
                <a:cs typeface="Calisto MT"/>
              </a:rPr>
              <a:t>two</a:t>
            </a:r>
            <a:endParaRPr lang="en-US" dirty="0" smtClean="0">
              <a:latin typeface="Calisto MT"/>
              <a:cs typeface="Calisto MT"/>
            </a:endParaRPr>
          </a:p>
        </p:txBody>
      </p:sp>
      <p:sp>
        <p:nvSpPr>
          <p:cNvPr id="21" name="Rectangle 20"/>
          <p:cNvSpPr/>
          <p:nvPr/>
        </p:nvSpPr>
        <p:spPr bwMode="auto">
          <a:xfrm>
            <a:off x="3657600" y="1066800"/>
            <a:ext cx="304800" cy="1676400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22" name="Rectangle 21"/>
          <p:cNvSpPr/>
          <p:nvPr/>
        </p:nvSpPr>
        <p:spPr bwMode="auto">
          <a:xfrm>
            <a:off x="0" y="762000"/>
            <a:ext cx="3581400" cy="266700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TIMING" val="|78.9|45.3"/>
</p:tagLst>
</file>

<file path=ppt/tags/tag2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TIMING" val="|15.4|54.9"/>
</p:tagLst>
</file>

<file path=ppt/tags/tag3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TIMING" val="|65.5|7.7"/>
</p:tagLst>
</file>

<file path=ppt/tags/tag4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TIMING" val="|115.1|33.4|21.4"/>
</p:tagLst>
</file>

<file path=ppt/tags/tag5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TIMING" val="|12.8"/>
</p:tagLst>
</file>

<file path=ppt/tags/tag6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TIMING" val="|91.8"/>
</p:tagLst>
</file>

<file path=ppt/tags/tag7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TIMING" val="|84.5"/>
</p:tagLst>
</file>

<file path=ppt/tags/tag8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TIMING" val="|68.:"/>
</p:tagLst>
</file>

<file path=ppt/tags/tag9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TIMING" val="|12.5|34.3"/>
</p:tagLst>
</file>

<file path=ppt/theme/theme1.xml><?xml version="1.0" encoding="utf-8"?>
<a:theme xmlns:a="http://schemas.openxmlformats.org/drawingml/2006/main" name="Blank Presentation">
  <a:themeElements>
    <a:clrScheme name="Blank Presentation 3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99CCFF"/>
      </a:accent1>
      <a:accent2>
        <a:srgbClr val="CCCCFF"/>
      </a:accent2>
      <a:accent3>
        <a:srgbClr val="FFFFFF"/>
      </a:accent3>
      <a:accent4>
        <a:srgbClr val="000000"/>
      </a:accent4>
      <a:accent5>
        <a:srgbClr val="CAE2FF"/>
      </a:accent5>
      <a:accent6>
        <a:srgbClr val="B9B9E7"/>
      </a:accent6>
      <a:hlink>
        <a:srgbClr val="3333CC"/>
      </a:hlink>
      <a:folHlink>
        <a:srgbClr val="AF67FF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  <a:ea typeface="ＭＳ Ｐゴシック" pitchFamily="-65" charset="-128"/>
            <a:cs typeface="ＭＳ Ｐゴシック" pitchFamily="-65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  <a:ea typeface="ＭＳ Ｐゴシック" pitchFamily="-65" charset="-128"/>
            <a:cs typeface="ＭＳ Ｐゴシック" pitchFamily="-65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Foundry.thmx</Template>
  <TotalTime>123096</TotalTime>
  <Words>1807</Words>
  <Application>Microsoft Macintosh PowerPoint</Application>
  <PresentationFormat>On-screen Show (4:3)</PresentationFormat>
  <Paragraphs>300</Paragraphs>
  <Slides>40</Slides>
  <Notes>4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1" baseType="lpstr">
      <vt:lpstr>Blank Presentation</vt:lpstr>
      <vt:lpstr>Sea Ice Predictability on Seasonal to Interannual Timescales</vt:lpstr>
      <vt:lpstr>Outline</vt:lpstr>
      <vt:lpstr>Outline</vt:lpstr>
      <vt:lpstr>Slide 4</vt:lpstr>
      <vt:lpstr>September Ice Cover</vt:lpstr>
      <vt:lpstr>Slide 6</vt:lpstr>
      <vt:lpstr>Simulated September Arctic Sea Ice Extent</vt:lpstr>
      <vt:lpstr>Uncertainty of Arctic sea ice change projections</vt:lpstr>
      <vt:lpstr>Predictability</vt:lpstr>
      <vt:lpstr>State of Predictability Seasonal Scale: Sea Ice Outlook</vt:lpstr>
      <vt:lpstr>Outline</vt:lpstr>
      <vt:lpstr>Simulated Arctic ice cover</vt:lpstr>
      <vt:lpstr>Simulated Arctic ice cover – CCSM3</vt:lpstr>
      <vt:lpstr>“Predictor” Relationships for Sept Extent Winter/Spring ice conditions</vt:lpstr>
      <vt:lpstr>Slide 15</vt:lpstr>
      <vt:lpstr>“Predictor” Relationships for Sept Extent Summer Atmospheric Circulation</vt:lpstr>
      <vt:lpstr>Slide 17</vt:lpstr>
      <vt:lpstr>Outline</vt:lpstr>
      <vt:lpstr>Seasonal Prediction</vt:lpstr>
      <vt:lpstr>Seasonal-Interannual Sea Ice Predictability</vt:lpstr>
      <vt:lpstr>Slide 21</vt:lpstr>
      <vt:lpstr>Slide 22</vt:lpstr>
      <vt:lpstr>Assessing Predictability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Influence of initial values and climate forcing on predictability</vt:lpstr>
      <vt:lpstr>Outline</vt:lpstr>
      <vt:lpstr>Antarctic Sea Ice Predictability</vt:lpstr>
      <vt:lpstr>Antarctic Predictability</vt:lpstr>
      <vt:lpstr>Antarctic Predictability</vt:lpstr>
      <vt:lpstr>Summary/Conclusions</vt:lpstr>
      <vt:lpstr>Slide 37</vt:lpstr>
      <vt:lpstr>Questions?</vt:lpstr>
      <vt:lpstr>Extra Slides</vt:lpstr>
      <vt:lpstr>Slide 40</vt:lpstr>
    </vt:vector>
  </TitlesOfParts>
  <Company>National Center for Atmospheric Research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Marika Holland</dc:creator>
  <cp:lastModifiedBy>Marika Holland</cp:lastModifiedBy>
  <cp:revision>800</cp:revision>
  <dcterms:created xsi:type="dcterms:W3CDTF">2013-08-29T19:28:41Z</dcterms:created>
  <dcterms:modified xsi:type="dcterms:W3CDTF">2013-09-09T21:58:15Z</dcterms:modified>
</cp:coreProperties>
</file>