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80" r:id="rId3"/>
    <p:sldId id="281" r:id="rId4"/>
    <p:sldId id="282" r:id="rId5"/>
    <p:sldId id="283" r:id="rId6"/>
    <p:sldId id="284" r:id="rId7"/>
    <p:sldId id="285" r:id="rId8"/>
    <p:sldId id="286" r:id="rId9"/>
    <p:sldId id="291" r:id="rId10"/>
    <p:sldId id="332" r:id="rId11"/>
    <p:sldId id="287" r:id="rId12"/>
    <p:sldId id="288" r:id="rId13"/>
    <p:sldId id="295" r:id="rId14"/>
    <p:sldId id="289" r:id="rId15"/>
    <p:sldId id="290" r:id="rId16"/>
    <p:sldId id="293" r:id="rId17"/>
    <p:sldId id="258" r:id="rId18"/>
    <p:sldId id="271" r:id="rId19"/>
    <p:sldId id="259" r:id="rId20"/>
    <p:sldId id="260" r:id="rId21"/>
    <p:sldId id="296" r:id="rId22"/>
    <p:sldId id="300" r:id="rId23"/>
    <p:sldId id="297" r:id="rId24"/>
    <p:sldId id="323" r:id="rId25"/>
    <p:sldId id="298" r:id="rId26"/>
    <p:sldId id="321" r:id="rId27"/>
    <p:sldId id="299" r:id="rId28"/>
    <p:sldId id="322" r:id="rId29"/>
    <p:sldId id="301" r:id="rId30"/>
    <p:sldId id="302" r:id="rId31"/>
    <p:sldId id="303" r:id="rId32"/>
    <p:sldId id="304" r:id="rId33"/>
    <p:sldId id="305" r:id="rId34"/>
    <p:sldId id="306" r:id="rId35"/>
    <p:sldId id="307" r:id="rId36"/>
    <p:sldId id="324" r:id="rId37"/>
    <p:sldId id="261" r:id="rId38"/>
    <p:sldId id="277" r:id="rId39"/>
    <p:sldId id="262" r:id="rId40"/>
    <p:sldId id="267" r:id="rId41"/>
    <p:sldId id="272" r:id="rId42"/>
    <p:sldId id="274" r:id="rId43"/>
    <p:sldId id="263" r:id="rId44"/>
    <p:sldId id="264" r:id="rId45"/>
    <p:sldId id="273" r:id="rId46"/>
    <p:sldId id="275" r:id="rId47"/>
    <p:sldId id="278" r:id="rId48"/>
    <p:sldId id="265" r:id="rId49"/>
    <p:sldId id="276" r:id="rId50"/>
    <p:sldId id="308" r:id="rId51"/>
    <p:sldId id="309" r:id="rId52"/>
    <p:sldId id="310" r:id="rId53"/>
    <p:sldId id="311" r:id="rId54"/>
    <p:sldId id="313" r:id="rId55"/>
    <p:sldId id="312" r:id="rId56"/>
    <p:sldId id="325" r:id="rId57"/>
    <p:sldId id="314" r:id="rId58"/>
    <p:sldId id="326" r:id="rId59"/>
    <p:sldId id="318" r:id="rId60"/>
    <p:sldId id="317" r:id="rId61"/>
    <p:sldId id="315" r:id="rId62"/>
    <p:sldId id="327" r:id="rId63"/>
    <p:sldId id="319" r:id="rId64"/>
    <p:sldId id="316" r:id="rId65"/>
    <p:sldId id="328" r:id="rId66"/>
    <p:sldId id="320" r:id="rId67"/>
    <p:sldId id="329" r:id="rId68"/>
    <p:sldId id="330" r:id="rId69"/>
    <p:sldId id="331" r:id="rId70"/>
    <p:sldId id="266"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7" d="100"/>
          <a:sy n="77" d="100"/>
        </p:scale>
        <p:origin x="-126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2447FD-C3D6-014E-93C8-67C255C78EB2}" type="datetimeFigureOut">
              <a:rPr lang="en-US" smtClean="0"/>
              <a:t>10/22/13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050E4-9F89-4D48-8299-AE091B7DB49B}" type="slidenum">
              <a:rPr lang="en-US" smtClean="0"/>
              <a:t>‹#›</a:t>
            </a:fld>
            <a:endParaRPr lang="en-US"/>
          </a:p>
        </p:txBody>
      </p:sp>
    </p:spTree>
    <p:extLst>
      <p:ext uri="{BB962C8B-B14F-4D97-AF65-F5344CB8AC3E}">
        <p14:creationId xmlns:p14="http://schemas.microsoft.com/office/powerpoint/2010/main" val="3154658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2447FD-C3D6-014E-93C8-67C255C78EB2}" type="datetimeFigureOut">
              <a:rPr lang="en-US" smtClean="0"/>
              <a:t>10/22/13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050E4-9F89-4D48-8299-AE091B7DB49B}" type="slidenum">
              <a:rPr lang="en-US" smtClean="0"/>
              <a:t>‹#›</a:t>
            </a:fld>
            <a:endParaRPr lang="en-US"/>
          </a:p>
        </p:txBody>
      </p:sp>
    </p:spTree>
    <p:extLst>
      <p:ext uri="{BB962C8B-B14F-4D97-AF65-F5344CB8AC3E}">
        <p14:creationId xmlns:p14="http://schemas.microsoft.com/office/powerpoint/2010/main" val="3928234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2447FD-C3D6-014E-93C8-67C255C78EB2}" type="datetimeFigureOut">
              <a:rPr lang="en-US" smtClean="0"/>
              <a:t>10/22/13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050E4-9F89-4D48-8299-AE091B7DB49B}" type="slidenum">
              <a:rPr lang="en-US" smtClean="0"/>
              <a:t>‹#›</a:t>
            </a:fld>
            <a:endParaRPr lang="en-US"/>
          </a:p>
        </p:txBody>
      </p:sp>
    </p:spTree>
    <p:extLst>
      <p:ext uri="{BB962C8B-B14F-4D97-AF65-F5344CB8AC3E}">
        <p14:creationId xmlns:p14="http://schemas.microsoft.com/office/powerpoint/2010/main" val="2468048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2447FD-C3D6-014E-93C8-67C255C78EB2}" type="datetimeFigureOut">
              <a:rPr lang="en-US" smtClean="0"/>
              <a:t>10/22/13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050E4-9F89-4D48-8299-AE091B7DB49B}" type="slidenum">
              <a:rPr lang="en-US" smtClean="0"/>
              <a:t>‹#›</a:t>
            </a:fld>
            <a:endParaRPr lang="en-US"/>
          </a:p>
        </p:txBody>
      </p:sp>
    </p:spTree>
    <p:extLst>
      <p:ext uri="{BB962C8B-B14F-4D97-AF65-F5344CB8AC3E}">
        <p14:creationId xmlns:p14="http://schemas.microsoft.com/office/powerpoint/2010/main" val="773729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2447FD-C3D6-014E-93C8-67C255C78EB2}" type="datetimeFigureOut">
              <a:rPr lang="en-US" smtClean="0"/>
              <a:t>10/22/13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050E4-9F89-4D48-8299-AE091B7DB49B}" type="slidenum">
              <a:rPr lang="en-US" smtClean="0"/>
              <a:t>‹#›</a:t>
            </a:fld>
            <a:endParaRPr lang="en-US"/>
          </a:p>
        </p:txBody>
      </p:sp>
    </p:spTree>
    <p:extLst>
      <p:ext uri="{BB962C8B-B14F-4D97-AF65-F5344CB8AC3E}">
        <p14:creationId xmlns:p14="http://schemas.microsoft.com/office/powerpoint/2010/main" val="3326918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2447FD-C3D6-014E-93C8-67C255C78EB2}" type="datetimeFigureOut">
              <a:rPr lang="en-US" smtClean="0"/>
              <a:t>10/22/13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F050E4-9F89-4D48-8299-AE091B7DB49B}" type="slidenum">
              <a:rPr lang="en-US" smtClean="0"/>
              <a:t>‹#›</a:t>
            </a:fld>
            <a:endParaRPr lang="en-US"/>
          </a:p>
        </p:txBody>
      </p:sp>
    </p:spTree>
    <p:extLst>
      <p:ext uri="{BB962C8B-B14F-4D97-AF65-F5344CB8AC3E}">
        <p14:creationId xmlns:p14="http://schemas.microsoft.com/office/powerpoint/2010/main" val="1420725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2447FD-C3D6-014E-93C8-67C255C78EB2}" type="datetimeFigureOut">
              <a:rPr lang="en-US" smtClean="0"/>
              <a:t>10/22/13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F050E4-9F89-4D48-8299-AE091B7DB49B}" type="slidenum">
              <a:rPr lang="en-US" smtClean="0"/>
              <a:t>‹#›</a:t>
            </a:fld>
            <a:endParaRPr lang="en-US"/>
          </a:p>
        </p:txBody>
      </p:sp>
    </p:spTree>
    <p:extLst>
      <p:ext uri="{BB962C8B-B14F-4D97-AF65-F5344CB8AC3E}">
        <p14:creationId xmlns:p14="http://schemas.microsoft.com/office/powerpoint/2010/main" val="1535983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2447FD-C3D6-014E-93C8-67C255C78EB2}" type="datetimeFigureOut">
              <a:rPr lang="en-US" smtClean="0"/>
              <a:t>10/22/13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F050E4-9F89-4D48-8299-AE091B7DB49B}" type="slidenum">
              <a:rPr lang="en-US" smtClean="0"/>
              <a:t>‹#›</a:t>
            </a:fld>
            <a:endParaRPr lang="en-US"/>
          </a:p>
        </p:txBody>
      </p:sp>
    </p:spTree>
    <p:extLst>
      <p:ext uri="{BB962C8B-B14F-4D97-AF65-F5344CB8AC3E}">
        <p14:creationId xmlns:p14="http://schemas.microsoft.com/office/powerpoint/2010/main" val="379687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2447FD-C3D6-014E-93C8-67C255C78EB2}" type="datetimeFigureOut">
              <a:rPr lang="en-US" smtClean="0"/>
              <a:t>10/22/13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F050E4-9F89-4D48-8299-AE091B7DB49B}" type="slidenum">
              <a:rPr lang="en-US" smtClean="0"/>
              <a:t>‹#›</a:t>
            </a:fld>
            <a:endParaRPr lang="en-US"/>
          </a:p>
        </p:txBody>
      </p:sp>
    </p:spTree>
    <p:extLst>
      <p:ext uri="{BB962C8B-B14F-4D97-AF65-F5344CB8AC3E}">
        <p14:creationId xmlns:p14="http://schemas.microsoft.com/office/powerpoint/2010/main" val="693463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2447FD-C3D6-014E-93C8-67C255C78EB2}" type="datetimeFigureOut">
              <a:rPr lang="en-US" smtClean="0"/>
              <a:t>10/22/13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F050E4-9F89-4D48-8299-AE091B7DB49B}" type="slidenum">
              <a:rPr lang="en-US" smtClean="0"/>
              <a:t>‹#›</a:t>
            </a:fld>
            <a:endParaRPr lang="en-US"/>
          </a:p>
        </p:txBody>
      </p:sp>
    </p:spTree>
    <p:extLst>
      <p:ext uri="{BB962C8B-B14F-4D97-AF65-F5344CB8AC3E}">
        <p14:creationId xmlns:p14="http://schemas.microsoft.com/office/powerpoint/2010/main" val="2785739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2447FD-C3D6-014E-93C8-67C255C78EB2}" type="datetimeFigureOut">
              <a:rPr lang="en-US" smtClean="0"/>
              <a:t>10/22/13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F050E4-9F89-4D48-8299-AE091B7DB49B}" type="slidenum">
              <a:rPr lang="en-US" smtClean="0"/>
              <a:t>‹#›</a:t>
            </a:fld>
            <a:endParaRPr lang="en-US"/>
          </a:p>
        </p:txBody>
      </p:sp>
    </p:spTree>
    <p:extLst>
      <p:ext uri="{BB962C8B-B14F-4D97-AF65-F5344CB8AC3E}">
        <p14:creationId xmlns:p14="http://schemas.microsoft.com/office/powerpoint/2010/main" val="19739799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2447FD-C3D6-014E-93C8-67C255C78EB2}" type="datetimeFigureOut">
              <a:rPr lang="en-US" smtClean="0"/>
              <a:t>10/22/13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F050E4-9F89-4D48-8299-AE091B7DB49B}" type="slidenum">
              <a:rPr lang="en-US" smtClean="0"/>
              <a:t>‹#›</a:t>
            </a:fld>
            <a:endParaRPr lang="en-US"/>
          </a:p>
        </p:txBody>
      </p:sp>
    </p:spTree>
    <p:extLst>
      <p:ext uri="{BB962C8B-B14F-4D97-AF65-F5344CB8AC3E}">
        <p14:creationId xmlns:p14="http://schemas.microsoft.com/office/powerpoint/2010/main" val="639974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hyperlink" Target="http://www.youtube.com/watch?v=2mKbFORiDzg&amp;list=TL8rG_61wS-b-uZRmqZDH7af6WYMz8bZAq"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4.emf"/></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5.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6.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7.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8.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9.emf"/></Relationships>
</file>

<file path=ppt/slides/_rels/slide35.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32.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33.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34.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37.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38.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39.emf"/></Relationships>
</file>

<file path=ppt/slides/_rels/slide53.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54.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5" Type="http://schemas.openxmlformats.org/officeDocument/2006/relationships/image" Target="../media/image43.emf"/><Relationship Id="rId6" Type="http://schemas.openxmlformats.org/officeDocument/2006/relationships/image" Target="../media/image44.emf"/><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55.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5" Type="http://schemas.openxmlformats.org/officeDocument/2006/relationships/image" Target="../media/image45.emf"/><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56.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5" Type="http://schemas.openxmlformats.org/officeDocument/2006/relationships/image" Target="../media/image46.emf"/><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4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6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5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53.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jpg"/><Relationship Id="rId5" Type="http://schemas.openxmlformats.org/officeDocument/2006/relationships/image" Target="../media/image56.png"/><Relationship Id="rId1" Type="http://schemas.microsoft.com/office/2007/relationships/media" Target="../media/media1.mov"/><Relationship Id="rId2" Type="http://schemas.openxmlformats.org/officeDocument/2006/relationships/video" Target="../media/media1.mov"/></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5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5880100"/>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31800" y="1642388"/>
            <a:ext cx="8301892" cy="1470025"/>
          </a:xfrm>
        </p:spPr>
        <p:txBody>
          <a:bodyPr>
            <a:noAutofit/>
          </a:bodyPr>
          <a:lstStyle/>
          <a:p>
            <a:r>
              <a:rPr lang="en-US" sz="3200" dirty="0" smtClean="0">
                <a:latin typeface="Times New Roman"/>
                <a:cs typeface="Times New Roman"/>
              </a:rPr>
              <a:t>Tsunami Early Detection and Warning Using Satellite Remote Sensing</a:t>
            </a:r>
            <a:endParaRPr lang="en-US" sz="3200" dirty="0">
              <a:latin typeface="Times New Roman"/>
              <a:cs typeface="Times New Roman"/>
            </a:endParaRPr>
          </a:p>
        </p:txBody>
      </p:sp>
      <p:sp>
        <p:nvSpPr>
          <p:cNvPr id="3" name="Subtitle 2"/>
          <p:cNvSpPr>
            <a:spLocks noGrp="1"/>
          </p:cNvSpPr>
          <p:nvPr>
            <p:ph type="subTitle" idx="1"/>
          </p:nvPr>
        </p:nvSpPr>
        <p:spPr>
          <a:xfrm>
            <a:off x="1230482" y="3321682"/>
            <a:ext cx="6760320" cy="2041230"/>
          </a:xfrm>
        </p:spPr>
        <p:txBody>
          <a:bodyPr>
            <a:normAutofit fontScale="92500" lnSpcReduction="10000"/>
          </a:bodyPr>
          <a:lstStyle/>
          <a:p>
            <a:r>
              <a:rPr lang="en-US" sz="2000" dirty="0" smtClean="0">
                <a:solidFill>
                  <a:schemeClr val="tx1"/>
                </a:solidFill>
                <a:latin typeface="Times New Roman"/>
                <a:cs typeface="Times New Roman"/>
              </a:rPr>
              <a:t>Ben Hamlington</a:t>
            </a:r>
            <a:r>
              <a:rPr lang="en-US" sz="2000" baseline="30000" dirty="0" smtClean="0">
                <a:solidFill>
                  <a:schemeClr val="tx1"/>
                </a:solidFill>
                <a:latin typeface="Times New Roman"/>
                <a:cs typeface="Times New Roman"/>
              </a:rPr>
              <a:t>1</a:t>
            </a:r>
            <a:r>
              <a:rPr lang="en-US" sz="2000" dirty="0" smtClean="0">
                <a:solidFill>
                  <a:schemeClr val="tx1"/>
                </a:solidFill>
                <a:latin typeface="Times New Roman"/>
                <a:cs typeface="Times New Roman"/>
              </a:rPr>
              <a:t>, Robert Leben</a:t>
            </a:r>
            <a:r>
              <a:rPr lang="en-US" sz="2000" baseline="30000" dirty="0" smtClean="0">
                <a:solidFill>
                  <a:schemeClr val="tx1"/>
                </a:solidFill>
                <a:latin typeface="Times New Roman"/>
                <a:cs typeface="Times New Roman"/>
              </a:rPr>
              <a:t>1</a:t>
            </a:r>
            <a:r>
              <a:rPr lang="en-US" sz="2000" dirty="0" smtClean="0">
                <a:solidFill>
                  <a:schemeClr val="tx1"/>
                </a:solidFill>
                <a:latin typeface="Times New Roman"/>
                <a:cs typeface="Times New Roman"/>
              </a:rPr>
              <a:t>, Oleg Godin</a:t>
            </a:r>
            <a:r>
              <a:rPr lang="en-US" sz="2000" baseline="30000" dirty="0" smtClean="0">
                <a:solidFill>
                  <a:schemeClr val="tx1"/>
                </a:solidFill>
                <a:latin typeface="Times New Roman"/>
                <a:cs typeface="Times New Roman"/>
              </a:rPr>
              <a:t>2</a:t>
            </a:r>
            <a:r>
              <a:rPr lang="en-US" sz="2000" dirty="0" smtClean="0">
                <a:solidFill>
                  <a:schemeClr val="tx1"/>
                </a:solidFill>
                <a:latin typeface="Times New Roman"/>
                <a:cs typeface="Times New Roman"/>
              </a:rPr>
              <a:t>, Edison Gica</a:t>
            </a:r>
            <a:r>
              <a:rPr lang="en-US" sz="2000" baseline="30000" dirty="0" smtClean="0">
                <a:solidFill>
                  <a:schemeClr val="tx1"/>
                </a:solidFill>
                <a:latin typeface="Times New Roman"/>
                <a:cs typeface="Times New Roman"/>
              </a:rPr>
              <a:t>3</a:t>
            </a:r>
            <a:r>
              <a:rPr lang="en-US" sz="2000" dirty="0" smtClean="0">
                <a:solidFill>
                  <a:schemeClr val="tx1"/>
                </a:solidFill>
                <a:latin typeface="Times New Roman"/>
                <a:cs typeface="Times New Roman"/>
              </a:rPr>
              <a:t>, </a:t>
            </a:r>
            <a:r>
              <a:rPr lang="en-US" sz="2000" dirty="0" err="1" smtClean="0">
                <a:solidFill>
                  <a:schemeClr val="tx1"/>
                </a:solidFill>
                <a:latin typeface="Times New Roman"/>
                <a:cs typeface="Times New Roman"/>
              </a:rPr>
              <a:t>Vasily</a:t>
            </a:r>
            <a:r>
              <a:rPr lang="en-US" sz="2000" dirty="0" smtClean="0">
                <a:solidFill>
                  <a:schemeClr val="tx1"/>
                </a:solidFill>
                <a:latin typeface="Times New Roman"/>
                <a:cs typeface="Times New Roman"/>
              </a:rPr>
              <a:t> Titov</a:t>
            </a:r>
            <a:r>
              <a:rPr lang="en-US" sz="2000" baseline="30000" dirty="0" smtClean="0">
                <a:solidFill>
                  <a:schemeClr val="tx1"/>
                </a:solidFill>
                <a:latin typeface="Times New Roman"/>
                <a:cs typeface="Times New Roman"/>
              </a:rPr>
              <a:t>3</a:t>
            </a:r>
            <a:r>
              <a:rPr lang="en-US" sz="2000" dirty="0" smtClean="0">
                <a:solidFill>
                  <a:schemeClr val="tx1"/>
                </a:solidFill>
                <a:latin typeface="Times New Roman"/>
                <a:cs typeface="Times New Roman"/>
              </a:rPr>
              <a:t>, Bruce Haines</a:t>
            </a:r>
            <a:r>
              <a:rPr lang="en-US" sz="2000" baseline="30000" dirty="0" smtClean="0">
                <a:solidFill>
                  <a:schemeClr val="tx1"/>
                </a:solidFill>
                <a:latin typeface="Times New Roman"/>
                <a:cs typeface="Times New Roman"/>
              </a:rPr>
              <a:t>4</a:t>
            </a:r>
            <a:r>
              <a:rPr lang="en-US" sz="2000" dirty="0" smtClean="0">
                <a:solidFill>
                  <a:schemeClr val="tx1"/>
                </a:solidFill>
                <a:latin typeface="Times New Roman"/>
                <a:cs typeface="Times New Roman"/>
              </a:rPr>
              <a:t>, </a:t>
            </a:r>
            <a:r>
              <a:rPr lang="en-US" sz="2000" dirty="0" err="1" smtClean="0">
                <a:solidFill>
                  <a:schemeClr val="tx1"/>
                </a:solidFill>
                <a:latin typeface="Times New Roman"/>
                <a:cs typeface="Times New Roman"/>
              </a:rPr>
              <a:t>Shailen</a:t>
            </a:r>
            <a:r>
              <a:rPr lang="en-US" sz="2000" dirty="0" smtClean="0">
                <a:solidFill>
                  <a:schemeClr val="tx1"/>
                </a:solidFill>
                <a:latin typeface="Times New Roman"/>
                <a:cs typeface="Times New Roman"/>
              </a:rPr>
              <a:t> Desai</a:t>
            </a:r>
            <a:r>
              <a:rPr lang="en-US" sz="2000" baseline="30000" dirty="0" smtClean="0">
                <a:solidFill>
                  <a:schemeClr val="tx1"/>
                </a:solidFill>
                <a:latin typeface="Times New Roman"/>
                <a:cs typeface="Times New Roman"/>
              </a:rPr>
              <a:t>4</a:t>
            </a:r>
          </a:p>
          <a:p>
            <a:endParaRPr lang="en-US" sz="1800" baseline="30000" dirty="0" smtClean="0">
              <a:solidFill>
                <a:schemeClr val="tx1"/>
              </a:solidFill>
              <a:latin typeface="Times New Roman"/>
              <a:cs typeface="Times New Roman"/>
            </a:endParaRPr>
          </a:p>
          <a:p>
            <a:pPr marL="457200" indent="-457200">
              <a:buAutoNum type="arabicPeriod"/>
            </a:pPr>
            <a:r>
              <a:rPr lang="en-US" sz="1800" dirty="0" smtClean="0">
                <a:solidFill>
                  <a:schemeClr val="tx1"/>
                </a:solidFill>
                <a:latin typeface="Times New Roman"/>
                <a:cs typeface="Times New Roman"/>
              </a:rPr>
              <a:t>CIRES, University of Colorado</a:t>
            </a:r>
          </a:p>
          <a:p>
            <a:pPr marL="457200" indent="-457200">
              <a:buAutoNum type="arabicPeriod"/>
            </a:pPr>
            <a:r>
              <a:rPr lang="en-US" sz="1800" dirty="0" smtClean="0">
                <a:solidFill>
                  <a:schemeClr val="tx1"/>
                </a:solidFill>
                <a:latin typeface="Times New Roman"/>
                <a:cs typeface="Times New Roman"/>
              </a:rPr>
              <a:t>NOAA/Earth System Research Laboratory</a:t>
            </a:r>
          </a:p>
          <a:p>
            <a:pPr marL="457200" indent="-457200">
              <a:buAutoNum type="arabicPeriod"/>
            </a:pPr>
            <a:r>
              <a:rPr lang="en-US" sz="1800" dirty="0" smtClean="0">
                <a:solidFill>
                  <a:schemeClr val="tx1"/>
                </a:solidFill>
                <a:latin typeface="Times New Roman"/>
                <a:cs typeface="Times New Roman"/>
              </a:rPr>
              <a:t>NOAA Center for Tsunami Research</a:t>
            </a:r>
          </a:p>
          <a:p>
            <a:pPr marL="457200" indent="-457200">
              <a:buAutoNum type="arabicPeriod"/>
            </a:pPr>
            <a:r>
              <a:rPr lang="en-US" sz="1800" dirty="0" smtClean="0">
                <a:solidFill>
                  <a:schemeClr val="tx1"/>
                </a:solidFill>
                <a:latin typeface="Times New Roman"/>
                <a:cs typeface="Times New Roman"/>
              </a:rPr>
              <a:t>Jet Propulsion Laboratory</a:t>
            </a:r>
          </a:p>
        </p:txBody>
      </p:sp>
      <p:sp>
        <p:nvSpPr>
          <p:cNvPr id="4" name="TextBox 2"/>
          <p:cNvSpPr txBox="1">
            <a:spLocks noChangeArrowheads="1"/>
          </p:cNvSpPr>
          <p:nvPr/>
        </p:nvSpPr>
        <p:spPr bwMode="auto">
          <a:xfrm>
            <a:off x="5480538" y="5857486"/>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sp>
        <p:nvSpPr>
          <p:cNvPr id="6" name="TextBox 2"/>
          <p:cNvSpPr txBox="1">
            <a:spLocks noChangeArrowheads="1"/>
          </p:cNvSpPr>
          <p:nvPr/>
        </p:nvSpPr>
        <p:spPr bwMode="auto">
          <a:xfrm>
            <a:off x="952499" y="5868053"/>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777214"/>
            <a:ext cx="952500" cy="679450"/>
          </a:xfrm>
          <a:prstGeom prst="rect">
            <a:avLst/>
          </a:prstGeom>
        </p:spPr>
      </p:pic>
      <p:sp>
        <p:nvSpPr>
          <p:cNvPr id="8" name="Rectangle 7"/>
          <p:cNvSpPr/>
          <p:nvPr/>
        </p:nvSpPr>
        <p:spPr>
          <a:xfrm>
            <a:off x="-1" y="634306"/>
            <a:ext cx="9296143" cy="576564"/>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81317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Deep-Ocean Assessment and Reporting of Tsunamis (DART) Buoys</a:t>
            </a:r>
            <a:endParaRPr lang="en-US" sz="2000" dirty="0"/>
          </a:p>
        </p:txBody>
      </p:sp>
      <p:sp>
        <p:nvSpPr>
          <p:cNvPr id="3" name="Content Placeholder 2"/>
          <p:cNvSpPr>
            <a:spLocks noGrp="1"/>
          </p:cNvSpPr>
          <p:nvPr>
            <p:ph idx="1"/>
          </p:nvPr>
        </p:nvSpPr>
        <p:spPr>
          <a:xfrm>
            <a:off x="50255" y="1539767"/>
            <a:ext cx="8831052" cy="4525963"/>
          </a:xfrm>
        </p:spPr>
        <p:txBody>
          <a:bodyPr>
            <a:normAutofit/>
          </a:bodyPr>
          <a:lstStyle/>
          <a:p>
            <a:pPr>
              <a:lnSpc>
                <a:spcPct val="120000"/>
              </a:lnSpc>
            </a:pPr>
            <a:r>
              <a:rPr lang="en-US" sz="1800" dirty="0" smtClean="0">
                <a:hlinkClick r:id="rId2"/>
              </a:rPr>
              <a:t>DART measures the change in height of the water column by measuring associated pressure changes. </a:t>
            </a:r>
          </a:p>
          <a:p>
            <a:pPr marL="0" indent="0">
              <a:lnSpc>
                <a:spcPct val="120000"/>
              </a:lnSpc>
              <a:buNone/>
            </a:pPr>
            <a:endParaRPr lang="en-US" sz="1800" dirty="0" smtClean="0">
              <a:hlinkClick r:id="rId2"/>
            </a:endParaRPr>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pic>
        <p:nvPicPr>
          <p:cNvPr id="7" name="Picture 6" descr="university_of_colorado_buffaloes_logo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5" name="Picture 4"/>
          <p:cNvPicPr>
            <a:picLocks noChangeAspect="1"/>
          </p:cNvPicPr>
          <p:nvPr/>
        </p:nvPicPr>
        <p:blipFill>
          <a:blip r:embed="rId4"/>
          <a:stretch>
            <a:fillRect/>
          </a:stretch>
        </p:blipFill>
        <p:spPr>
          <a:xfrm>
            <a:off x="3522589" y="2265267"/>
            <a:ext cx="5358717" cy="3062124"/>
          </a:xfrm>
          <a:prstGeom prst="rect">
            <a:avLst/>
          </a:prstGeom>
        </p:spPr>
      </p:pic>
      <p:sp>
        <p:nvSpPr>
          <p:cNvPr id="11" name="Content Placeholder 2"/>
          <p:cNvSpPr txBox="1">
            <a:spLocks/>
          </p:cNvSpPr>
          <p:nvPr/>
        </p:nvSpPr>
        <p:spPr>
          <a:xfrm>
            <a:off x="50254" y="2282639"/>
            <a:ext cx="3367085"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pPr>
            <a:r>
              <a:rPr lang="en-US" sz="1800" dirty="0" smtClean="0"/>
              <a:t>Very poor coverage in the Indian Ocean. </a:t>
            </a:r>
          </a:p>
          <a:p>
            <a:pPr>
              <a:lnSpc>
                <a:spcPct val="120000"/>
              </a:lnSpc>
            </a:pPr>
            <a:r>
              <a:rPr lang="en-US" sz="1800" dirty="0" smtClean="0"/>
              <a:t>Located predominantly along coastlines. </a:t>
            </a:r>
          </a:p>
          <a:p>
            <a:pPr>
              <a:lnSpc>
                <a:spcPct val="120000"/>
              </a:lnSpc>
            </a:pPr>
            <a:r>
              <a:rPr lang="en-US" sz="1800" dirty="0" smtClean="0"/>
              <a:t>Measurement taken at one point – may miss focusing that occurs. </a:t>
            </a:r>
            <a:endParaRPr lang="en-US" sz="1800" dirty="0" smtClean="0">
              <a:hlinkClick r:id="rId2"/>
            </a:endParaRPr>
          </a:p>
          <a:p>
            <a:pPr marL="0" indent="0">
              <a:lnSpc>
                <a:spcPct val="120000"/>
              </a:lnSpc>
              <a:buFont typeface="Arial"/>
              <a:buNone/>
            </a:pPr>
            <a:endParaRPr lang="en-US" sz="1800" dirty="0" smtClean="0">
              <a:hlinkClick r:id="rId2"/>
            </a:endParaRPr>
          </a:p>
        </p:txBody>
      </p:sp>
    </p:spTree>
    <p:extLst>
      <p:ext uri="{BB962C8B-B14F-4D97-AF65-F5344CB8AC3E}">
        <p14:creationId xmlns:p14="http://schemas.microsoft.com/office/powerpoint/2010/main" val="359417625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Recent Tsunami Events</a:t>
            </a:r>
            <a:endParaRPr lang="en-US" sz="32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sp>
        <p:nvSpPr>
          <p:cNvPr id="3" name="Content Placeholder 2"/>
          <p:cNvSpPr>
            <a:spLocks noGrp="1"/>
          </p:cNvSpPr>
          <p:nvPr>
            <p:ph idx="1"/>
          </p:nvPr>
        </p:nvSpPr>
        <p:spPr/>
        <p:txBody>
          <a:bodyPr/>
          <a:lstStyle/>
          <a:p>
            <a:r>
              <a:rPr lang="en-US" sz="2000" dirty="0" smtClean="0"/>
              <a:t>Here, we will focus on satellite remote sensing of three recent tsunamis:</a:t>
            </a:r>
          </a:p>
          <a:p>
            <a:pPr lvl="1">
              <a:lnSpc>
                <a:spcPct val="120000"/>
              </a:lnSpc>
            </a:pPr>
            <a:r>
              <a:rPr lang="en-US" sz="2000" dirty="0"/>
              <a:t>2004 Sumatra-Andaman Earthquake and Tsunami</a:t>
            </a:r>
          </a:p>
          <a:p>
            <a:pPr lvl="1">
              <a:lnSpc>
                <a:spcPct val="120000"/>
              </a:lnSpc>
            </a:pPr>
            <a:r>
              <a:rPr lang="en-US" sz="2000" dirty="0"/>
              <a:t>2010 Chilean Earthquake and Tsunami</a:t>
            </a:r>
          </a:p>
          <a:p>
            <a:pPr lvl="1">
              <a:lnSpc>
                <a:spcPct val="120000"/>
              </a:lnSpc>
            </a:pPr>
            <a:r>
              <a:rPr lang="en-US" sz="2000" dirty="0"/>
              <a:t>2011 Tohoku Earthquake and </a:t>
            </a:r>
            <a:r>
              <a:rPr lang="en-US" sz="2000" dirty="0" smtClean="0"/>
              <a:t>Tsunami</a:t>
            </a:r>
          </a:p>
          <a:p>
            <a:pPr>
              <a:lnSpc>
                <a:spcPct val="120000"/>
              </a:lnSpc>
            </a:pPr>
            <a:r>
              <a:rPr lang="en-US" sz="2000" dirty="0" smtClean="0"/>
              <a:t>The reason for studying these three tsunamis is their strength and scale, in addition to occurring during periods of good satellite altimeter coverage.</a:t>
            </a:r>
            <a:endParaRPr lang="en-US" sz="2000" dirty="0"/>
          </a:p>
          <a:p>
            <a:endParaRPr lang="en-US" dirty="0"/>
          </a:p>
        </p:txBody>
      </p:sp>
    </p:spTree>
    <p:extLst>
      <p:ext uri="{BB962C8B-B14F-4D97-AF65-F5344CB8AC3E}">
        <p14:creationId xmlns:p14="http://schemas.microsoft.com/office/powerpoint/2010/main" val="391153553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2004 Sumatra-Andaman Tsunami</a:t>
            </a:r>
            <a:endParaRPr lang="en-US" sz="32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sp>
        <p:nvSpPr>
          <p:cNvPr id="3" name="Content Placeholder 2"/>
          <p:cNvSpPr>
            <a:spLocks noGrp="1"/>
          </p:cNvSpPr>
          <p:nvPr>
            <p:ph idx="1"/>
          </p:nvPr>
        </p:nvSpPr>
        <p:spPr/>
        <p:txBody>
          <a:bodyPr/>
          <a:lstStyle/>
          <a:p>
            <a:r>
              <a:rPr lang="en-US" sz="1800" dirty="0" smtClean="0"/>
              <a:t>Generated by an 9.0 earthquake with an epicenter off the west coast of Sumatra, Indonesia on 26 December 2004.</a:t>
            </a:r>
          </a:p>
          <a:p>
            <a:pPr lvl="1"/>
            <a:r>
              <a:rPr lang="en-US" sz="1400" dirty="0" smtClean="0"/>
              <a:t>Despite a lag of up to several hours between the earthquake and impact of tsunami, nearly all of the victims were taken completely by surprise.</a:t>
            </a:r>
          </a:p>
          <a:p>
            <a:pPr lvl="1"/>
            <a:r>
              <a:rPr lang="en-US" sz="1400" dirty="0" smtClean="0"/>
              <a:t>No formal tsunami warning system in the Indian Ocean to detect the presence of a tsunami and issue a warning. </a:t>
            </a:r>
          </a:p>
          <a:p>
            <a:pPr lvl="1"/>
            <a:r>
              <a:rPr lang="en-US" sz="1400" dirty="0" smtClean="0"/>
              <a:t>Resulted in the death of ~230,000 people. </a:t>
            </a:r>
          </a:p>
        </p:txBody>
      </p:sp>
      <p:pic>
        <p:nvPicPr>
          <p:cNvPr id="5" name="Picture 4"/>
          <p:cNvPicPr>
            <a:picLocks noChangeAspect="1"/>
          </p:cNvPicPr>
          <p:nvPr/>
        </p:nvPicPr>
        <p:blipFill>
          <a:blip r:embed="rId3"/>
          <a:stretch>
            <a:fillRect/>
          </a:stretch>
        </p:blipFill>
        <p:spPr>
          <a:xfrm>
            <a:off x="5186036" y="3406684"/>
            <a:ext cx="2861411" cy="2601585"/>
          </a:xfrm>
          <a:prstGeom prst="rect">
            <a:avLst/>
          </a:prstGeom>
        </p:spPr>
      </p:pic>
    </p:spTree>
    <p:extLst>
      <p:ext uri="{BB962C8B-B14F-4D97-AF65-F5344CB8AC3E}">
        <p14:creationId xmlns:p14="http://schemas.microsoft.com/office/powerpoint/2010/main" val="86904655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2004 Sumatra-Andaman Tsunami</a:t>
            </a:r>
            <a:endParaRPr lang="en-US" sz="32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11" name="Picture 10"/>
          <p:cNvPicPr>
            <a:picLocks noChangeAspect="1"/>
          </p:cNvPicPr>
          <p:nvPr/>
        </p:nvPicPr>
        <p:blipFill>
          <a:blip r:embed="rId3"/>
          <a:stretch>
            <a:fillRect/>
          </a:stretch>
        </p:blipFill>
        <p:spPr>
          <a:xfrm>
            <a:off x="1788160" y="1602740"/>
            <a:ext cx="5760720" cy="4320540"/>
          </a:xfrm>
          <a:prstGeom prst="rect">
            <a:avLst/>
          </a:prstGeom>
        </p:spPr>
      </p:pic>
    </p:spTree>
    <p:extLst>
      <p:ext uri="{BB962C8B-B14F-4D97-AF65-F5344CB8AC3E}">
        <p14:creationId xmlns:p14="http://schemas.microsoft.com/office/powerpoint/2010/main" val="148366980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2010 Chilean Earthquake and Tsunami</a:t>
            </a:r>
            <a:endParaRPr lang="en-US" sz="32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sp>
        <p:nvSpPr>
          <p:cNvPr id="3" name="Content Placeholder 2"/>
          <p:cNvSpPr>
            <a:spLocks noGrp="1"/>
          </p:cNvSpPr>
          <p:nvPr>
            <p:ph idx="1"/>
          </p:nvPr>
        </p:nvSpPr>
        <p:spPr/>
        <p:txBody>
          <a:bodyPr>
            <a:normAutofit/>
          </a:bodyPr>
          <a:lstStyle/>
          <a:p>
            <a:r>
              <a:rPr lang="en-US" sz="1800" dirty="0" smtClean="0"/>
              <a:t>Generated by a Mw 8.8 earthquake 115 km NE of Concepcion, Chile on February 27</a:t>
            </a:r>
            <a:r>
              <a:rPr lang="en-US" sz="1800" baseline="30000" dirty="0" smtClean="0"/>
              <a:t>th</a:t>
            </a:r>
            <a:r>
              <a:rPr lang="en-US" sz="1800" dirty="0" smtClean="0"/>
              <a:t>, 2010. </a:t>
            </a:r>
          </a:p>
        </p:txBody>
      </p:sp>
      <p:pic>
        <p:nvPicPr>
          <p:cNvPr id="5" name="Picture 4"/>
          <p:cNvPicPr>
            <a:picLocks noChangeAspect="1"/>
          </p:cNvPicPr>
          <p:nvPr/>
        </p:nvPicPr>
        <p:blipFill>
          <a:blip r:embed="rId3"/>
          <a:stretch>
            <a:fillRect/>
          </a:stretch>
        </p:blipFill>
        <p:spPr>
          <a:xfrm>
            <a:off x="5186036" y="2727584"/>
            <a:ext cx="3119120" cy="2907020"/>
          </a:xfrm>
          <a:prstGeom prst="rect">
            <a:avLst/>
          </a:prstGeom>
        </p:spPr>
      </p:pic>
    </p:spTree>
    <p:extLst>
      <p:ext uri="{BB962C8B-B14F-4D97-AF65-F5344CB8AC3E}">
        <p14:creationId xmlns:p14="http://schemas.microsoft.com/office/powerpoint/2010/main" val="14253990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2011 Tohoku Tsunami</a:t>
            </a:r>
            <a:endParaRPr lang="en-US" sz="32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sp>
        <p:nvSpPr>
          <p:cNvPr id="3" name="Content Placeholder 2"/>
          <p:cNvSpPr>
            <a:spLocks noGrp="1"/>
          </p:cNvSpPr>
          <p:nvPr>
            <p:ph idx="1"/>
          </p:nvPr>
        </p:nvSpPr>
        <p:spPr>
          <a:xfrm>
            <a:off x="223520" y="1548501"/>
            <a:ext cx="4348480" cy="4525963"/>
          </a:xfrm>
        </p:spPr>
        <p:txBody>
          <a:bodyPr>
            <a:normAutofit fontScale="92500" lnSpcReduction="20000"/>
          </a:bodyPr>
          <a:lstStyle/>
          <a:p>
            <a:pPr>
              <a:lnSpc>
                <a:spcPct val="120000"/>
              </a:lnSpc>
            </a:pPr>
            <a:r>
              <a:rPr lang="en-US" sz="2000" dirty="0"/>
              <a:t>Tohoku tsunami generated by Mw 9.0 earthquake at 5:46 UTC on March 10</a:t>
            </a:r>
            <a:r>
              <a:rPr lang="en-US" sz="2000" baseline="30000" dirty="0"/>
              <a:t>th</a:t>
            </a:r>
            <a:r>
              <a:rPr lang="en-US" sz="2000" dirty="0"/>
              <a:t>, 2011, approximately 130 km east of Sendai, Honshu, Japan.</a:t>
            </a:r>
          </a:p>
          <a:p>
            <a:pPr lvl="1">
              <a:lnSpc>
                <a:spcPct val="120000"/>
              </a:lnSpc>
            </a:pPr>
            <a:r>
              <a:rPr lang="en-US" sz="1800" dirty="0"/>
              <a:t>Caused over 19,000 casualties in northeastern Japan and affected more than 57 cities (Ando et al. </a:t>
            </a:r>
            <a:r>
              <a:rPr lang="en-US" sz="1800" dirty="0" smtClean="0"/>
              <a:t>2011) </a:t>
            </a:r>
            <a:r>
              <a:rPr lang="en-US" sz="1800" dirty="0" smtClean="0">
                <a:sym typeface="Wingdings"/>
              </a:rPr>
              <a:t> high casualty number is said to have partially resulted from false-confidence provided by tsunami walls around many of the cities. </a:t>
            </a:r>
          </a:p>
          <a:p>
            <a:pPr lvl="1">
              <a:lnSpc>
                <a:spcPct val="120000"/>
              </a:lnSpc>
            </a:pPr>
            <a:r>
              <a:rPr lang="en-US" sz="1800" dirty="0" smtClean="0"/>
              <a:t>The tsunami inundated ~217 sq. miles of Japan.</a:t>
            </a:r>
          </a:p>
          <a:p>
            <a:pPr lvl="1">
              <a:lnSpc>
                <a:spcPct val="120000"/>
              </a:lnSpc>
            </a:pPr>
            <a:r>
              <a:rPr lang="en-US" sz="1800" dirty="0" smtClean="0"/>
              <a:t>Tsunami also caused significant damaged to the U.S. west coast (1 casualty in California). </a:t>
            </a:r>
            <a:endParaRPr lang="en-US" sz="1800" dirty="0"/>
          </a:p>
          <a:p>
            <a:endParaRPr lang="en-US" dirty="0"/>
          </a:p>
        </p:txBody>
      </p:sp>
      <p:pic>
        <p:nvPicPr>
          <p:cNvPr id="5" name="Picture 4"/>
          <p:cNvPicPr>
            <a:picLocks noChangeAspect="1"/>
          </p:cNvPicPr>
          <p:nvPr/>
        </p:nvPicPr>
        <p:blipFill>
          <a:blip r:embed="rId3"/>
          <a:stretch>
            <a:fillRect/>
          </a:stretch>
        </p:blipFill>
        <p:spPr>
          <a:xfrm>
            <a:off x="4645519" y="1578783"/>
            <a:ext cx="4498481" cy="4429486"/>
          </a:xfrm>
          <a:prstGeom prst="rect">
            <a:avLst/>
          </a:prstGeom>
        </p:spPr>
      </p:pic>
    </p:spTree>
    <p:extLst>
      <p:ext uri="{BB962C8B-B14F-4D97-AF65-F5344CB8AC3E}">
        <p14:creationId xmlns:p14="http://schemas.microsoft.com/office/powerpoint/2010/main" val="14253990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2011 Tohoku Tsunami</a:t>
            </a:r>
            <a:endParaRPr lang="en-US" sz="32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10" name="Content Placeholder 9"/>
          <p:cNvPicPr>
            <a:picLocks noGrp="1" noChangeAspect="1"/>
          </p:cNvPicPr>
          <p:nvPr>
            <p:ph idx="1"/>
          </p:nvPr>
        </p:nvPicPr>
        <p:blipFill>
          <a:blip r:embed="rId3"/>
          <a:srcRect l="9470" r="9470"/>
          <a:stretch>
            <a:fillRect/>
          </a:stretch>
        </p:blipFill>
        <p:spPr>
          <a:xfrm>
            <a:off x="853440" y="1711425"/>
            <a:ext cx="7528560" cy="4140418"/>
          </a:xfrm>
        </p:spPr>
      </p:pic>
    </p:spTree>
    <p:extLst>
      <p:ext uri="{BB962C8B-B14F-4D97-AF65-F5344CB8AC3E}">
        <p14:creationId xmlns:p14="http://schemas.microsoft.com/office/powerpoint/2010/main" val="37944680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Early Warning and Detection of Tsunami</a:t>
            </a:r>
            <a:endParaRPr lang="en-US" sz="3200" dirty="0"/>
          </a:p>
        </p:txBody>
      </p:sp>
      <p:sp>
        <p:nvSpPr>
          <p:cNvPr id="3" name="Content Placeholder 2"/>
          <p:cNvSpPr>
            <a:spLocks noGrp="1"/>
          </p:cNvSpPr>
          <p:nvPr>
            <p:ph idx="1"/>
          </p:nvPr>
        </p:nvSpPr>
        <p:spPr>
          <a:xfrm>
            <a:off x="50255" y="1539767"/>
            <a:ext cx="8831052" cy="4525963"/>
          </a:xfrm>
        </p:spPr>
        <p:txBody>
          <a:bodyPr>
            <a:normAutofit/>
          </a:bodyPr>
          <a:lstStyle/>
          <a:p>
            <a:pPr>
              <a:lnSpc>
                <a:spcPct val="120000"/>
              </a:lnSpc>
            </a:pPr>
            <a:r>
              <a:rPr lang="en-US" sz="1800" dirty="0" smtClean="0"/>
              <a:t>Three different methods of detecting tsunamis in the open ocean will be covered:</a:t>
            </a:r>
          </a:p>
          <a:p>
            <a:pPr lvl="1">
              <a:lnSpc>
                <a:spcPct val="150000"/>
              </a:lnSpc>
            </a:pPr>
            <a:r>
              <a:rPr lang="en-US" sz="1800" dirty="0"/>
              <a:t>Detection Using Satellite Altimeters</a:t>
            </a:r>
          </a:p>
          <a:p>
            <a:pPr lvl="1">
              <a:lnSpc>
                <a:spcPct val="150000"/>
              </a:lnSpc>
            </a:pPr>
            <a:r>
              <a:rPr lang="en-US" sz="1800" dirty="0"/>
              <a:t>Detection in Ocean Surface Roughness Measurements</a:t>
            </a:r>
          </a:p>
          <a:p>
            <a:pPr lvl="1">
              <a:lnSpc>
                <a:spcPct val="150000"/>
              </a:lnSpc>
            </a:pPr>
            <a:r>
              <a:rPr lang="en-US" sz="1800" dirty="0"/>
              <a:t>Detection </a:t>
            </a:r>
            <a:r>
              <a:rPr lang="en-US" sz="1800" dirty="0" smtClean="0"/>
              <a:t>Using Other Satellites/Observations</a:t>
            </a:r>
            <a:endParaRPr lang="en-US" sz="1800" dirty="0"/>
          </a:p>
          <a:p>
            <a:pPr>
              <a:lnSpc>
                <a:spcPct val="120000"/>
              </a:lnSpc>
            </a:pPr>
            <a:endParaRPr lang="en-US" sz="2200" dirty="0" smtClean="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spTree>
    <p:extLst>
      <p:ext uri="{BB962C8B-B14F-4D97-AF65-F5344CB8AC3E}">
        <p14:creationId xmlns:p14="http://schemas.microsoft.com/office/powerpoint/2010/main" val="73913109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Tsunami Detection by Satellite Altimetry</a:t>
            </a:r>
            <a:endParaRPr lang="en-US" sz="2800" dirty="0"/>
          </a:p>
        </p:txBody>
      </p:sp>
      <p:sp>
        <p:nvSpPr>
          <p:cNvPr id="3" name="Content Placeholder 2"/>
          <p:cNvSpPr>
            <a:spLocks noGrp="1"/>
          </p:cNvSpPr>
          <p:nvPr>
            <p:ph idx="1"/>
          </p:nvPr>
        </p:nvSpPr>
        <p:spPr>
          <a:xfrm>
            <a:off x="50255" y="1539767"/>
            <a:ext cx="8831052" cy="4525963"/>
          </a:xfrm>
        </p:spPr>
        <p:txBody>
          <a:bodyPr>
            <a:normAutofit lnSpcReduction="10000"/>
          </a:bodyPr>
          <a:lstStyle/>
          <a:p>
            <a:pPr>
              <a:lnSpc>
                <a:spcPct val="120000"/>
              </a:lnSpc>
            </a:pPr>
            <a:r>
              <a:rPr lang="en-US" sz="1800" dirty="0" smtClean="0"/>
              <a:t>In recent years, tsunami detection has been demonstrated in the open ocean using measurements from satellite altimeters.</a:t>
            </a:r>
          </a:p>
          <a:p>
            <a:pPr lvl="1">
              <a:lnSpc>
                <a:spcPct val="120000"/>
              </a:lnSpc>
            </a:pPr>
            <a:r>
              <a:rPr lang="en-US" sz="1800" dirty="0" smtClean="0"/>
              <a:t>Detection using sea surface height measurements:</a:t>
            </a:r>
          </a:p>
          <a:p>
            <a:pPr lvl="2">
              <a:lnSpc>
                <a:spcPct val="120000"/>
              </a:lnSpc>
            </a:pPr>
            <a:r>
              <a:rPr lang="en-US" sz="1800" b="1" dirty="0" smtClean="0"/>
              <a:t>1992 Nicaragua Tsunami </a:t>
            </a:r>
            <a:r>
              <a:rPr lang="en-US" sz="1800" dirty="0" smtClean="0"/>
              <a:t>(</a:t>
            </a:r>
            <a:r>
              <a:rPr lang="en-US" sz="1800" dirty="0" err="1" smtClean="0"/>
              <a:t>Okal</a:t>
            </a:r>
            <a:r>
              <a:rPr lang="en-US" sz="1800" dirty="0" smtClean="0"/>
              <a:t> et al. 1999)</a:t>
            </a:r>
          </a:p>
          <a:p>
            <a:pPr lvl="2">
              <a:lnSpc>
                <a:spcPct val="120000"/>
              </a:lnSpc>
            </a:pPr>
            <a:r>
              <a:rPr lang="en-US" sz="1800" b="1" dirty="0" smtClean="0"/>
              <a:t>1995 Chile Tsunami </a:t>
            </a:r>
            <a:r>
              <a:rPr lang="en-US" sz="1800" dirty="0" smtClean="0"/>
              <a:t>(</a:t>
            </a:r>
            <a:r>
              <a:rPr lang="en-US" sz="1800" dirty="0" err="1" smtClean="0"/>
              <a:t>Okal</a:t>
            </a:r>
            <a:r>
              <a:rPr lang="en-US" sz="1800" dirty="0" smtClean="0"/>
              <a:t> et al. 1999)</a:t>
            </a:r>
          </a:p>
          <a:p>
            <a:pPr lvl="2"/>
            <a:r>
              <a:rPr lang="en-US" sz="1800" b="1" dirty="0" smtClean="0"/>
              <a:t>2004 Sumatra-Andaman Tsunami </a:t>
            </a:r>
            <a:r>
              <a:rPr lang="en-US" sz="1800" dirty="0" smtClean="0"/>
              <a:t>(e.g.</a:t>
            </a:r>
            <a:r>
              <a:rPr lang="fr-FR" sz="1800" dirty="0"/>
              <a:t> Smith et al., 2005; Song et al., 2005; </a:t>
            </a:r>
            <a:r>
              <a:rPr lang="fr-FR" sz="1800" dirty="0" err="1"/>
              <a:t>Ablain</a:t>
            </a:r>
            <a:r>
              <a:rPr lang="fr-FR" sz="1800" dirty="0"/>
              <a:t> et al., 2006; </a:t>
            </a:r>
            <a:r>
              <a:rPr lang="fr-FR" sz="1800" dirty="0" err="1"/>
              <a:t>Hirata</a:t>
            </a:r>
            <a:r>
              <a:rPr lang="fr-FR" sz="1800" dirty="0"/>
              <a:t> et  al., 2006; </a:t>
            </a:r>
            <a:r>
              <a:rPr lang="fr-FR" sz="1800" dirty="0" err="1"/>
              <a:t>Geist</a:t>
            </a:r>
            <a:r>
              <a:rPr lang="fr-FR" sz="1800" dirty="0"/>
              <a:t> et al., 2007; Gower, 2007; </a:t>
            </a:r>
            <a:r>
              <a:rPr lang="fr-FR" sz="1800" dirty="0" err="1"/>
              <a:t>Hayashi</a:t>
            </a:r>
            <a:r>
              <a:rPr lang="fr-FR" sz="1800" dirty="0"/>
              <a:t>, 2008; </a:t>
            </a:r>
            <a:r>
              <a:rPr lang="fr-FR" sz="1800" dirty="0" err="1"/>
              <a:t>Hoechner</a:t>
            </a:r>
            <a:r>
              <a:rPr lang="fr-FR" sz="1800" dirty="0"/>
              <a:t> et al., </a:t>
            </a:r>
            <a:r>
              <a:rPr lang="fr-FR" sz="1800" dirty="0" smtClean="0"/>
              <a:t>2008)</a:t>
            </a:r>
            <a:endParaRPr lang="en-US" sz="1800" dirty="0" smtClean="0"/>
          </a:p>
          <a:p>
            <a:pPr lvl="2">
              <a:lnSpc>
                <a:spcPct val="120000"/>
              </a:lnSpc>
            </a:pPr>
            <a:r>
              <a:rPr lang="en-US" sz="1800" b="1" dirty="0" smtClean="0"/>
              <a:t>2010 Chile Tsunami </a:t>
            </a:r>
            <a:r>
              <a:rPr lang="en-US" sz="1800" dirty="0" smtClean="0"/>
              <a:t>(Hamlington et al. 2010)</a:t>
            </a:r>
          </a:p>
          <a:p>
            <a:pPr lvl="2">
              <a:lnSpc>
                <a:spcPct val="120000"/>
              </a:lnSpc>
            </a:pPr>
            <a:r>
              <a:rPr lang="en-US" sz="1800" b="1" dirty="0" smtClean="0"/>
              <a:t>2011 Tohoku Tsunami </a:t>
            </a:r>
            <a:r>
              <a:rPr lang="en-US" sz="1800" dirty="0" smtClean="0"/>
              <a:t>(Hamlington et al., 2012).</a:t>
            </a:r>
            <a:endParaRPr lang="en-US" sz="1800" b="1" dirty="0" smtClean="0"/>
          </a:p>
          <a:p>
            <a:pPr lvl="1">
              <a:lnSpc>
                <a:spcPct val="120000"/>
              </a:lnSpc>
            </a:pPr>
            <a:r>
              <a:rPr lang="en-US" sz="1800" dirty="0" smtClean="0"/>
              <a:t>Detection using sea surface roughness measurements (more on this later)</a:t>
            </a:r>
          </a:p>
          <a:p>
            <a:pPr lvl="2">
              <a:lnSpc>
                <a:spcPct val="120000"/>
              </a:lnSpc>
            </a:pPr>
            <a:r>
              <a:rPr lang="en-US" sz="1800" b="1" dirty="0" smtClean="0"/>
              <a:t>2004 Sumatra-Andaman Tsunami </a:t>
            </a:r>
            <a:r>
              <a:rPr lang="en-US" sz="1800" dirty="0" smtClean="0"/>
              <a:t>(Godin et al. 2004)</a:t>
            </a:r>
          </a:p>
          <a:p>
            <a:pPr lvl="2">
              <a:lnSpc>
                <a:spcPct val="120000"/>
              </a:lnSpc>
            </a:pPr>
            <a:r>
              <a:rPr lang="en-US" sz="1800" b="1" dirty="0" smtClean="0"/>
              <a:t>2010 Chile Tsunami </a:t>
            </a:r>
            <a:r>
              <a:rPr lang="en-US" sz="1800" dirty="0" smtClean="0"/>
              <a:t>(Hamlington et al. 2010)</a:t>
            </a:r>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1"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spTree>
    <p:extLst>
      <p:ext uri="{BB962C8B-B14F-4D97-AF65-F5344CB8AC3E}">
        <p14:creationId xmlns:p14="http://schemas.microsoft.com/office/powerpoint/2010/main" val="352020780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Can Satellite Altimeters Help With Early Warning and Detection of Tsunamis?</a:t>
            </a:r>
            <a:endParaRPr lang="en-US" sz="2800" dirty="0"/>
          </a:p>
        </p:txBody>
      </p:sp>
      <p:sp>
        <p:nvSpPr>
          <p:cNvPr id="3" name="Content Placeholder 2"/>
          <p:cNvSpPr>
            <a:spLocks noGrp="1"/>
          </p:cNvSpPr>
          <p:nvPr>
            <p:ph idx="1"/>
          </p:nvPr>
        </p:nvSpPr>
        <p:spPr>
          <a:xfrm>
            <a:off x="50255" y="1539767"/>
            <a:ext cx="8831052" cy="4525963"/>
          </a:xfrm>
        </p:spPr>
        <p:txBody>
          <a:bodyPr>
            <a:normAutofit/>
          </a:bodyPr>
          <a:lstStyle/>
          <a:p>
            <a:pPr marL="457200" lvl="1" indent="0">
              <a:lnSpc>
                <a:spcPct val="120000"/>
              </a:lnSpc>
              <a:buNone/>
            </a:pPr>
            <a:r>
              <a:rPr lang="en-US" sz="1700" i="1" dirty="0" smtClean="0"/>
              <a:t>“Unfortunately, satellite altimetry bears little promise of useful contribution to future tsunami warning systems, as it requires intensive and time- consuming data processing, and above all, the presence of a satellite at the right place at the right time.” (</a:t>
            </a:r>
            <a:r>
              <a:rPr lang="en-US" sz="1700" i="1" dirty="0" err="1" smtClean="0"/>
              <a:t>Okal</a:t>
            </a:r>
            <a:r>
              <a:rPr lang="en-US" sz="1700" i="1" dirty="0" smtClean="0"/>
              <a:t>, 2011).</a:t>
            </a:r>
          </a:p>
          <a:p>
            <a:pPr marL="457200" lvl="1" indent="0">
              <a:lnSpc>
                <a:spcPct val="120000"/>
              </a:lnSpc>
              <a:buNone/>
            </a:pPr>
            <a:endParaRPr lang="en-US" sz="1400" dirty="0" smtClean="0"/>
          </a:p>
          <a:p>
            <a:pPr lvl="1">
              <a:lnSpc>
                <a:spcPct val="120000"/>
              </a:lnSpc>
            </a:pPr>
            <a:r>
              <a:rPr lang="en-US" sz="1800" dirty="0"/>
              <a:t>S</a:t>
            </a:r>
            <a:r>
              <a:rPr lang="en-US" sz="1800" dirty="0" smtClean="0"/>
              <a:t>tatement </a:t>
            </a:r>
            <a:r>
              <a:rPr lang="en-US" sz="1800" dirty="0"/>
              <a:t>has frequently been made that there is only a small chance of observing a tsunami with along-track measurement system of satellite altimetry</a:t>
            </a:r>
            <a:r>
              <a:rPr lang="en-US" sz="1800" dirty="0" smtClean="0"/>
              <a:t>.</a:t>
            </a:r>
          </a:p>
          <a:p>
            <a:pPr lvl="2">
              <a:lnSpc>
                <a:spcPct val="120000"/>
              </a:lnSpc>
            </a:pPr>
            <a:r>
              <a:rPr lang="en-US" sz="1800" dirty="0" smtClean="0"/>
              <a:t>May be true for smaller-scale events, but does not hold true for larger events.</a:t>
            </a:r>
          </a:p>
          <a:p>
            <a:pPr lvl="1">
              <a:lnSpc>
                <a:spcPct val="120000"/>
              </a:lnSpc>
            </a:pPr>
            <a:r>
              <a:rPr lang="en-US" sz="1800" dirty="0" smtClean="0"/>
              <a:t>Relevant questions: </a:t>
            </a:r>
          </a:p>
          <a:p>
            <a:pPr marL="800100" lvl="1" indent="-342900">
              <a:lnSpc>
                <a:spcPct val="120000"/>
              </a:lnSpc>
              <a:buFont typeface="+mj-lt"/>
              <a:buAutoNum type="arabicPeriod"/>
            </a:pPr>
            <a:r>
              <a:rPr lang="en-US" sz="1800" dirty="0" smtClean="0"/>
              <a:t>Not if, but </a:t>
            </a:r>
            <a:r>
              <a:rPr lang="en-US" sz="1800" dirty="0"/>
              <a:t>h</a:t>
            </a:r>
            <a:r>
              <a:rPr lang="en-US" sz="1800" dirty="0" smtClean="0"/>
              <a:t>ow soon after the </a:t>
            </a:r>
            <a:r>
              <a:rPr lang="en-US" sz="1800" dirty="0" err="1" smtClean="0"/>
              <a:t>tsunamigenic</a:t>
            </a:r>
            <a:r>
              <a:rPr lang="en-US" sz="1800" dirty="0" smtClean="0"/>
              <a:t> event will a satellite altimeter sample the tsunami?</a:t>
            </a:r>
            <a:endParaRPr lang="en-US" sz="1800" dirty="0"/>
          </a:p>
          <a:p>
            <a:pPr marL="800100" lvl="1" indent="-342900">
              <a:lnSpc>
                <a:spcPct val="120000"/>
              </a:lnSpc>
              <a:buFont typeface="+mj-lt"/>
              <a:buAutoNum type="arabicPeriod"/>
            </a:pPr>
            <a:r>
              <a:rPr lang="en-US" sz="1800" dirty="0" smtClean="0"/>
              <a:t>How can satellite altimeter measurements be used for improving tsunami early warning and detection?</a:t>
            </a:r>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1"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spTree>
    <p:extLst>
      <p:ext uri="{BB962C8B-B14F-4D97-AF65-F5344CB8AC3E}">
        <p14:creationId xmlns:p14="http://schemas.microsoft.com/office/powerpoint/2010/main" val="278055528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Outline</a:t>
            </a:r>
            <a:endParaRPr lang="en-US" sz="3200" dirty="0"/>
          </a:p>
        </p:txBody>
      </p:sp>
      <p:sp>
        <p:nvSpPr>
          <p:cNvPr id="3" name="Content Placeholder 2"/>
          <p:cNvSpPr>
            <a:spLocks noGrp="1"/>
          </p:cNvSpPr>
          <p:nvPr>
            <p:ph idx="1"/>
          </p:nvPr>
        </p:nvSpPr>
        <p:spPr>
          <a:xfrm>
            <a:off x="50255" y="1539767"/>
            <a:ext cx="8831052" cy="4525963"/>
          </a:xfrm>
        </p:spPr>
        <p:txBody>
          <a:bodyPr>
            <a:normAutofit/>
          </a:bodyPr>
          <a:lstStyle/>
          <a:p>
            <a:pPr>
              <a:lnSpc>
                <a:spcPct val="120000"/>
              </a:lnSpc>
            </a:pPr>
            <a:r>
              <a:rPr lang="en-US" sz="1800" dirty="0" smtClean="0"/>
              <a:t>Overview of Tsunami: Generation, Properties, History etc.</a:t>
            </a:r>
          </a:p>
          <a:p>
            <a:pPr>
              <a:lnSpc>
                <a:spcPct val="120000"/>
              </a:lnSpc>
            </a:pPr>
            <a:r>
              <a:rPr lang="en-US" sz="1800" dirty="0" smtClean="0"/>
              <a:t>Recent Tsunami Events</a:t>
            </a:r>
          </a:p>
          <a:p>
            <a:pPr lvl="1">
              <a:lnSpc>
                <a:spcPct val="120000"/>
              </a:lnSpc>
            </a:pPr>
            <a:r>
              <a:rPr lang="en-US" sz="1400" dirty="0" smtClean="0"/>
              <a:t>2004 Sumatra-Andaman Earthquake and Tsunami</a:t>
            </a:r>
          </a:p>
          <a:p>
            <a:pPr lvl="1">
              <a:lnSpc>
                <a:spcPct val="120000"/>
              </a:lnSpc>
            </a:pPr>
            <a:r>
              <a:rPr lang="en-US" sz="1400" dirty="0" smtClean="0"/>
              <a:t>2010 Chilean Earthquake and Tsunami</a:t>
            </a:r>
          </a:p>
          <a:p>
            <a:pPr lvl="1">
              <a:lnSpc>
                <a:spcPct val="120000"/>
              </a:lnSpc>
            </a:pPr>
            <a:r>
              <a:rPr lang="en-US" sz="1400" dirty="0" smtClean="0"/>
              <a:t>2011 Tohoku Earthquake and Tsunami</a:t>
            </a:r>
          </a:p>
          <a:p>
            <a:pPr>
              <a:lnSpc>
                <a:spcPct val="120000"/>
              </a:lnSpc>
            </a:pPr>
            <a:r>
              <a:rPr lang="en-US" sz="1800" dirty="0" smtClean="0"/>
              <a:t>Early Warning and Detection</a:t>
            </a:r>
          </a:p>
          <a:p>
            <a:pPr>
              <a:lnSpc>
                <a:spcPct val="120000"/>
              </a:lnSpc>
            </a:pPr>
            <a:r>
              <a:rPr lang="en-US" sz="1800" dirty="0" smtClean="0"/>
              <a:t>Satellite Remote Sensing of Tsunami</a:t>
            </a:r>
          </a:p>
          <a:p>
            <a:pPr lvl="1">
              <a:lnSpc>
                <a:spcPct val="120000"/>
              </a:lnSpc>
            </a:pPr>
            <a:r>
              <a:rPr lang="en-US" sz="1400" dirty="0" smtClean="0"/>
              <a:t>Detection Using Satellite Altimeters</a:t>
            </a:r>
          </a:p>
          <a:p>
            <a:pPr lvl="1">
              <a:lnSpc>
                <a:spcPct val="120000"/>
              </a:lnSpc>
            </a:pPr>
            <a:r>
              <a:rPr lang="en-US" sz="1400" dirty="0" smtClean="0"/>
              <a:t>Detection in Ocean Surface Roughness Measurements</a:t>
            </a:r>
          </a:p>
          <a:p>
            <a:pPr lvl="1">
              <a:lnSpc>
                <a:spcPct val="120000"/>
              </a:lnSpc>
            </a:pPr>
            <a:r>
              <a:rPr lang="en-US" sz="1400" dirty="0" smtClean="0"/>
              <a:t>Other Satellite Observations of Tsunamis</a:t>
            </a:r>
          </a:p>
          <a:p>
            <a:pPr>
              <a:lnSpc>
                <a:spcPct val="120000"/>
              </a:lnSpc>
            </a:pPr>
            <a:r>
              <a:rPr lang="en-US" sz="1800" dirty="0" smtClean="0"/>
              <a:t>Conclusion and Summary</a:t>
            </a:r>
          </a:p>
          <a:p>
            <a:pPr lvl="1">
              <a:lnSpc>
                <a:spcPct val="120000"/>
              </a:lnSpc>
            </a:pPr>
            <a:endParaRPr lang="en-US" sz="1400" dirty="0"/>
          </a:p>
          <a:p>
            <a:pPr>
              <a:lnSpc>
                <a:spcPct val="120000"/>
              </a:lnSpc>
            </a:pPr>
            <a:endParaRPr lang="en-US" sz="2200" dirty="0" smtClean="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spTree>
    <p:extLst>
      <p:ext uri="{BB962C8B-B14F-4D97-AF65-F5344CB8AC3E}">
        <p14:creationId xmlns:p14="http://schemas.microsoft.com/office/powerpoint/2010/main" val="275988592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Early Warning with Satellite Altimeters</a:t>
            </a:r>
            <a:endParaRPr lang="en-US" sz="3200" dirty="0"/>
          </a:p>
        </p:txBody>
      </p:sp>
      <p:sp>
        <p:nvSpPr>
          <p:cNvPr id="3" name="Content Placeholder 2"/>
          <p:cNvSpPr>
            <a:spLocks noGrp="1"/>
          </p:cNvSpPr>
          <p:nvPr>
            <p:ph idx="1"/>
          </p:nvPr>
        </p:nvSpPr>
        <p:spPr>
          <a:xfrm>
            <a:off x="50255" y="1539767"/>
            <a:ext cx="8831052" cy="4525963"/>
          </a:xfrm>
        </p:spPr>
        <p:txBody>
          <a:bodyPr>
            <a:normAutofit/>
          </a:bodyPr>
          <a:lstStyle/>
          <a:p>
            <a:pPr>
              <a:lnSpc>
                <a:spcPct val="120000"/>
              </a:lnSpc>
            </a:pPr>
            <a:r>
              <a:rPr lang="en-US" sz="2000" b="1" dirty="0" smtClean="0"/>
              <a:t>Important to emphasize that that satellite altimetry could not have directly helped for the warning of coastal populations of Indonesia (2004), Chile (2010), or Japan (2011).</a:t>
            </a:r>
          </a:p>
          <a:p>
            <a:pPr lvl="1">
              <a:lnSpc>
                <a:spcPct val="120000"/>
              </a:lnSpc>
            </a:pPr>
            <a:r>
              <a:rPr lang="en-US" sz="1800" dirty="0" smtClean="0"/>
              <a:t>Time between earthquake and arrival of tsunami was measured in minutes rather than hours.</a:t>
            </a:r>
          </a:p>
          <a:p>
            <a:pPr lvl="1">
              <a:lnSpc>
                <a:spcPct val="120000"/>
              </a:lnSpc>
            </a:pPr>
            <a:r>
              <a:rPr lang="en-US" sz="1800" dirty="0" smtClean="0"/>
              <a:t>Quickest and best warning for coastal populations in such close proximity to the location where the tsunami was the earthquake itself.</a:t>
            </a:r>
          </a:p>
          <a:p>
            <a:pPr lvl="1">
              <a:lnSpc>
                <a:spcPct val="120000"/>
              </a:lnSpc>
            </a:pPr>
            <a:r>
              <a:rPr lang="en-US" sz="1800" dirty="0" smtClean="0"/>
              <a:t>Here, we focus on improving far-field tsunami detection and warning (time-lag between tsunami generation and arrival on the order of hours) and understanding how satellite altimetry measurements can help model projections/estimates.</a:t>
            </a:r>
          </a:p>
          <a:p>
            <a:pPr>
              <a:lnSpc>
                <a:spcPct val="120000"/>
              </a:lnSpc>
            </a:pPr>
            <a:endParaRPr lang="en-US" sz="1800" dirty="0"/>
          </a:p>
          <a:p>
            <a:pPr>
              <a:lnSpc>
                <a:spcPct val="120000"/>
              </a:lnSpc>
            </a:pPr>
            <a:endParaRPr lang="en-US" sz="2200" dirty="0" smtClean="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1"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spTree>
    <p:extLst>
      <p:ext uri="{BB962C8B-B14F-4D97-AF65-F5344CB8AC3E}">
        <p14:creationId xmlns:p14="http://schemas.microsoft.com/office/powerpoint/2010/main" val="188799710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Satellite Altimeter Coverage of 2004 Sumatra-Andaman Tsunami</a:t>
            </a:r>
            <a:endParaRPr lang="en-US" sz="24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2"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9" name="Picture 8"/>
          <p:cNvPicPr>
            <a:picLocks noChangeAspect="1"/>
          </p:cNvPicPr>
          <p:nvPr/>
        </p:nvPicPr>
        <p:blipFill>
          <a:blip r:embed="rId3"/>
          <a:stretch>
            <a:fillRect/>
          </a:stretch>
        </p:blipFill>
        <p:spPr>
          <a:xfrm>
            <a:off x="4018565" y="1626674"/>
            <a:ext cx="4793194" cy="4273449"/>
          </a:xfrm>
          <a:prstGeom prst="rect">
            <a:avLst/>
          </a:prstGeom>
        </p:spPr>
      </p:pic>
      <p:sp>
        <p:nvSpPr>
          <p:cNvPr id="11" name="Content Placeholder 2"/>
          <p:cNvSpPr>
            <a:spLocks noGrp="1"/>
          </p:cNvSpPr>
          <p:nvPr>
            <p:ph idx="1"/>
          </p:nvPr>
        </p:nvSpPr>
        <p:spPr>
          <a:xfrm>
            <a:off x="50255" y="1539767"/>
            <a:ext cx="3968310" cy="4525963"/>
          </a:xfrm>
        </p:spPr>
        <p:txBody>
          <a:bodyPr>
            <a:normAutofit/>
          </a:bodyPr>
          <a:lstStyle/>
          <a:p>
            <a:pPr>
              <a:lnSpc>
                <a:spcPct val="120000"/>
              </a:lnSpc>
            </a:pPr>
            <a:r>
              <a:rPr lang="en-US" sz="1800" dirty="0" smtClean="0"/>
              <a:t>Jason-1 was the first to encounter the tsunami wave field, 1:53 hours after the earthquake. </a:t>
            </a:r>
          </a:p>
          <a:p>
            <a:pPr lvl="1">
              <a:lnSpc>
                <a:spcPct val="120000"/>
              </a:lnSpc>
            </a:pPr>
            <a:r>
              <a:rPr lang="en-US" sz="1800" dirty="0" smtClean="0"/>
              <a:t>Tsunami wave heights from model are shown along with Jason-1 pass 129 ground track (</a:t>
            </a:r>
            <a:r>
              <a:rPr lang="en-US" sz="1800" dirty="0" err="1" smtClean="0"/>
              <a:t>Ablain</a:t>
            </a:r>
            <a:r>
              <a:rPr lang="en-US" sz="1800" dirty="0" smtClean="0"/>
              <a:t> et al, 2006).</a:t>
            </a:r>
          </a:p>
        </p:txBody>
      </p:sp>
    </p:spTree>
    <p:extLst>
      <p:ext uri="{BB962C8B-B14F-4D97-AF65-F5344CB8AC3E}">
        <p14:creationId xmlns:p14="http://schemas.microsoft.com/office/powerpoint/2010/main" val="319766097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Satellite Altimeter Coverage of 2004 Sumatra-Andaman Tsunami</a:t>
            </a:r>
            <a:endParaRPr lang="en-US" sz="24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2"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6" name="Picture 5"/>
          <p:cNvPicPr>
            <a:picLocks noChangeAspect="1"/>
          </p:cNvPicPr>
          <p:nvPr/>
        </p:nvPicPr>
        <p:blipFill>
          <a:blip r:embed="rId3"/>
          <a:stretch>
            <a:fillRect/>
          </a:stretch>
        </p:blipFill>
        <p:spPr>
          <a:xfrm>
            <a:off x="183305" y="1417638"/>
            <a:ext cx="8340402" cy="4660927"/>
          </a:xfrm>
          <a:prstGeom prst="rect">
            <a:avLst/>
          </a:prstGeom>
        </p:spPr>
      </p:pic>
      <p:sp>
        <p:nvSpPr>
          <p:cNvPr id="3" name="TextBox 2"/>
          <p:cNvSpPr txBox="1"/>
          <p:nvPr/>
        </p:nvSpPr>
        <p:spPr>
          <a:xfrm>
            <a:off x="7306034" y="1581678"/>
            <a:ext cx="889787" cy="369332"/>
          </a:xfrm>
          <a:prstGeom prst="rect">
            <a:avLst/>
          </a:prstGeom>
          <a:noFill/>
        </p:spPr>
        <p:txBody>
          <a:bodyPr wrap="none" rtlCol="0">
            <a:spAutoFit/>
          </a:bodyPr>
          <a:lstStyle/>
          <a:p>
            <a:r>
              <a:rPr lang="en-US" dirty="0" smtClean="0"/>
              <a:t>Jason-1</a:t>
            </a:r>
            <a:endParaRPr lang="en-US" dirty="0"/>
          </a:p>
        </p:txBody>
      </p:sp>
    </p:spTree>
    <p:extLst>
      <p:ext uri="{BB962C8B-B14F-4D97-AF65-F5344CB8AC3E}">
        <p14:creationId xmlns:p14="http://schemas.microsoft.com/office/powerpoint/2010/main" val="320412418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Satellite Altimeter Coverage of 2004 Sumatra-Andaman Tsunami</a:t>
            </a:r>
            <a:endParaRPr lang="en-US" sz="24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2"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11" name="Picture 10"/>
          <p:cNvPicPr>
            <a:picLocks noChangeAspect="1"/>
          </p:cNvPicPr>
          <p:nvPr/>
        </p:nvPicPr>
        <p:blipFill>
          <a:blip r:embed="rId3"/>
          <a:stretch>
            <a:fillRect/>
          </a:stretch>
        </p:blipFill>
        <p:spPr>
          <a:xfrm>
            <a:off x="3901789" y="1513256"/>
            <a:ext cx="5033783" cy="4597899"/>
          </a:xfrm>
          <a:prstGeom prst="rect">
            <a:avLst/>
          </a:prstGeom>
        </p:spPr>
      </p:pic>
      <p:sp>
        <p:nvSpPr>
          <p:cNvPr id="9" name="Content Placeholder 2"/>
          <p:cNvSpPr>
            <a:spLocks noGrp="1"/>
          </p:cNvSpPr>
          <p:nvPr>
            <p:ph idx="1"/>
          </p:nvPr>
        </p:nvSpPr>
        <p:spPr>
          <a:xfrm>
            <a:off x="50255" y="1539767"/>
            <a:ext cx="3968310" cy="4525963"/>
          </a:xfrm>
        </p:spPr>
        <p:txBody>
          <a:bodyPr>
            <a:normAutofit/>
          </a:bodyPr>
          <a:lstStyle/>
          <a:p>
            <a:pPr marL="342900" lvl="1" indent="-342900">
              <a:lnSpc>
                <a:spcPct val="120000"/>
              </a:lnSpc>
              <a:buFont typeface="Arial"/>
              <a:buChar char="•"/>
            </a:pPr>
            <a:r>
              <a:rPr lang="en-US" sz="1800" dirty="0" smtClean="0"/>
              <a:t>TOPEX encountered the tsunami wave field on pass 129, 1:58 hours after </a:t>
            </a:r>
            <a:r>
              <a:rPr lang="en-US" sz="1800" dirty="0"/>
              <a:t>the earthquake (</a:t>
            </a:r>
            <a:r>
              <a:rPr lang="en-US" sz="1800" dirty="0" err="1"/>
              <a:t>Ablain</a:t>
            </a:r>
            <a:r>
              <a:rPr lang="en-US" sz="1800" dirty="0"/>
              <a:t> et al, 2006).</a:t>
            </a:r>
          </a:p>
          <a:p>
            <a:pPr marL="0" indent="0">
              <a:lnSpc>
                <a:spcPct val="120000"/>
              </a:lnSpc>
              <a:buNone/>
            </a:pPr>
            <a:endParaRPr lang="en-US" sz="1800" dirty="0" smtClean="0"/>
          </a:p>
        </p:txBody>
      </p:sp>
    </p:spTree>
    <p:extLst>
      <p:ext uri="{BB962C8B-B14F-4D97-AF65-F5344CB8AC3E}">
        <p14:creationId xmlns:p14="http://schemas.microsoft.com/office/powerpoint/2010/main" val="650526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Satellite Altimeter Coverage of 2004 Sumatra-Andaman Tsunami</a:t>
            </a:r>
            <a:endParaRPr lang="en-US" sz="24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2"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9" name="Picture 8"/>
          <p:cNvPicPr>
            <a:picLocks noChangeAspect="1"/>
          </p:cNvPicPr>
          <p:nvPr/>
        </p:nvPicPr>
        <p:blipFill>
          <a:blip r:embed="rId3"/>
          <a:stretch>
            <a:fillRect/>
          </a:stretch>
        </p:blipFill>
        <p:spPr>
          <a:xfrm>
            <a:off x="457200" y="1417638"/>
            <a:ext cx="8041950" cy="4481450"/>
          </a:xfrm>
          <a:prstGeom prst="rect">
            <a:avLst/>
          </a:prstGeom>
        </p:spPr>
      </p:pic>
      <p:sp>
        <p:nvSpPr>
          <p:cNvPr id="14" name="TextBox 13"/>
          <p:cNvSpPr txBox="1"/>
          <p:nvPr/>
        </p:nvSpPr>
        <p:spPr>
          <a:xfrm>
            <a:off x="7285822" y="1594772"/>
            <a:ext cx="801759" cy="369332"/>
          </a:xfrm>
          <a:prstGeom prst="rect">
            <a:avLst/>
          </a:prstGeom>
          <a:noFill/>
        </p:spPr>
        <p:txBody>
          <a:bodyPr wrap="none" rtlCol="0">
            <a:spAutoFit/>
          </a:bodyPr>
          <a:lstStyle/>
          <a:p>
            <a:r>
              <a:rPr lang="en-US" dirty="0" smtClean="0"/>
              <a:t>TOPEX</a:t>
            </a:r>
            <a:endParaRPr lang="en-US" dirty="0"/>
          </a:p>
        </p:txBody>
      </p:sp>
    </p:spTree>
    <p:extLst>
      <p:ext uri="{BB962C8B-B14F-4D97-AF65-F5344CB8AC3E}">
        <p14:creationId xmlns:p14="http://schemas.microsoft.com/office/powerpoint/2010/main" val="14987547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Satellite Altimeter Coverage of 2004 Sumatra-Andaman Tsunami</a:t>
            </a:r>
            <a:endParaRPr lang="en-US" sz="24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2"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3" name="Picture 2"/>
          <p:cNvPicPr>
            <a:picLocks noChangeAspect="1"/>
          </p:cNvPicPr>
          <p:nvPr/>
        </p:nvPicPr>
        <p:blipFill>
          <a:blip r:embed="rId3"/>
          <a:stretch>
            <a:fillRect/>
          </a:stretch>
        </p:blipFill>
        <p:spPr>
          <a:xfrm>
            <a:off x="3836323" y="1563566"/>
            <a:ext cx="5106368" cy="4535542"/>
          </a:xfrm>
          <a:prstGeom prst="rect">
            <a:avLst/>
          </a:prstGeom>
        </p:spPr>
      </p:pic>
      <p:sp>
        <p:nvSpPr>
          <p:cNvPr id="9" name="Content Placeholder 2"/>
          <p:cNvSpPr>
            <a:spLocks noGrp="1"/>
          </p:cNvSpPr>
          <p:nvPr>
            <p:ph idx="1"/>
          </p:nvPr>
        </p:nvSpPr>
        <p:spPr>
          <a:xfrm>
            <a:off x="50255" y="1539767"/>
            <a:ext cx="3968310" cy="4525963"/>
          </a:xfrm>
        </p:spPr>
        <p:txBody>
          <a:bodyPr>
            <a:normAutofit/>
          </a:bodyPr>
          <a:lstStyle/>
          <a:p>
            <a:pPr marL="342900" lvl="1" indent="-342900">
              <a:lnSpc>
                <a:spcPct val="120000"/>
              </a:lnSpc>
              <a:buFont typeface="Arial"/>
              <a:buChar char="•"/>
            </a:pPr>
            <a:r>
              <a:rPr lang="en-US" sz="1800" dirty="0" err="1" smtClean="0"/>
              <a:t>Envisat</a:t>
            </a:r>
            <a:r>
              <a:rPr lang="en-US" sz="1800" dirty="0" smtClean="0"/>
              <a:t> encountered the tsunami wave field on pass 352, 3:15 hours after </a:t>
            </a:r>
            <a:r>
              <a:rPr lang="en-US" sz="1800" dirty="0"/>
              <a:t>the earthquake (</a:t>
            </a:r>
            <a:r>
              <a:rPr lang="en-US" sz="1800" dirty="0" err="1"/>
              <a:t>Ablain</a:t>
            </a:r>
            <a:r>
              <a:rPr lang="en-US" sz="1800" dirty="0"/>
              <a:t> et al, 2006).</a:t>
            </a:r>
          </a:p>
          <a:p>
            <a:pPr>
              <a:lnSpc>
                <a:spcPct val="120000"/>
              </a:lnSpc>
            </a:pPr>
            <a:endParaRPr lang="en-US" sz="1800" dirty="0" smtClean="0"/>
          </a:p>
        </p:txBody>
      </p:sp>
    </p:spTree>
    <p:extLst>
      <p:ext uri="{BB962C8B-B14F-4D97-AF65-F5344CB8AC3E}">
        <p14:creationId xmlns:p14="http://schemas.microsoft.com/office/powerpoint/2010/main" val="114015588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71404" y="1489978"/>
            <a:ext cx="8004676" cy="4621177"/>
          </a:xfrm>
          <a:prstGeom prst="rect">
            <a:avLst/>
          </a:prstGeom>
        </p:spPr>
      </p:pic>
      <p:sp>
        <p:nvSpPr>
          <p:cNvPr id="2" name="Title 1"/>
          <p:cNvSpPr>
            <a:spLocks noGrp="1"/>
          </p:cNvSpPr>
          <p:nvPr>
            <p:ph type="title"/>
          </p:nvPr>
        </p:nvSpPr>
        <p:spPr/>
        <p:txBody>
          <a:bodyPr>
            <a:normAutofit/>
          </a:bodyPr>
          <a:lstStyle/>
          <a:p>
            <a:r>
              <a:rPr lang="en-US" sz="2400" dirty="0" smtClean="0"/>
              <a:t>Satellite Altimeter Coverage of 2004 Sumatra-Andaman Tsunami</a:t>
            </a:r>
            <a:endParaRPr lang="en-US" sz="24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2"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sp>
        <p:nvSpPr>
          <p:cNvPr id="15" name="TextBox 14"/>
          <p:cNvSpPr txBox="1"/>
          <p:nvPr/>
        </p:nvSpPr>
        <p:spPr>
          <a:xfrm>
            <a:off x="7476247" y="1748412"/>
            <a:ext cx="854057" cy="369332"/>
          </a:xfrm>
          <a:prstGeom prst="rect">
            <a:avLst/>
          </a:prstGeom>
          <a:noFill/>
        </p:spPr>
        <p:txBody>
          <a:bodyPr wrap="none" rtlCol="0">
            <a:spAutoFit/>
          </a:bodyPr>
          <a:lstStyle/>
          <a:p>
            <a:r>
              <a:rPr lang="en-US" dirty="0" err="1" smtClean="0"/>
              <a:t>Envisat</a:t>
            </a:r>
            <a:endParaRPr lang="en-US" dirty="0"/>
          </a:p>
        </p:txBody>
      </p:sp>
    </p:spTree>
    <p:extLst>
      <p:ext uri="{BB962C8B-B14F-4D97-AF65-F5344CB8AC3E}">
        <p14:creationId xmlns:p14="http://schemas.microsoft.com/office/powerpoint/2010/main" val="57938653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Satellite Altimeter Coverage of 2004 Sumatra-Andaman Tsunami</a:t>
            </a:r>
            <a:endParaRPr lang="en-US" sz="24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2"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3" name="Picture 2"/>
          <p:cNvPicPr>
            <a:picLocks noChangeAspect="1"/>
          </p:cNvPicPr>
          <p:nvPr/>
        </p:nvPicPr>
        <p:blipFill>
          <a:blip r:embed="rId3"/>
          <a:stretch>
            <a:fillRect/>
          </a:stretch>
        </p:blipFill>
        <p:spPr>
          <a:xfrm>
            <a:off x="3586894" y="1417638"/>
            <a:ext cx="5557106" cy="4435604"/>
          </a:xfrm>
          <a:prstGeom prst="rect">
            <a:avLst/>
          </a:prstGeom>
        </p:spPr>
      </p:pic>
      <p:sp>
        <p:nvSpPr>
          <p:cNvPr id="9" name="Content Placeholder 2"/>
          <p:cNvSpPr>
            <a:spLocks noGrp="1"/>
          </p:cNvSpPr>
          <p:nvPr>
            <p:ph idx="1"/>
          </p:nvPr>
        </p:nvSpPr>
        <p:spPr>
          <a:xfrm>
            <a:off x="50255" y="1539767"/>
            <a:ext cx="3968310" cy="4525963"/>
          </a:xfrm>
        </p:spPr>
        <p:txBody>
          <a:bodyPr>
            <a:normAutofit/>
          </a:bodyPr>
          <a:lstStyle/>
          <a:p>
            <a:pPr marL="342900" lvl="1" indent="-342900">
              <a:lnSpc>
                <a:spcPct val="120000"/>
              </a:lnSpc>
              <a:buFont typeface="Arial"/>
              <a:buChar char="•"/>
            </a:pPr>
            <a:r>
              <a:rPr lang="en-US" sz="1800" dirty="0" smtClean="0"/>
              <a:t>Finally, GFO encountered the tsunami on passes 208 and 210, 7 and 9 hours after </a:t>
            </a:r>
            <a:r>
              <a:rPr lang="en-US" sz="1800" dirty="0"/>
              <a:t>the earthquake (</a:t>
            </a:r>
            <a:r>
              <a:rPr lang="en-US" sz="1800" dirty="0" err="1"/>
              <a:t>Ablain</a:t>
            </a:r>
            <a:r>
              <a:rPr lang="en-US" sz="1800" dirty="0"/>
              <a:t> et al, 2006).</a:t>
            </a:r>
          </a:p>
          <a:p>
            <a:pPr>
              <a:lnSpc>
                <a:spcPct val="120000"/>
              </a:lnSpc>
            </a:pPr>
            <a:endParaRPr lang="en-US" sz="1800" dirty="0" smtClean="0"/>
          </a:p>
        </p:txBody>
      </p:sp>
    </p:spTree>
    <p:extLst>
      <p:ext uri="{BB962C8B-B14F-4D97-AF65-F5344CB8AC3E}">
        <p14:creationId xmlns:p14="http://schemas.microsoft.com/office/powerpoint/2010/main" val="114015588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667756" y="1591863"/>
            <a:ext cx="8225255" cy="4637138"/>
          </a:xfrm>
          <a:prstGeom prst="rect">
            <a:avLst/>
          </a:prstGeom>
        </p:spPr>
      </p:pic>
      <p:sp>
        <p:nvSpPr>
          <p:cNvPr id="2" name="Title 1"/>
          <p:cNvSpPr>
            <a:spLocks noGrp="1"/>
          </p:cNvSpPr>
          <p:nvPr>
            <p:ph type="title"/>
          </p:nvPr>
        </p:nvSpPr>
        <p:spPr/>
        <p:txBody>
          <a:bodyPr>
            <a:normAutofit/>
          </a:bodyPr>
          <a:lstStyle/>
          <a:p>
            <a:r>
              <a:rPr lang="en-US" sz="2400" dirty="0" smtClean="0"/>
              <a:t>Satellite Altimeter Coverage of 2004 Sumatra-Andaman Tsunami</a:t>
            </a:r>
            <a:endParaRPr lang="en-US" sz="24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2"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sp>
        <p:nvSpPr>
          <p:cNvPr id="16" name="TextBox 15"/>
          <p:cNvSpPr txBox="1"/>
          <p:nvPr/>
        </p:nvSpPr>
        <p:spPr>
          <a:xfrm>
            <a:off x="7979764" y="1820898"/>
            <a:ext cx="589186" cy="369332"/>
          </a:xfrm>
          <a:prstGeom prst="rect">
            <a:avLst/>
          </a:prstGeom>
          <a:noFill/>
        </p:spPr>
        <p:txBody>
          <a:bodyPr wrap="none" rtlCol="0">
            <a:spAutoFit/>
          </a:bodyPr>
          <a:lstStyle/>
          <a:p>
            <a:r>
              <a:rPr lang="en-US" dirty="0" smtClean="0"/>
              <a:t>GFO</a:t>
            </a:r>
            <a:endParaRPr lang="en-US" dirty="0"/>
          </a:p>
        </p:txBody>
      </p:sp>
    </p:spTree>
    <p:extLst>
      <p:ext uri="{BB962C8B-B14F-4D97-AF65-F5344CB8AC3E}">
        <p14:creationId xmlns:p14="http://schemas.microsoft.com/office/powerpoint/2010/main" val="96843436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Satellite Altimeter Coverage of 2010 Chilean Tsunami</a:t>
            </a:r>
            <a:endParaRPr lang="en-US" sz="24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2"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3" name="Picture 2"/>
          <p:cNvPicPr>
            <a:picLocks noChangeAspect="1"/>
          </p:cNvPicPr>
          <p:nvPr/>
        </p:nvPicPr>
        <p:blipFill>
          <a:blip r:embed="rId3"/>
          <a:stretch>
            <a:fillRect/>
          </a:stretch>
        </p:blipFill>
        <p:spPr>
          <a:xfrm>
            <a:off x="4232090" y="1420684"/>
            <a:ext cx="4911910" cy="4690471"/>
          </a:xfrm>
          <a:prstGeom prst="rect">
            <a:avLst/>
          </a:prstGeom>
        </p:spPr>
      </p:pic>
      <p:sp>
        <p:nvSpPr>
          <p:cNvPr id="9" name="Content Placeholder 2"/>
          <p:cNvSpPr>
            <a:spLocks noGrp="1"/>
          </p:cNvSpPr>
          <p:nvPr>
            <p:ph idx="1"/>
          </p:nvPr>
        </p:nvSpPr>
        <p:spPr>
          <a:xfrm>
            <a:off x="50255" y="1539767"/>
            <a:ext cx="3968310" cy="4525963"/>
          </a:xfrm>
        </p:spPr>
        <p:txBody>
          <a:bodyPr>
            <a:normAutofit/>
          </a:bodyPr>
          <a:lstStyle/>
          <a:p>
            <a:pPr marL="342900" lvl="1" indent="-342900">
              <a:lnSpc>
                <a:spcPct val="120000"/>
              </a:lnSpc>
              <a:buFont typeface="Arial"/>
              <a:buChar char="•"/>
            </a:pPr>
            <a:r>
              <a:rPr lang="en-US" sz="1800" dirty="0" smtClean="0"/>
              <a:t>The second tsunami we studied was the 2010 Chilean tsunami – significantly weaker than the 2004 Sumatra-Andaman tsunami. </a:t>
            </a:r>
          </a:p>
          <a:p>
            <a:pPr marL="342900" lvl="1" indent="-342900">
              <a:lnSpc>
                <a:spcPct val="120000"/>
              </a:lnSpc>
              <a:buFont typeface="Arial"/>
              <a:buChar char="•"/>
            </a:pPr>
            <a:r>
              <a:rPr lang="en-US" sz="1800" dirty="0" smtClean="0"/>
              <a:t>Jason-1 and Jason-2 passes over the 2010 Chilean tsunami.</a:t>
            </a:r>
          </a:p>
          <a:p>
            <a:pPr marL="742950" lvl="2" indent="-342900">
              <a:lnSpc>
                <a:spcPct val="120000"/>
              </a:lnSpc>
            </a:pPr>
            <a:r>
              <a:rPr lang="en-US" sz="1800" dirty="0" smtClean="0"/>
              <a:t>First sampling of the tsunami occurred by Jason-1 on pass 139 approximately 3 hours after the generation of the tsunami.</a:t>
            </a:r>
            <a:endParaRPr lang="en-US" sz="1800" dirty="0"/>
          </a:p>
          <a:p>
            <a:pPr marL="0" indent="0">
              <a:lnSpc>
                <a:spcPct val="120000"/>
              </a:lnSpc>
              <a:buNone/>
            </a:pPr>
            <a:endParaRPr lang="en-US" sz="1800" dirty="0" smtClean="0"/>
          </a:p>
        </p:txBody>
      </p:sp>
    </p:spTree>
    <p:extLst>
      <p:ext uri="{BB962C8B-B14F-4D97-AF65-F5344CB8AC3E}">
        <p14:creationId xmlns:p14="http://schemas.microsoft.com/office/powerpoint/2010/main" val="111965869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What is a tsunami?</a:t>
            </a:r>
            <a:endParaRPr lang="en-US" sz="3200" dirty="0"/>
          </a:p>
        </p:txBody>
      </p:sp>
      <p:sp>
        <p:nvSpPr>
          <p:cNvPr id="3" name="Content Placeholder 2"/>
          <p:cNvSpPr>
            <a:spLocks noGrp="1"/>
          </p:cNvSpPr>
          <p:nvPr>
            <p:ph idx="1"/>
          </p:nvPr>
        </p:nvSpPr>
        <p:spPr>
          <a:xfrm>
            <a:off x="50255" y="1539768"/>
            <a:ext cx="8831052" cy="2912204"/>
          </a:xfrm>
        </p:spPr>
        <p:txBody>
          <a:bodyPr>
            <a:normAutofit/>
          </a:bodyPr>
          <a:lstStyle/>
          <a:p>
            <a:pPr>
              <a:lnSpc>
                <a:spcPct val="120000"/>
              </a:lnSpc>
            </a:pPr>
            <a:r>
              <a:rPr lang="en-US" sz="1800" dirty="0" smtClean="0"/>
              <a:t>A tsunami is a series of waves caused by the displacement of a large volume of a body of water.</a:t>
            </a:r>
            <a:endParaRPr lang="en-US" sz="1400" dirty="0" smtClean="0"/>
          </a:p>
          <a:p>
            <a:pPr lvl="1">
              <a:lnSpc>
                <a:spcPct val="120000"/>
              </a:lnSpc>
            </a:pPr>
            <a:r>
              <a:rPr lang="en-US" sz="1800" dirty="0" smtClean="0"/>
              <a:t>“Tsunami” is a Japanese word meaning “harbor wave”. </a:t>
            </a:r>
          </a:p>
          <a:p>
            <a:pPr lvl="1">
              <a:lnSpc>
                <a:spcPct val="120000"/>
              </a:lnSpc>
            </a:pPr>
            <a:r>
              <a:rPr lang="en-US" sz="1800" dirty="0" smtClean="0"/>
              <a:t>As it approaches shore, often said to resemble a rapidly rising tide, and has thus been called a “tidal wave”. </a:t>
            </a:r>
          </a:p>
          <a:p>
            <a:pPr lvl="1">
              <a:lnSpc>
                <a:spcPct val="120000"/>
              </a:lnSpc>
            </a:pPr>
            <a:r>
              <a:rPr lang="en-US" sz="1800" dirty="0" smtClean="0"/>
              <a:t>Surface gravity wave with very long wavelengths. </a:t>
            </a:r>
          </a:p>
          <a:p>
            <a:pPr lvl="1">
              <a:lnSpc>
                <a:spcPct val="120000"/>
              </a:lnSpc>
            </a:pPr>
            <a:r>
              <a:rPr lang="en-US" sz="1800" dirty="0" smtClean="0"/>
              <a:t>Travel at speeds proportional to the square-root of the depth of the ocean. </a:t>
            </a:r>
          </a:p>
          <a:p>
            <a:pPr>
              <a:lnSpc>
                <a:spcPct val="120000"/>
              </a:lnSpc>
            </a:pPr>
            <a:endParaRPr lang="en-US" sz="2200" dirty="0" smtClean="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5" name="Picture 4"/>
          <p:cNvPicPr>
            <a:picLocks noChangeAspect="1"/>
          </p:cNvPicPr>
          <p:nvPr/>
        </p:nvPicPr>
        <p:blipFill>
          <a:blip r:embed="rId3"/>
          <a:stretch>
            <a:fillRect/>
          </a:stretch>
        </p:blipFill>
        <p:spPr>
          <a:xfrm>
            <a:off x="1790700" y="2768600"/>
            <a:ext cx="5549900" cy="1308100"/>
          </a:xfrm>
          <a:prstGeom prst="rect">
            <a:avLst/>
          </a:prstGeom>
        </p:spPr>
      </p:pic>
      <p:pic>
        <p:nvPicPr>
          <p:cNvPr id="10" name="Picture 9"/>
          <p:cNvPicPr>
            <a:picLocks noChangeAspect="1"/>
          </p:cNvPicPr>
          <p:nvPr/>
        </p:nvPicPr>
        <p:blipFill>
          <a:blip r:embed="rId3"/>
          <a:stretch>
            <a:fillRect/>
          </a:stretch>
        </p:blipFill>
        <p:spPr>
          <a:xfrm>
            <a:off x="1790700" y="2768600"/>
            <a:ext cx="5549900" cy="1308100"/>
          </a:xfrm>
          <a:prstGeom prst="rect">
            <a:avLst/>
          </a:prstGeom>
        </p:spPr>
      </p:pic>
      <p:pic>
        <p:nvPicPr>
          <p:cNvPr id="11" name="Picture 10"/>
          <p:cNvPicPr>
            <a:picLocks noChangeAspect="1"/>
          </p:cNvPicPr>
          <p:nvPr/>
        </p:nvPicPr>
        <p:blipFill>
          <a:blip r:embed="rId4"/>
          <a:stretch>
            <a:fillRect/>
          </a:stretch>
        </p:blipFill>
        <p:spPr>
          <a:xfrm>
            <a:off x="1790700" y="2768600"/>
            <a:ext cx="5549900" cy="1308100"/>
          </a:xfrm>
          <a:prstGeom prst="rect">
            <a:avLst/>
          </a:prstGeom>
        </p:spPr>
      </p:pic>
      <p:pic>
        <p:nvPicPr>
          <p:cNvPr id="12" name="Picture 11"/>
          <p:cNvPicPr>
            <a:picLocks noChangeAspect="1"/>
          </p:cNvPicPr>
          <p:nvPr/>
        </p:nvPicPr>
        <p:blipFill>
          <a:blip r:embed="rId4"/>
          <a:stretch>
            <a:fillRect/>
          </a:stretch>
        </p:blipFill>
        <p:spPr>
          <a:xfrm>
            <a:off x="1790700" y="2768600"/>
            <a:ext cx="5549900" cy="1308100"/>
          </a:xfrm>
          <a:prstGeom prst="rect">
            <a:avLst/>
          </a:prstGeom>
        </p:spPr>
      </p:pic>
      <p:pic>
        <p:nvPicPr>
          <p:cNvPr id="14" name="Picture 13"/>
          <p:cNvPicPr>
            <a:picLocks noChangeAspect="1"/>
          </p:cNvPicPr>
          <p:nvPr/>
        </p:nvPicPr>
        <p:blipFill>
          <a:blip r:embed="rId5"/>
          <a:stretch>
            <a:fillRect/>
          </a:stretch>
        </p:blipFill>
        <p:spPr>
          <a:xfrm>
            <a:off x="792480" y="4273323"/>
            <a:ext cx="7209816" cy="1633345"/>
          </a:xfrm>
          <a:prstGeom prst="rect">
            <a:avLst/>
          </a:prstGeom>
        </p:spPr>
      </p:pic>
    </p:spTree>
    <p:extLst>
      <p:ext uri="{BB962C8B-B14F-4D97-AF65-F5344CB8AC3E}">
        <p14:creationId xmlns:p14="http://schemas.microsoft.com/office/powerpoint/2010/main" val="349222652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Satellite Altimeter Coverage of 2010 Chilean Tsunami</a:t>
            </a:r>
            <a:endParaRPr lang="en-US" sz="24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2"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5" name="Picture 4"/>
          <p:cNvPicPr>
            <a:picLocks noChangeAspect="1"/>
          </p:cNvPicPr>
          <p:nvPr/>
        </p:nvPicPr>
        <p:blipFill>
          <a:blip r:embed="rId3"/>
          <a:stretch>
            <a:fillRect/>
          </a:stretch>
        </p:blipFill>
        <p:spPr>
          <a:xfrm>
            <a:off x="2751342" y="1438813"/>
            <a:ext cx="6283002" cy="4569456"/>
          </a:xfrm>
          <a:prstGeom prst="rect">
            <a:avLst/>
          </a:prstGeom>
        </p:spPr>
      </p:pic>
      <p:sp>
        <p:nvSpPr>
          <p:cNvPr id="9" name="Content Placeholder 2"/>
          <p:cNvSpPr>
            <a:spLocks noGrp="1"/>
          </p:cNvSpPr>
          <p:nvPr>
            <p:ph idx="1"/>
          </p:nvPr>
        </p:nvSpPr>
        <p:spPr>
          <a:xfrm>
            <a:off x="50255" y="1539767"/>
            <a:ext cx="2921913" cy="4525963"/>
          </a:xfrm>
        </p:spPr>
        <p:txBody>
          <a:bodyPr>
            <a:normAutofit lnSpcReduction="10000"/>
          </a:bodyPr>
          <a:lstStyle/>
          <a:p>
            <a:pPr marL="342900" lvl="1" indent="-342900">
              <a:lnSpc>
                <a:spcPct val="120000"/>
              </a:lnSpc>
              <a:buFont typeface="Arial"/>
              <a:buChar char="•"/>
            </a:pPr>
            <a:r>
              <a:rPr lang="en-US" sz="1600" dirty="0" smtClean="0"/>
              <a:t>(A) SSH data for pass 139 (~3 hours) of Jason-1, with tsunami cycle (red), and cycles before and after tsunami (blue and green).</a:t>
            </a:r>
          </a:p>
          <a:p>
            <a:pPr marL="342900" lvl="1" indent="-342900">
              <a:lnSpc>
                <a:spcPct val="120000"/>
              </a:lnSpc>
              <a:buFont typeface="Arial"/>
              <a:buChar char="•"/>
            </a:pPr>
            <a:r>
              <a:rPr lang="en-US" sz="1600" dirty="0" smtClean="0"/>
              <a:t>(B) Filtered SSH data (blue) for pass 139 with MOST model (red) overlaid.</a:t>
            </a:r>
          </a:p>
          <a:p>
            <a:pPr marL="742950" lvl="2" indent="-342900">
              <a:lnSpc>
                <a:spcPct val="120000"/>
              </a:lnSpc>
            </a:pPr>
            <a:r>
              <a:rPr lang="en-US" sz="1600" dirty="0" smtClean="0"/>
              <a:t>SSH data is filtered by removing a smoothed average of the passes from the cycles before and after the tsunami (Gower, 2005; </a:t>
            </a:r>
            <a:r>
              <a:rPr lang="en-US" sz="1600" dirty="0" err="1" smtClean="0"/>
              <a:t>Ablain</a:t>
            </a:r>
            <a:r>
              <a:rPr lang="en-US" sz="1600" dirty="0" smtClean="0"/>
              <a:t> et al., 2006).</a:t>
            </a:r>
            <a:endParaRPr lang="en-US" sz="1600" dirty="0"/>
          </a:p>
          <a:p>
            <a:pPr marL="0" indent="0">
              <a:lnSpc>
                <a:spcPct val="120000"/>
              </a:lnSpc>
              <a:buNone/>
            </a:pPr>
            <a:endParaRPr lang="en-US" sz="1800" dirty="0" smtClean="0"/>
          </a:p>
        </p:txBody>
      </p:sp>
    </p:spTree>
    <p:extLst>
      <p:ext uri="{BB962C8B-B14F-4D97-AF65-F5344CB8AC3E}">
        <p14:creationId xmlns:p14="http://schemas.microsoft.com/office/powerpoint/2010/main" val="130438951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Satellite Altimeter Coverage of 2010 Chilean Tsunami</a:t>
            </a:r>
            <a:endParaRPr lang="en-US" sz="24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2"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3" name="Picture 2"/>
          <p:cNvPicPr>
            <a:picLocks noChangeAspect="1"/>
          </p:cNvPicPr>
          <p:nvPr/>
        </p:nvPicPr>
        <p:blipFill>
          <a:blip r:embed="rId3"/>
          <a:stretch>
            <a:fillRect/>
          </a:stretch>
        </p:blipFill>
        <p:spPr>
          <a:xfrm>
            <a:off x="2945774" y="1526761"/>
            <a:ext cx="5944543" cy="4481508"/>
          </a:xfrm>
          <a:prstGeom prst="rect">
            <a:avLst/>
          </a:prstGeom>
        </p:spPr>
      </p:pic>
      <p:sp>
        <p:nvSpPr>
          <p:cNvPr id="9" name="Content Placeholder 2"/>
          <p:cNvSpPr>
            <a:spLocks noGrp="1"/>
          </p:cNvSpPr>
          <p:nvPr>
            <p:ph idx="1"/>
          </p:nvPr>
        </p:nvSpPr>
        <p:spPr>
          <a:xfrm>
            <a:off x="50255" y="1539767"/>
            <a:ext cx="2921913" cy="4525963"/>
          </a:xfrm>
        </p:spPr>
        <p:txBody>
          <a:bodyPr>
            <a:normAutofit/>
          </a:bodyPr>
          <a:lstStyle/>
          <a:p>
            <a:pPr marL="342900" lvl="1" indent="-342900">
              <a:lnSpc>
                <a:spcPct val="120000"/>
              </a:lnSpc>
              <a:buFont typeface="Arial"/>
              <a:buChar char="•"/>
            </a:pPr>
            <a:r>
              <a:rPr lang="en-US" sz="1600" dirty="0" smtClean="0"/>
              <a:t>(A) SSH data for pass 141 (~6 hours) of Jason-1, with tsunami cycle (red), and cycles before and after tsunami (blue and green).</a:t>
            </a:r>
          </a:p>
          <a:p>
            <a:pPr marL="342900" lvl="1" indent="-342900">
              <a:lnSpc>
                <a:spcPct val="120000"/>
              </a:lnSpc>
              <a:buFont typeface="Arial"/>
              <a:buChar char="•"/>
            </a:pPr>
            <a:r>
              <a:rPr lang="en-US" sz="1600" dirty="0" smtClean="0"/>
              <a:t>(B) Filtered SSH data (blue) for pass 141 with MOST model (red) overlaid.</a:t>
            </a:r>
          </a:p>
          <a:p>
            <a:pPr marL="0" indent="0">
              <a:lnSpc>
                <a:spcPct val="120000"/>
              </a:lnSpc>
              <a:buNone/>
            </a:pPr>
            <a:endParaRPr lang="en-US" sz="1800" dirty="0" smtClean="0"/>
          </a:p>
        </p:txBody>
      </p:sp>
    </p:spTree>
    <p:extLst>
      <p:ext uri="{BB962C8B-B14F-4D97-AF65-F5344CB8AC3E}">
        <p14:creationId xmlns:p14="http://schemas.microsoft.com/office/powerpoint/2010/main" val="159456140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Satellite Altimeter Coverage of 2010 Chilean Tsunami</a:t>
            </a:r>
            <a:endParaRPr lang="en-US" sz="24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2"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5" name="Picture 4"/>
          <p:cNvPicPr>
            <a:picLocks noChangeAspect="1"/>
          </p:cNvPicPr>
          <p:nvPr/>
        </p:nvPicPr>
        <p:blipFill>
          <a:blip r:embed="rId3"/>
          <a:stretch>
            <a:fillRect/>
          </a:stretch>
        </p:blipFill>
        <p:spPr>
          <a:xfrm>
            <a:off x="2862102" y="1417638"/>
            <a:ext cx="5824697" cy="4591614"/>
          </a:xfrm>
          <a:prstGeom prst="rect">
            <a:avLst/>
          </a:prstGeom>
        </p:spPr>
      </p:pic>
      <p:sp>
        <p:nvSpPr>
          <p:cNvPr id="9" name="Content Placeholder 2"/>
          <p:cNvSpPr>
            <a:spLocks noGrp="1"/>
          </p:cNvSpPr>
          <p:nvPr>
            <p:ph idx="1"/>
          </p:nvPr>
        </p:nvSpPr>
        <p:spPr>
          <a:xfrm>
            <a:off x="50255" y="1539767"/>
            <a:ext cx="2921913" cy="4525963"/>
          </a:xfrm>
        </p:spPr>
        <p:txBody>
          <a:bodyPr>
            <a:normAutofit/>
          </a:bodyPr>
          <a:lstStyle/>
          <a:p>
            <a:pPr marL="342900" lvl="1" indent="-342900">
              <a:lnSpc>
                <a:spcPct val="120000"/>
              </a:lnSpc>
              <a:buFont typeface="Arial"/>
              <a:buChar char="•"/>
            </a:pPr>
            <a:r>
              <a:rPr lang="en-US" sz="1600" dirty="0" smtClean="0"/>
              <a:t>(A) SSH data for pass 143 (~8 hours) of Jason-1, with tsunami cycle (red), and cycles before and after tsunami (blue and green).</a:t>
            </a:r>
          </a:p>
          <a:p>
            <a:pPr marL="342900" lvl="1" indent="-342900">
              <a:lnSpc>
                <a:spcPct val="120000"/>
              </a:lnSpc>
              <a:buFont typeface="Arial"/>
              <a:buChar char="•"/>
            </a:pPr>
            <a:r>
              <a:rPr lang="en-US" sz="1600" dirty="0" smtClean="0"/>
              <a:t>(B) Filtered SSH data (blue) for pass 143 with MOST model (red) overlaid.</a:t>
            </a:r>
          </a:p>
          <a:p>
            <a:pPr marL="0" indent="0">
              <a:lnSpc>
                <a:spcPct val="120000"/>
              </a:lnSpc>
              <a:buNone/>
            </a:pPr>
            <a:endParaRPr lang="en-US" sz="1800" dirty="0" smtClean="0"/>
          </a:p>
        </p:txBody>
      </p:sp>
    </p:spTree>
    <p:extLst>
      <p:ext uri="{BB962C8B-B14F-4D97-AF65-F5344CB8AC3E}">
        <p14:creationId xmlns:p14="http://schemas.microsoft.com/office/powerpoint/2010/main" val="179684809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Satellite Altimeter Coverage of 2010 Chilean Tsunami</a:t>
            </a:r>
            <a:endParaRPr lang="en-US" sz="24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2"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3" name="Picture 2"/>
          <p:cNvPicPr>
            <a:picLocks noChangeAspect="1"/>
          </p:cNvPicPr>
          <p:nvPr/>
        </p:nvPicPr>
        <p:blipFill>
          <a:blip r:embed="rId3"/>
          <a:stretch>
            <a:fillRect/>
          </a:stretch>
        </p:blipFill>
        <p:spPr>
          <a:xfrm>
            <a:off x="2972168" y="1417637"/>
            <a:ext cx="5714632" cy="4472321"/>
          </a:xfrm>
          <a:prstGeom prst="rect">
            <a:avLst/>
          </a:prstGeom>
        </p:spPr>
      </p:pic>
      <p:sp>
        <p:nvSpPr>
          <p:cNvPr id="9" name="Content Placeholder 2"/>
          <p:cNvSpPr>
            <a:spLocks noGrp="1"/>
          </p:cNvSpPr>
          <p:nvPr>
            <p:ph idx="1"/>
          </p:nvPr>
        </p:nvSpPr>
        <p:spPr>
          <a:xfrm>
            <a:off x="50255" y="1539767"/>
            <a:ext cx="2921913" cy="4525963"/>
          </a:xfrm>
        </p:spPr>
        <p:txBody>
          <a:bodyPr>
            <a:normAutofit/>
          </a:bodyPr>
          <a:lstStyle/>
          <a:p>
            <a:pPr marL="342900" lvl="1" indent="-342900">
              <a:lnSpc>
                <a:spcPct val="120000"/>
              </a:lnSpc>
              <a:buFont typeface="Arial"/>
              <a:buChar char="•"/>
            </a:pPr>
            <a:r>
              <a:rPr lang="en-US" sz="1600" dirty="0" smtClean="0"/>
              <a:t>(A) SSH data for pass 13 (~4 hours) of Jason-2, with tsunami cycle (red), and cycles before and after tsunami (blue and green).</a:t>
            </a:r>
          </a:p>
          <a:p>
            <a:pPr marL="342900" lvl="1" indent="-342900">
              <a:lnSpc>
                <a:spcPct val="120000"/>
              </a:lnSpc>
              <a:buFont typeface="Arial"/>
              <a:buChar char="•"/>
            </a:pPr>
            <a:r>
              <a:rPr lang="en-US" sz="1600" dirty="0" smtClean="0"/>
              <a:t>(B) Filtered SSH data (blue) for pass 13 with MOST model (red) overlaid.</a:t>
            </a:r>
          </a:p>
          <a:p>
            <a:pPr marL="0" indent="0">
              <a:lnSpc>
                <a:spcPct val="120000"/>
              </a:lnSpc>
              <a:buNone/>
            </a:pPr>
            <a:endParaRPr lang="en-US" sz="1800" dirty="0" smtClean="0"/>
          </a:p>
        </p:txBody>
      </p:sp>
    </p:spTree>
    <p:extLst>
      <p:ext uri="{BB962C8B-B14F-4D97-AF65-F5344CB8AC3E}">
        <p14:creationId xmlns:p14="http://schemas.microsoft.com/office/powerpoint/2010/main" val="345506160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Satellite Altimeter Coverage of 2010 Chilean Tsunami</a:t>
            </a:r>
            <a:endParaRPr lang="en-US" sz="24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2"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3" name="Picture 2"/>
          <p:cNvPicPr>
            <a:picLocks noChangeAspect="1"/>
          </p:cNvPicPr>
          <p:nvPr/>
        </p:nvPicPr>
        <p:blipFill>
          <a:blip r:embed="rId3"/>
          <a:stretch>
            <a:fillRect/>
          </a:stretch>
        </p:blipFill>
        <p:spPr>
          <a:xfrm>
            <a:off x="2782131" y="1417638"/>
            <a:ext cx="5904669" cy="4474967"/>
          </a:xfrm>
          <a:prstGeom prst="rect">
            <a:avLst/>
          </a:prstGeom>
        </p:spPr>
      </p:pic>
      <p:sp>
        <p:nvSpPr>
          <p:cNvPr id="9" name="Content Placeholder 2"/>
          <p:cNvSpPr>
            <a:spLocks noGrp="1"/>
          </p:cNvSpPr>
          <p:nvPr>
            <p:ph idx="1"/>
          </p:nvPr>
        </p:nvSpPr>
        <p:spPr>
          <a:xfrm>
            <a:off x="50255" y="1539767"/>
            <a:ext cx="2921913" cy="4525963"/>
          </a:xfrm>
        </p:spPr>
        <p:txBody>
          <a:bodyPr>
            <a:normAutofit/>
          </a:bodyPr>
          <a:lstStyle/>
          <a:p>
            <a:pPr marL="342900" lvl="1" indent="-342900">
              <a:lnSpc>
                <a:spcPct val="120000"/>
              </a:lnSpc>
              <a:buFont typeface="Arial"/>
              <a:buChar char="•"/>
            </a:pPr>
            <a:r>
              <a:rPr lang="en-US" sz="1600" dirty="0" smtClean="0"/>
              <a:t>(A) SSH data for pass 15 (~6 hours) of Jason-2, with tsunami cycle (red), and cycles before and after tsunami (blue and green).</a:t>
            </a:r>
          </a:p>
          <a:p>
            <a:pPr marL="342900" lvl="1" indent="-342900">
              <a:lnSpc>
                <a:spcPct val="120000"/>
              </a:lnSpc>
              <a:buFont typeface="Arial"/>
              <a:buChar char="•"/>
            </a:pPr>
            <a:r>
              <a:rPr lang="en-US" sz="1600" dirty="0" smtClean="0"/>
              <a:t>(B) Filtered SSH data (blue) for pass 15 with MOST model (red) overlaid.</a:t>
            </a:r>
          </a:p>
          <a:p>
            <a:pPr marL="0" indent="0">
              <a:lnSpc>
                <a:spcPct val="120000"/>
              </a:lnSpc>
              <a:buNone/>
            </a:pPr>
            <a:endParaRPr lang="en-US" sz="1800" dirty="0" smtClean="0"/>
          </a:p>
        </p:txBody>
      </p:sp>
    </p:spTree>
    <p:extLst>
      <p:ext uri="{BB962C8B-B14F-4D97-AF65-F5344CB8AC3E}">
        <p14:creationId xmlns:p14="http://schemas.microsoft.com/office/powerpoint/2010/main" val="345506160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Comparison to MOST Model</a:t>
            </a:r>
            <a:endParaRPr lang="en-US" sz="24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2"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5" name="Picture 4"/>
          <p:cNvPicPr>
            <a:picLocks noChangeAspect="1"/>
          </p:cNvPicPr>
          <p:nvPr/>
        </p:nvPicPr>
        <p:blipFill>
          <a:blip r:embed="rId3"/>
          <a:stretch>
            <a:fillRect/>
          </a:stretch>
        </p:blipFill>
        <p:spPr>
          <a:xfrm>
            <a:off x="3372740" y="1625599"/>
            <a:ext cx="5478298" cy="4318547"/>
          </a:xfrm>
          <a:prstGeom prst="rect">
            <a:avLst/>
          </a:prstGeom>
        </p:spPr>
      </p:pic>
      <p:pic>
        <p:nvPicPr>
          <p:cNvPr id="3" name="Picture 2"/>
          <p:cNvPicPr>
            <a:picLocks noChangeAspect="1"/>
          </p:cNvPicPr>
          <p:nvPr/>
        </p:nvPicPr>
        <p:blipFill>
          <a:blip r:embed="rId4"/>
          <a:stretch>
            <a:fillRect/>
          </a:stretch>
        </p:blipFill>
        <p:spPr>
          <a:xfrm>
            <a:off x="218678" y="1517997"/>
            <a:ext cx="3154062" cy="4548347"/>
          </a:xfrm>
          <a:prstGeom prst="rect">
            <a:avLst/>
          </a:prstGeom>
        </p:spPr>
      </p:pic>
    </p:spTree>
    <p:extLst>
      <p:ext uri="{BB962C8B-B14F-4D97-AF65-F5344CB8AC3E}">
        <p14:creationId xmlns:p14="http://schemas.microsoft.com/office/powerpoint/2010/main" val="393143127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2011 Tohoku Tsunami</a:t>
            </a:r>
            <a:endParaRPr lang="en-US" sz="3200" dirty="0"/>
          </a:p>
        </p:txBody>
      </p:sp>
      <p:sp>
        <p:nvSpPr>
          <p:cNvPr id="3" name="Content Placeholder 2"/>
          <p:cNvSpPr>
            <a:spLocks noGrp="1"/>
          </p:cNvSpPr>
          <p:nvPr>
            <p:ph idx="1"/>
          </p:nvPr>
        </p:nvSpPr>
        <p:spPr>
          <a:xfrm>
            <a:off x="50255" y="1539767"/>
            <a:ext cx="8831052" cy="4525963"/>
          </a:xfrm>
        </p:spPr>
        <p:txBody>
          <a:bodyPr>
            <a:normAutofit/>
          </a:bodyPr>
          <a:lstStyle/>
          <a:p>
            <a:pPr>
              <a:lnSpc>
                <a:spcPct val="120000"/>
              </a:lnSpc>
            </a:pPr>
            <a:r>
              <a:rPr lang="en-US" sz="1800" dirty="0" smtClean="0"/>
              <a:t>Finally, we will studied the SSH signature of the 2011 Tohoku Tsunami.</a:t>
            </a:r>
          </a:p>
          <a:p>
            <a:pPr>
              <a:lnSpc>
                <a:spcPct val="120000"/>
              </a:lnSpc>
            </a:pPr>
            <a:r>
              <a:rPr lang="en-US" sz="1800" dirty="0" smtClean="0"/>
              <a:t>After studying the tsunami-induced SSH variations from the 2004 Sumatra-Andaman and 2010 Chilean tsunami, we tried to answer the question: </a:t>
            </a:r>
          </a:p>
          <a:p>
            <a:pPr lvl="1">
              <a:lnSpc>
                <a:spcPct val="120000"/>
              </a:lnSpc>
            </a:pPr>
            <a:r>
              <a:rPr lang="en-US" sz="1800" dirty="0" smtClean="0"/>
              <a:t>How can </a:t>
            </a:r>
            <a:r>
              <a:rPr lang="en-US" sz="1800" dirty="0"/>
              <a:t>satellite altimetry </a:t>
            </a:r>
            <a:r>
              <a:rPr lang="en-US" sz="1800" dirty="0" smtClean="0"/>
              <a:t>be used to improve tsunami early detection and warning?</a:t>
            </a:r>
            <a:endParaRPr lang="en-US" sz="1800" dirty="0"/>
          </a:p>
          <a:p>
            <a:pPr lvl="1">
              <a:lnSpc>
                <a:spcPct val="120000"/>
              </a:lnSpc>
            </a:pPr>
            <a:r>
              <a:rPr lang="en-US" sz="1800" dirty="0" smtClean="0">
                <a:sym typeface="Wingdings"/>
              </a:rPr>
              <a:t> </a:t>
            </a:r>
            <a:r>
              <a:rPr lang="en-US" sz="1800" dirty="0" smtClean="0"/>
              <a:t>We used satellite altimeter measurements of the 2011 Tohoku tsunami, and a variety of data products to determine how quickly tsunami observations could be collected, processed and made available for use in a warning system .</a:t>
            </a:r>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1"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spTree>
    <p:extLst>
      <p:ext uri="{BB962C8B-B14F-4D97-AF65-F5344CB8AC3E}">
        <p14:creationId xmlns:p14="http://schemas.microsoft.com/office/powerpoint/2010/main" val="112576461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Satellite Altimeter Coverage of 2011 Tohoku Tsunami</a:t>
            </a:r>
            <a:endParaRPr lang="en-US" sz="2800" dirty="0"/>
          </a:p>
        </p:txBody>
      </p:sp>
      <p:sp>
        <p:nvSpPr>
          <p:cNvPr id="3" name="Content Placeholder 2"/>
          <p:cNvSpPr>
            <a:spLocks noGrp="1"/>
          </p:cNvSpPr>
          <p:nvPr>
            <p:ph idx="1"/>
          </p:nvPr>
        </p:nvSpPr>
        <p:spPr>
          <a:xfrm>
            <a:off x="50254" y="1539767"/>
            <a:ext cx="3400795" cy="4525963"/>
          </a:xfrm>
        </p:spPr>
        <p:txBody>
          <a:bodyPr>
            <a:normAutofit/>
          </a:bodyPr>
          <a:lstStyle/>
          <a:p>
            <a:pPr marL="0" indent="0">
              <a:lnSpc>
                <a:spcPct val="120000"/>
              </a:lnSpc>
              <a:buNone/>
            </a:pPr>
            <a:r>
              <a:rPr lang="en-US" sz="1800" b="1" dirty="0" err="1" smtClean="0"/>
              <a:t>Envisat</a:t>
            </a:r>
            <a:r>
              <a:rPr lang="en-US" sz="1800" b="1" dirty="0" smtClean="0"/>
              <a:t>: </a:t>
            </a:r>
          </a:p>
          <a:p>
            <a:pPr marL="0" indent="0">
              <a:lnSpc>
                <a:spcPct val="120000"/>
              </a:lnSpc>
              <a:buNone/>
            </a:pPr>
            <a:r>
              <a:rPr lang="en-US" sz="1600" dirty="0" smtClean="0"/>
              <a:t>Pass 419 of cycle 100 (5.5 hours)</a:t>
            </a:r>
          </a:p>
          <a:p>
            <a:pPr marL="0" indent="0">
              <a:lnSpc>
                <a:spcPct val="120000"/>
              </a:lnSpc>
              <a:buNone/>
            </a:pPr>
            <a:r>
              <a:rPr lang="en-US" sz="1600" dirty="0" smtClean="0"/>
              <a:t>Pass 428 of cycle 100 (13 hours)</a:t>
            </a:r>
          </a:p>
          <a:p>
            <a:pPr marL="0" indent="0">
              <a:lnSpc>
                <a:spcPct val="120000"/>
              </a:lnSpc>
              <a:buNone/>
            </a:pPr>
            <a:r>
              <a:rPr lang="en-US" sz="1600" dirty="0" smtClean="0"/>
              <a:t>Pass 439 of cycle 100 (22 hours)</a:t>
            </a:r>
          </a:p>
          <a:p>
            <a:pPr marL="0" indent="0">
              <a:lnSpc>
                <a:spcPct val="120000"/>
              </a:lnSpc>
              <a:buNone/>
            </a:pPr>
            <a:r>
              <a:rPr lang="en-US" sz="1600" b="1" dirty="0" smtClean="0"/>
              <a:t>Jason-1:</a:t>
            </a:r>
          </a:p>
          <a:p>
            <a:pPr marL="0" indent="0">
              <a:lnSpc>
                <a:spcPct val="120000"/>
              </a:lnSpc>
              <a:buNone/>
            </a:pPr>
            <a:r>
              <a:rPr lang="en-US" sz="1600" dirty="0" smtClean="0"/>
              <a:t>Pass 147 of cycle 338 (7.5 hours)</a:t>
            </a:r>
          </a:p>
          <a:p>
            <a:pPr marL="0" indent="0">
              <a:lnSpc>
                <a:spcPct val="120000"/>
              </a:lnSpc>
              <a:buNone/>
            </a:pPr>
            <a:r>
              <a:rPr lang="en-US" sz="1600" dirty="0" smtClean="0"/>
              <a:t>Pass 156 of cycle 338 (16 hours)</a:t>
            </a:r>
          </a:p>
          <a:p>
            <a:pPr marL="0" indent="0">
              <a:lnSpc>
                <a:spcPct val="120000"/>
              </a:lnSpc>
              <a:buNone/>
            </a:pPr>
            <a:r>
              <a:rPr lang="en-US" sz="1600" b="1" dirty="0" smtClean="0"/>
              <a:t>Jason-2:</a:t>
            </a:r>
          </a:p>
          <a:p>
            <a:pPr marL="0" indent="0">
              <a:lnSpc>
                <a:spcPct val="120000"/>
              </a:lnSpc>
              <a:buNone/>
            </a:pPr>
            <a:r>
              <a:rPr lang="en-US" sz="1600" dirty="0" smtClean="0"/>
              <a:t>Pass 21 of cycle 99 (8.5 hours)</a:t>
            </a:r>
          </a:p>
          <a:p>
            <a:pPr marL="0" indent="0">
              <a:lnSpc>
                <a:spcPct val="120000"/>
              </a:lnSpc>
              <a:buNone/>
            </a:pPr>
            <a:r>
              <a:rPr lang="en-US" sz="1600" dirty="0" smtClean="0"/>
              <a:t>Pass 28 of cycle 99 (15 hours)</a:t>
            </a:r>
          </a:p>
          <a:p>
            <a:pPr marL="0" indent="0">
              <a:lnSpc>
                <a:spcPct val="120000"/>
              </a:lnSpc>
              <a:buNone/>
            </a:pPr>
            <a:r>
              <a:rPr lang="en-US" sz="1600" dirty="0" smtClean="0"/>
              <a:t>Pass 30 of cycle 99 (17 hours)</a:t>
            </a:r>
          </a:p>
          <a:p>
            <a:pPr>
              <a:lnSpc>
                <a:spcPct val="120000"/>
              </a:lnSpc>
            </a:pPr>
            <a:endParaRPr lang="en-US" sz="2200" dirty="0" smtClean="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2"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13" name="Picture 12" descr="tohoku_al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134" y="1610887"/>
            <a:ext cx="6235866" cy="4308167"/>
          </a:xfrm>
          <a:prstGeom prst="rect">
            <a:avLst/>
          </a:prstGeom>
        </p:spPr>
      </p:pic>
    </p:spTree>
    <p:extLst>
      <p:ext uri="{BB962C8B-B14F-4D97-AF65-F5344CB8AC3E}">
        <p14:creationId xmlns:p14="http://schemas.microsoft.com/office/powerpoint/2010/main" val="382390139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Satellite Altimeter Coverage of 2011 Tohoku Tsunami</a:t>
            </a:r>
            <a:endParaRPr lang="en-US" sz="2800" dirty="0"/>
          </a:p>
        </p:txBody>
      </p:sp>
      <p:sp>
        <p:nvSpPr>
          <p:cNvPr id="3" name="Content Placeholder 2"/>
          <p:cNvSpPr>
            <a:spLocks noGrp="1"/>
          </p:cNvSpPr>
          <p:nvPr>
            <p:ph idx="1"/>
          </p:nvPr>
        </p:nvSpPr>
        <p:spPr>
          <a:xfrm>
            <a:off x="50254" y="1539767"/>
            <a:ext cx="3400795" cy="4525963"/>
          </a:xfrm>
        </p:spPr>
        <p:txBody>
          <a:bodyPr>
            <a:normAutofit/>
          </a:bodyPr>
          <a:lstStyle/>
          <a:p>
            <a:pPr marL="0" indent="0">
              <a:lnSpc>
                <a:spcPct val="120000"/>
              </a:lnSpc>
              <a:buNone/>
            </a:pPr>
            <a:r>
              <a:rPr lang="en-US" sz="1800" b="1" dirty="0" err="1" smtClean="0"/>
              <a:t>Envisat</a:t>
            </a:r>
            <a:r>
              <a:rPr lang="en-US" sz="1800" b="1" dirty="0" smtClean="0"/>
              <a:t>: </a:t>
            </a:r>
          </a:p>
          <a:p>
            <a:pPr marL="0" indent="0">
              <a:lnSpc>
                <a:spcPct val="120000"/>
              </a:lnSpc>
              <a:buNone/>
            </a:pPr>
            <a:r>
              <a:rPr lang="en-US" sz="1600" b="1" dirty="0" smtClean="0">
                <a:solidFill>
                  <a:srgbClr val="FF0000"/>
                </a:solidFill>
              </a:rPr>
              <a:t>Pass 419 of cycle 100 (5.5 hours)</a:t>
            </a:r>
          </a:p>
          <a:p>
            <a:pPr marL="0" indent="0">
              <a:lnSpc>
                <a:spcPct val="120000"/>
              </a:lnSpc>
              <a:buNone/>
            </a:pPr>
            <a:r>
              <a:rPr lang="en-US" sz="1600" dirty="0" smtClean="0"/>
              <a:t>Pass 428 of cycle 100 (13 hours)</a:t>
            </a:r>
          </a:p>
          <a:p>
            <a:pPr marL="0" indent="0">
              <a:lnSpc>
                <a:spcPct val="120000"/>
              </a:lnSpc>
              <a:buNone/>
            </a:pPr>
            <a:r>
              <a:rPr lang="en-US" sz="1600" dirty="0" smtClean="0"/>
              <a:t>Pass 439 of cycle 100 (22 hours)</a:t>
            </a:r>
          </a:p>
          <a:p>
            <a:pPr marL="0" indent="0">
              <a:lnSpc>
                <a:spcPct val="120000"/>
              </a:lnSpc>
              <a:buNone/>
            </a:pPr>
            <a:r>
              <a:rPr lang="en-US" sz="1600" b="1" dirty="0" smtClean="0"/>
              <a:t>Jason-1:</a:t>
            </a:r>
          </a:p>
          <a:p>
            <a:pPr marL="0" indent="0">
              <a:lnSpc>
                <a:spcPct val="120000"/>
              </a:lnSpc>
              <a:buNone/>
            </a:pPr>
            <a:r>
              <a:rPr lang="en-US" sz="1600" b="1" dirty="0" smtClean="0">
                <a:solidFill>
                  <a:srgbClr val="FF0000"/>
                </a:solidFill>
              </a:rPr>
              <a:t>Pass 147 of cycle 338 (7.5 hours)</a:t>
            </a:r>
          </a:p>
          <a:p>
            <a:pPr marL="0" indent="0">
              <a:lnSpc>
                <a:spcPct val="120000"/>
              </a:lnSpc>
              <a:buNone/>
            </a:pPr>
            <a:r>
              <a:rPr lang="en-US" sz="1600" dirty="0" smtClean="0"/>
              <a:t>Pass 156 of cycle 338 (16 hours)</a:t>
            </a:r>
          </a:p>
          <a:p>
            <a:pPr marL="0" indent="0">
              <a:lnSpc>
                <a:spcPct val="120000"/>
              </a:lnSpc>
              <a:buNone/>
            </a:pPr>
            <a:r>
              <a:rPr lang="en-US" sz="1600" b="1" dirty="0" smtClean="0"/>
              <a:t>Jason-2:</a:t>
            </a:r>
          </a:p>
          <a:p>
            <a:pPr marL="0" indent="0">
              <a:lnSpc>
                <a:spcPct val="120000"/>
              </a:lnSpc>
              <a:buNone/>
            </a:pPr>
            <a:r>
              <a:rPr lang="en-US" sz="1600" b="1" dirty="0" smtClean="0">
                <a:solidFill>
                  <a:srgbClr val="FF0000"/>
                </a:solidFill>
              </a:rPr>
              <a:t>Pass 21 of cycle 99 (8.5 hours)</a:t>
            </a:r>
          </a:p>
          <a:p>
            <a:pPr marL="0" indent="0">
              <a:lnSpc>
                <a:spcPct val="120000"/>
              </a:lnSpc>
              <a:buNone/>
            </a:pPr>
            <a:r>
              <a:rPr lang="en-US" sz="1600" dirty="0" smtClean="0"/>
              <a:t>Pass 28 of cycle 99 (15 hours)</a:t>
            </a:r>
          </a:p>
          <a:p>
            <a:pPr marL="0" indent="0">
              <a:lnSpc>
                <a:spcPct val="120000"/>
              </a:lnSpc>
              <a:buNone/>
            </a:pPr>
            <a:r>
              <a:rPr lang="en-US" sz="1600" dirty="0" smtClean="0"/>
              <a:t>Pass 30 of cycle 99 (17 hours)</a:t>
            </a:r>
          </a:p>
          <a:p>
            <a:pPr>
              <a:lnSpc>
                <a:spcPct val="120000"/>
              </a:lnSpc>
            </a:pPr>
            <a:endParaRPr lang="en-US" sz="2200" dirty="0" smtClean="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2"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9" name="Picture 8" descr="tohoku_al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134" y="1610887"/>
            <a:ext cx="6235866" cy="4308167"/>
          </a:xfrm>
          <a:prstGeom prst="rect">
            <a:avLst/>
          </a:prstGeom>
        </p:spPr>
      </p:pic>
    </p:spTree>
    <p:extLst>
      <p:ext uri="{BB962C8B-B14F-4D97-AF65-F5344CB8AC3E}">
        <p14:creationId xmlns:p14="http://schemas.microsoft.com/office/powerpoint/2010/main" val="343295496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Data</a:t>
            </a:r>
            <a:endParaRPr lang="en-US" sz="3200" dirty="0"/>
          </a:p>
        </p:txBody>
      </p:sp>
      <p:sp>
        <p:nvSpPr>
          <p:cNvPr id="3" name="Content Placeholder 2"/>
          <p:cNvSpPr>
            <a:spLocks noGrp="1"/>
          </p:cNvSpPr>
          <p:nvPr>
            <p:ph idx="1"/>
          </p:nvPr>
        </p:nvSpPr>
        <p:spPr>
          <a:xfrm>
            <a:off x="50255" y="1539767"/>
            <a:ext cx="8831052" cy="4525963"/>
          </a:xfrm>
        </p:spPr>
        <p:txBody>
          <a:bodyPr>
            <a:normAutofit/>
          </a:bodyPr>
          <a:lstStyle/>
          <a:p>
            <a:pPr>
              <a:lnSpc>
                <a:spcPct val="120000"/>
              </a:lnSpc>
            </a:pPr>
            <a:r>
              <a:rPr lang="en-US" sz="1800" dirty="0" smtClean="0"/>
              <a:t>Jason-1 and Jason-2 Near Real Time SSH anomaly data was obtained from the Physical Oceanography Distributed Archive Center (PO.DAAC) at NASA JPL.</a:t>
            </a:r>
          </a:p>
          <a:p>
            <a:pPr lvl="1">
              <a:lnSpc>
                <a:spcPct val="120000"/>
              </a:lnSpc>
            </a:pPr>
            <a:r>
              <a:rPr lang="en-US" sz="1600" dirty="0" smtClean="0"/>
              <a:t>For </a:t>
            </a:r>
            <a:r>
              <a:rPr lang="en-US" sz="1600" dirty="0" err="1" smtClean="0"/>
              <a:t>Envisat</a:t>
            </a:r>
            <a:r>
              <a:rPr lang="en-US" sz="1600" dirty="0" smtClean="0"/>
              <a:t> and for historical Jason-1 data used in randomization tests, SSH measurements were obtained from the Radar Altimeter Database System (RADS).</a:t>
            </a:r>
          </a:p>
          <a:p>
            <a:pPr lvl="1">
              <a:lnSpc>
                <a:spcPct val="120000"/>
              </a:lnSpc>
            </a:pPr>
            <a:r>
              <a:rPr lang="en-US" sz="1600" dirty="0" smtClean="0"/>
              <a:t>At time of study, Jason-1 and </a:t>
            </a:r>
            <a:r>
              <a:rPr lang="en-US" sz="1600" dirty="0" err="1" smtClean="0"/>
              <a:t>Envisat</a:t>
            </a:r>
            <a:r>
              <a:rPr lang="en-US" sz="1600" dirty="0" smtClean="0"/>
              <a:t> NRT SSH data had average latency of roughly 7 hours, with Jason-2 having latency closer to 4 hours.</a:t>
            </a:r>
          </a:p>
          <a:p>
            <a:pPr lvl="1">
              <a:lnSpc>
                <a:spcPct val="120000"/>
              </a:lnSpc>
            </a:pPr>
            <a:r>
              <a:rPr lang="en-US" sz="1600" dirty="0" smtClean="0"/>
              <a:t>Data is filtered by removing smoothed average of previous two cycles along same pass (Gower 2007; Hamlington et al. 2011).</a:t>
            </a:r>
          </a:p>
          <a:p>
            <a:pPr>
              <a:lnSpc>
                <a:spcPct val="120000"/>
              </a:lnSpc>
            </a:pPr>
            <a:r>
              <a:rPr lang="en-US" sz="1800" dirty="0" smtClean="0"/>
              <a:t>For comparison and to verify time and location of tsunami leading edge, we used the Method of Splitting Tsunami (MOST) model SSH data produced by NOAA Center for Tsunami Research (</a:t>
            </a:r>
            <a:r>
              <a:rPr lang="en-US" sz="1800" dirty="0" err="1" smtClean="0"/>
              <a:t>Titov</a:t>
            </a:r>
            <a:r>
              <a:rPr lang="en-US" sz="1800" dirty="0" smtClean="0"/>
              <a:t> et al. 2005).</a:t>
            </a:r>
          </a:p>
          <a:p>
            <a:pPr lvl="1">
              <a:lnSpc>
                <a:spcPct val="120000"/>
              </a:lnSpc>
            </a:pPr>
            <a:r>
              <a:rPr lang="en-US" sz="1600" dirty="0" smtClean="0"/>
              <a:t>2-D SSH data from MOST were interpolated at times and locations of each altimeter ground-track and compared to NRT SSH data</a:t>
            </a:r>
            <a:r>
              <a:rPr lang="en-US" sz="1400" dirty="0" smtClean="0"/>
              <a:t>.</a:t>
            </a:r>
          </a:p>
          <a:p>
            <a:pPr>
              <a:lnSpc>
                <a:spcPct val="120000"/>
              </a:lnSpc>
            </a:pPr>
            <a:endParaRPr lang="en-US" sz="2200" dirty="0" smtClean="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1"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spTree>
    <p:extLst>
      <p:ext uri="{BB962C8B-B14F-4D97-AF65-F5344CB8AC3E}">
        <p14:creationId xmlns:p14="http://schemas.microsoft.com/office/powerpoint/2010/main" val="382390139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Tsunami Generation</a:t>
            </a:r>
            <a:endParaRPr lang="en-US" sz="3200" dirty="0"/>
          </a:p>
        </p:txBody>
      </p:sp>
      <p:sp>
        <p:nvSpPr>
          <p:cNvPr id="3" name="Content Placeholder 2"/>
          <p:cNvSpPr>
            <a:spLocks noGrp="1"/>
          </p:cNvSpPr>
          <p:nvPr>
            <p:ph idx="1"/>
          </p:nvPr>
        </p:nvSpPr>
        <p:spPr>
          <a:xfrm>
            <a:off x="50255" y="1539767"/>
            <a:ext cx="8831052" cy="4525963"/>
          </a:xfrm>
        </p:spPr>
        <p:txBody>
          <a:bodyPr>
            <a:normAutofit/>
          </a:bodyPr>
          <a:lstStyle/>
          <a:p>
            <a:pPr>
              <a:lnSpc>
                <a:spcPct val="120000"/>
              </a:lnSpc>
            </a:pPr>
            <a:r>
              <a:rPr lang="en-US" sz="1800" dirty="0" smtClean="0"/>
              <a:t>Tsunamis are created in several different ways:</a:t>
            </a:r>
          </a:p>
          <a:p>
            <a:pPr lvl="1">
              <a:lnSpc>
                <a:spcPct val="120000"/>
              </a:lnSpc>
            </a:pPr>
            <a:r>
              <a:rPr lang="en-US" sz="1800" dirty="0" smtClean="0"/>
              <a:t>Earthquakes</a:t>
            </a:r>
          </a:p>
          <a:p>
            <a:pPr lvl="1">
              <a:lnSpc>
                <a:spcPct val="120000"/>
              </a:lnSpc>
            </a:pPr>
            <a:r>
              <a:rPr lang="en-US" sz="1800" dirty="0" smtClean="0"/>
              <a:t>Landslides </a:t>
            </a:r>
          </a:p>
          <a:p>
            <a:pPr lvl="1">
              <a:lnSpc>
                <a:spcPct val="120000"/>
              </a:lnSpc>
            </a:pPr>
            <a:r>
              <a:rPr lang="en-US" sz="1800" dirty="0" smtClean="0"/>
              <a:t>Volcanic Eruptions</a:t>
            </a:r>
          </a:p>
          <a:p>
            <a:pPr lvl="1">
              <a:lnSpc>
                <a:spcPct val="120000"/>
              </a:lnSpc>
            </a:pPr>
            <a:r>
              <a:rPr lang="en-US" sz="1800" dirty="0" smtClean="0"/>
              <a:t>Glacier Calving</a:t>
            </a:r>
          </a:p>
          <a:p>
            <a:pPr lvl="1">
              <a:lnSpc>
                <a:spcPct val="120000"/>
              </a:lnSpc>
            </a:pPr>
            <a:r>
              <a:rPr lang="en-US" sz="1800" dirty="0" smtClean="0"/>
              <a:t>Meteorites</a:t>
            </a:r>
          </a:p>
          <a:p>
            <a:pPr lvl="1">
              <a:lnSpc>
                <a:spcPct val="120000"/>
              </a:lnSpc>
            </a:pPr>
            <a:r>
              <a:rPr lang="en-US" sz="1800" dirty="0" smtClean="0"/>
              <a:t>Nuclear tests</a:t>
            </a:r>
          </a:p>
          <a:p>
            <a:pPr>
              <a:lnSpc>
                <a:spcPct val="120000"/>
              </a:lnSpc>
            </a:pPr>
            <a:endParaRPr lang="en-US" sz="2200" dirty="0" smtClean="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10" name="Picture 9"/>
          <p:cNvPicPr>
            <a:picLocks noChangeAspect="1"/>
          </p:cNvPicPr>
          <p:nvPr/>
        </p:nvPicPr>
        <p:blipFill>
          <a:blip r:embed="rId3"/>
          <a:stretch>
            <a:fillRect/>
          </a:stretch>
        </p:blipFill>
        <p:spPr>
          <a:xfrm>
            <a:off x="2915920" y="3439931"/>
            <a:ext cx="5590715" cy="1751829"/>
          </a:xfrm>
          <a:prstGeom prst="rect">
            <a:avLst/>
          </a:prstGeom>
        </p:spPr>
      </p:pic>
      <p:sp>
        <p:nvSpPr>
          <p:cNvPr id="5" name="TextBox 4"/>
          <p:cNvSpPr txBox="1"/>
          <p:nvPr/>
        </p:nvSpPr>
        <p:spPr>
          <a:xfrm>
            <a:off x="2956355" y="3070599"/>
            <a:ext cx="5550280" cy="369332"/>
          </a:xfrm>
          <a:prstGeom prst="rect">
            <a:avLst/>
          </a:prstGeom>
          <a:noFill/>
        </p:spPr>
        <p:txBody>
          <a:bodyPr wrap="none" rtlCol="0">
            <a:spAutoFit/>
          </a:bodyPr>
          <a:lstStyle/>
          <a:p>
            <a:r>
              <a:rPr lang="en-US" dirty="0" smtClean="0"/>
              <a:t>Causes of tsunamis over the past 2000 years (NGD, 2007)</a:t>
            </a:r>
            <a:endParaRPr lang="en-US" dirty="0"/>
          </a:p>
        </p:txBody>
      </p:sp>
    </p:spTree>
    <p:extLst>
      <p:ext uri="{BB962C8B-B14F-4D97-AF65-F5344CB8AC3E}">
        <p14:creationId xmlns:p14="http://schemas.microsoft.com/office/powerpoint/2010/main" val="252336427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Model vs. NRT Data: </a:t>
            </a:r>
            <a:r>
              <a:rPr lang="en-US" sz="3200" dirty="0" err="1" smtClean="0"/>
              <a:t>Envisat</a:t>
            </a:r>
            <a:endParaRPr lang="en-US" sz="32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2"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3" name="Picture 2"/>
          <p:cNvPicPr>
            <a:picLocks noChangeAspect="1"/>
          </p:cNvPicPr>
          <p:nvPr/>
        </p:nvPicPr>
        <p:blipFill>
          <a:blip r:embed="rId3"/>
          <a:stretch>
            <a:fillRect/>
          </a:stretch>
        </p:blipFill>
        <p:spPr>
          <a:xfrm>
            <a:off x="0" y="1417637"/>
            <a:ext cx="8686800" cy="4320419"/>
          </a:xfrm>
          <a:prstGeom prst="rect">
            <a:avLst/>
          </a:prstGeom>
        </p:spPr>
      </p:pic>
    </p:spTree>
    <p:extLst>
      <p:ext uri="{BB962C8B-B14F-4D97-AF65-F5344CB8AC3E}">
        <p14:creationId xmlns:p14="http://schemas.microsoft.com/office/powerpoint/2010/main" val="136191737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Model vs. NRT Data: Jason-1</a:t>
            </a:r>
            <a:endParaRPr lang="en-US" sz="32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2"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9" name="Picture 8"/>
          <p:cNvPicPr>
            <a:picLocks noChangeAspect="1"/>
          </p:cNvPicPr>
          <p:nvPr/>
        </p:nvPicPr>
        <p:blipFill>
          <a:blip r:embed="rId3"/>
          <a:stretch>
            <a:fillRect/>
          </a:stretch>
        </p:blipFill>
        <p:spPr>
          <a:xfrm>
            <a:off x="193439" y="1417638"/>
            <a:ext cx="8618320" cy="4332328"/>
          </a:xfrm>
          <a:prstGeom prst="rect">
            <a:avLst/>
          </a:prstGeom>
        </p:spPr>
      </p:pic>
    </p:spTree>
    <p:extLst>
      <p:ext uri="{BB962C8B-B14F-4D97-AF65-F5344CB8AC3E}">
        <p14:creationId xmlns:p14="http://schemas.microsoft.com/office/powerpoint/2010/main" val="332793599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Model vs. NRT Data: Jason-2</a:t>
            </a:r>
            <a:endParaRPr lang="en-US" sz="3200" dirty="0"/>
          </a:p>
        </p:txBody>
      </p:sp>
      <p:sp>
        <p:nvSpPr>
          <p:cNvPr id="3" name="Content Placeholder 2"/>
          <p:cNvSpPr>
            <a:spLocks noGrp="1"/>
          </p:cNvSpPr>
          <p:nvPr>
            <p:ph idx="1"/>
          </p:nvPr>
        </p:nvSpPr>
        <p:spPr>
          <a:xfrm>
            <a:off x="50255" y="1539767"/>
            <a:ext cx="8831052" cy="4525963"/>
          </a:xfrm>
        </p:spPr>
        <p:txBody>
          <a:bodyPr>
            <a:normAutofit/>
          </a:bodyPr>
          <a:lstStyle/>
          <a:p>
            <a:pPr>
              <a:lnSpc>
                <a:spcPct val="120000"/>
              </a:lnSpc>
            </a:pPr>
            <a:r>
              <a:rPr lang="en-US" sz="1800" dirty="0"/>
              <a:t>Creating a sea level climate data record with sufficient duration, consistency and quality that can be used to accurately determine climate variability and change is a challenge</a:t>
            </a:r>
            <a:r>
              <a:rPr lang="en-US" sz="1800" dirty="0" smtClean="0"/>
              <a:t>.</a:t>
            </a:r>
            <a:endParaRPr lang="en-US" sz="1800" b="1" dirty="0" smtClean="0"/>
          </a:p>
          <a:p>
            <a:pPr>
              <a:lnSpc>
                <a:spcPct val="120000"/>
              </a:lnSpc>
            </a:pPr>
            <a:endParaRPr lang="en-US" sz="2200" dirty="0" smtClean="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1" y="1654448"/>
            <a:ext cx="9144000" cy="4219356"/>
          </a:xfrm>
          <a:prstGeom prst="rect">
            <a:avLst/>
          </a:prstGeom>
        </p:spPr>
      </p:pic>
      <p:sp>
        <p:nvSpPr>
          <p:cNvPr id="11"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2"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spTree>
    <p:extLst>
      <p:ext uri="{BB962C8B-B14F-4D97-AF65-F5344CB8AC3E}">
        <p14:creationId xmlns:p14="http://schemas.microsoft.com/office/powerpoint/2010/main" val="77462158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Historical Randomization Tests</a:t>
            </a:r>
            <a:endParaRPr lang="en-US" sz="3200" dirty="0"/>
          </a:p>
        </p:txBody>
      </p:sp>
      <p:sp>
        <p:nvSpPr>
          <p:cNvPr id="3" name="Content Placeholder 2"/>
          <p:cNvSpPr>
            <a:spLocks noGrp="1"/>
          </p:cNvSpPr>
          <p:nvPr>
            <p:ph idx="1"/>
          </p:nvPr>
        </p:nvSpPr>
        <p:spPr>
          <a:xfrm>
            <a:off x="50255" y="1539767"/>
            <a:ext cx="8831052" cy="4525963"/>
          </a:xfrm>
        </p:spPr>
        <p:txBody>
          <a:bodyPr>
            <a:normAutofit/>
          </a:bodyPr>
          <a:lstStyle/>
          <a:p>
            <a:pPr>
              <a:lnSpc>
                <a:spcPct val="120000"/>
              </a:lnSpc>
            </a:pPr>
            <a:r>
              <a:rPr lang="en-US" sz="1800" dirty="0" smtClean="0"/>
              <a:t>Using historical data, it is possible to determine if the correlation and amplitude between observations and model data for a given pass are exceptional (containing tsunami signal).</a:t>
            </a:r>
          </a:p>
          <a:p>
            <a:pPr lvl="1">
              <a:lnSpc>
                <a:spcPct val="120000"/>
              </a:lnSpc>
            </a:pPr>
            <a:r>
              <a:rPr lang="en-US" sz="1800" dirty="0" smtClean="0"/>
              <a:t>Using the </a:t>
            </a:r>
            <a:r>
              <a:rPr lang="en-US" sz="1800" dirty="0" err="1" smtClean="0"/>
              <a:t>Envisat</a:t>
            </a:r>
            <a:r>
              <a:rPr lang="en-US" sz="1800" dirty="0" smtClean="0"/>
              <a:t> pass as an example the test is completed as follows:</a:t>
            </a:r>
          </a:p>
          <a:p>
            <a:pPr marL="800100" lvl="1" indent="-342900">
              <a:lnSpc>
                <a:spcPct val="120000"/>
              </a:lnSpc>
              <a:buFont typeface="+mj-lt"/>
              <a:buAutoNum type="arabicPeriod"/>
            </a:pPr>
            <a:r>
              <a:rPr lang="en-US" sz="1800" dirty="0"/>
              <a:t>P</a:t>
            </a:r>
            <a:r>
              <a:rPr lang="en-US" sz="1800" dirty="0" smtClean="0"/>
              <a:t>ass 419 (tsunami pass) from every previous </a:t>
            </a:r>
            <a:r>
              <a:rPr lang="en-US" sz="1800" dirty="0" err="1" smtClean="0"/>
              <a:t>Envisat</a:t>
            </a:r>
            <a:r>
              <a:rPr lang="en-US" sz="1800" dirty="0" smtClean="0"/>
              <a:t> cycle is collected using RADS, and the correlation and RMS amplitude ratio between the MOST model and filtered SSH data is computed.</a:t>
            </a:r>
          </a:p>
          <a:p>
            <a:pPr marL="800100" lvl="1" indent="-342900">
              <a:lnSpc>
                <a:spcPct val="120000"/>
              </a:lnSpc>
              <a:buFont typeface="+mj-lt"/>
              <a:buAutoNum type="arabicPeriod"/>
            </a:pPr>
            <a:r>
              <a:rPr lang="en-US" sz="1800" dirty="0" smtClean="0"/>
              <a:t>MOST model is adjusted +/- 15 minutes, leading to 31 data points for each cycle. </a:t>
            </a:r>
          </a:p>
          <a:p>
            <a:pPr marL="800100" lvl="1" indent="-342900">
              <a:lnSpc>
                <a:spcPct val="120000"/>
              </a:lnSpc>
              <a:buFont typeface="+mj-lt"/>
              <a:buAutoNum type="arabicPeriod"/>
            </a:pPr>
            <a:r>
              <a:rPr lang="en-US" sz="1800" dirty="0" smtClean="0"/>
              <a:t>Locations with high correlation, and RMS amplitude ratio of ~1, suggest the presence of a tsunami. </a:t>
            </a:r>
            <a:endParaRPr lang="en-US" sz="1800" dirty="0"/>
          </a:p>
          <a:p>
            <a:pPr>
              <a:lnSpc>
                <a:spcPct val="120000"/>
              </a:lnSpc>
            </a:pPr>
            <a:endParaRPr lang="en-US" sz="2200" dirty="0" smtClean="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1"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spTree>
    <p:extLst>
      <p:ext uri="{BB962C8B-B14F-4D97-AF65-F5344CB8AC3E}">
        <p14:creationId xmlns:p14="http://schemas.microsoft.com/office/powerpoint/2010/main" val="87702535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Historical Randomization Tests: </a:t>
            </a:r>
            <a:r>
              <a:rPr lang="en-US" sz="3200" dirty="0" err="1" smtClean="0"/>
              <a:t>Envisat</a:t>
            </a:r>
            <a:endParaRPr lang="en-US" sz="32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1"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6" name="Picture 5" descr="envirand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71895"/>
            <a:ext cx="9144000" cy="4536374"/>
          </a:xfrm>
          <a:prstGeom prst="rect">
            <a:avLst/>
          </a:prstGeom>
        </p:spPr>
      </p:pic>
    </p:spTree>
    <p:extLst>
      <p:ext uri="{BB962C8B-B14F-4D97-AF65-F5344CB8AC3E}">
        <p14:creationId xmlns:p14="http://schemas.microsoft.com/office/powerpoint/2010/main" val="127553673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Historical Randomization Tests: Jason-1</a:t>
            </a:r>
            <a:endParaRPr lang="en-US" sz="32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2"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6" name="Picture 5" descr="jason1rand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1544"/>
            <a:ext cx="9144000" cy="4495702"/>
          </a:xfrm>
          <a:prstGeom prst="rect">
            <a:avLst/>
          </a:prstGeom>
        </p:spPr>
      </p:pic>
    </p:spTree>
    <p:extLst>
      <p:ext uri="{BB962C8B-B14F-4D97-AF65-F5344CB8AC3E}">
        <p14:creationId xmlns:p14="http://schemas.microsoft.com/office/powerpoint/2010/main" val="114723332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Historical Randomization Tests: Jason-2</a:t>
            </a:r>
            <a:endParaRPr lang="en-US" sz="32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0" y="1877977"/>
            <a:ext cx="9144000" cy="4002016"/>
          </a:xfrm>
          <a:prstGeom prst="rect">
            <a:avLst/>
          </a:prstGeom>
        </p:spPr>
      </p:pic>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2"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spTree>
    <p:extLst>
      <p:ext uri="{BB962C8B-B14F-4D97-AF65-F5344CB8AC3E}">
        <p14:creationId xmlns:p14="http://schemas.microsoft.com/office/powerpoint/2010/main" val="39638007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NRT Tsunami Monitoring Using Satellite Altimetry</a:t>
            </a:r>
            <a:endParaRPr lang="en-US" sz="2800" dirty="0"/>
          </a:p>
        </p:txBody>
      </p:sp>
      <p:sp>
        <p:nvSpPr>
          <p:cNvPr id="3" name="Content Placeholder 2"/>
          <p:cNvSpPr>
            <a:spLocks noGrp="1"/>
          </p:cNvSpPr>
          <p:nvPr>
            <p:ph idx="1"/>
          </p:nvPr>
        </p:nvSpPr>
        <p:spPr>
          <a:xfrm>
            <a:off x="50255" y="1539767"/>
            <a:ext cx="8831052" cy="4525963"/>
          </a:xfrm>
        </p:spPr>
        <p:txBody>
          <a:bodyPr>
            <a:normAutofit/>
          </a:bodyPr>
          <a:lstStyle/>
          <a:p>
            <a:pPr>
              <a:lnSpc>
                <a:spcPct val="120000"/>
              </a:lnSpc>
            </a:pPr>
            <a:r>
              <a:rPr lang="en-US" sz="1600" dirty="0" smtClean="0"/>
              <a:t>Deep-Ocean Assessment and Report of Tsunamis (DART) buoys are generally used to detect tsunamis shortly after generation. </a:t>
            </a:r>
          </a:p>
          <a:p>
            <a:pPr lvl="1">
              <a:lnSpc>
                <a:spcPct val="120000"/>
              </a:lnSpc>
            </a:pPr>
            <a:r>
              <a:rPr lang="en-US" sz="1600" dirty="0" smtClean="0"/>
              <a:t>Located primarily around coastlines, only a couple in interior of Pacific Ocean.</a:t>
            </a:r>
          </a:p>
          <a:p>
            <a:pPr>
              <a:lnSpc>
                <a:spcPct val="120000"/>
              </a:lnSpc>
            </a:pPr>
            <a:r>
              <a:rPr lang="en-US" sz="1600" dirty="0" smtClean="0"/>
              <a:t>Recent advances in processing of altimeter data have opened up the possibility of using satellite altimeters to improve assessments of the propagating tsunami.</a:t>
            </a:r>
          </a:p>
          <a:p>
            <a:pPr lvl="1">
              <a:lnSpc>
                <a:spcPct val="120000"/>
              </a:lnSpc>
            </a:pPr>
            <a:r>
              <a:rPr lang="en-US" sz="1600" dirty="0" smtClean="0"/>
              <a:t>Latencies could be reduced further by using less accurate orbit altitude estimates or the addition of ground terminals for reception of telemetry from satellites.</a:t>
            </a:r>
          </a:p>
          <a:p>
            <a:pPr>
              <a:lnSpc>
                <a:spcPct val="120000"/>
              </a:lnSpc>
            </a:pPr>
            <a:r>
              <a:rPr lang="en-US" sz="1600" dirty="0" smtClean="0"/>
              <a:t>For Tohoku tsunami:</a:t>
            </a:r>
          </a:p>
          <a:p>
            <a:pPr lvl="1">
              <a:lnSpc>
                <a:spcPct val="120000"/>
              </a:lnSpc>
            </a:pPr>
            <a:r>
              <a:rPr lang="en-US" sz="1600" dirty="0" err="1" smtClean="0"/>
              <a:t>Envisat</a:t>
            </a:r>
            <a:r>
              <a:rPr lang="en-US" sz="1600" dirty="0" smtClean="0"/>
              <a:t> first measured tsunami 5.5 hours after earthquake </a:t>
            </a:r>
            <a:r>
              <a:rPr lang="en-US" sz="1600" dirty="0" smtClean="0">
                <a:sym typeface="Wingdings"/>
              </a:rPr>
              <a:t> with current latencies, could have improved warnings and predictions in Central and South America.</a:t>
            </a:r>
          </a:p>
          <a:p>
            <a:pPr lvl="1">
              <a:lnSpc>
                <a:spcPct val="120000"/>
              </a:lnSpc>
            </a:pPr>
            <a:r>
              <a:rPr lang="en-US" sz="1600" dirty="0" smtClean="0">
                <a:sym typeface="Wingdings"/>
              </a:rPr>
              <a:t>A Jason-2 pass within 5.5 hours of earthquake  with current latencies, could have improved warnings and predictions for Hawaii.</a:t>
            </a:r>
            <a:endParaRPr lang="en-US" sz="1600" dirty="0">
              <a:sym typeface="Wingdings"/>
            </a:endParaRPr>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1"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spTree>
    <p:extLst>
      <p:ext uri="{BB962C8B-B14F-4D97-AF65-F5344CB8AC3E}">
        <p14:creationId xmlns:p14="http://schemas.microsoft.com/office/powerpoint/2010/main" val="9734954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How soon after tsunami should we expect satellite altimeter sampling?</a:t>
            </a:r>
            <a:endParaRPr lang="en-US" sz="2800" dirty="0"/>
          </a:p>
        </p:txBody>
      </p:sp>
      <p:sp>
        <p:nvSpPr>
          <p:cNvPr id="3" name="Content Placeholder 2"/>
          <p:cNvSpPr>
            <a:spLocks noGrp="1"/>
          </p:cNvSpPr>
          <p:nvPr>
            <p:ph idx="1"/>
          </p:nvPr>
        </p:nvSpPr>
        <p:spPr>
          <a:xfrm>
            <a:off x="50255" y="1539767"/>
            <a:ext cx="8831052" cy="4525963"/>
          </a:xfrm>
        </p:spPr>
        <p:txBody>
          <a:bodyPr>
            <a:normAutofit/>
          </a:bodyPr>
          <a:lstStyle/>
          <a:p>
            <a:pPr>
              <a:lnSpc>
                <a:spcPct val="120000"/>
              </a:lnSpc>
            </a:pPr>
            <a:r>
              <a:rPr lang="en-US" sz="1800" dirty="0" smtClean="0"/>
              <a:t>Using a simple randomization test and setting the start time of the Tohoku tsunami at random times in the past, we can determine the expected time for a satellite altimeter </a:t>
            </a:r>
            <a:r>
              <a:rPr lang="en-US" sz="1800" dirty="0" err="1" smtClean="0"/>
              <a:t>overflight</a:t>
            </a:r>
            <a:r>
              <a:rPr lang="en-US" sz="1800" dirty="0" smtClean="0"/>
              <a:t>. </a:t>
            </a:r>
            <a:endParaRPr lang="en-US" sz="1800" b="1" dirty="0" smtClean="0"/>
          </a:p>
          <a:p>
            <a:pPr>
              <a:lnSpc>
                <a:spcPct val="120000"/>
              </a:lnSpc>
            </a:pPr>
            <a:endParaRPr lang="en-US" sz="2200" dirty="0" smtClean="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p:cNvGrpSpPr/>
          <p:nvPr/>
        </p:nvGrpSpPr>
        <p:grpSpPr>
          <a:xfrm>
            <a:off x="-81066" y="2924020"/>
            <a:ext cx="11848330" cy="3109636"/>
            <a:chOff x="-94578" y="2951040"/>
            <a:chExt cx="11848330" cy="3109636"/>
          </a:xfrm>
        </p:grpSpPr>
        <p:grpSp>
          <p:nvGrpSpPr>
            <p:cNvPr id="24" name="Group 23"/>
            <p:cNvGrpSpPr/>
            <p:nvPr/>
          </p:nvGrpSpPr>
          <p:grpSpPr>
            <a:xfrm>
              <a:off x="-94578" y="2951040"/>
              <a:ext cx="11848330" cy="3078826"/>
              <a:chOff x="-94578" y="2937530"/>
              <a:chExt cx="11848330" cy="3078826"/>
            </a:xfrm>
          </p:grpSpPr>
          <p:pic>
            <p:nvPicPr>
              <p:cNvPr id="5" name="Picture 4"/>
              <p:cNvPicPr>
                <a:picLocks noChangeAspect="1"/>
              </p:cNvPicPr>
              <p:nvPr/>
            </p:nvPicPr>
            <p:blipFill>
              <a:blip r:embed="rId3"/>
              <a:stretch>
                <a:fillRect/>
              </a:stretch>
            </p:blipFill>
            <p:spPr>
              <a:xfrm>
                <a:off x="-1" y="3105727"/>
                <a:ext cx="9144000" cy="2418063"/>
              </a:xfrm>
              <a:prstGeom prst="rect">
                <a:avLst/>
              </a:prstGeom>
            </p:spPr>
          </p:pic>
          <p:sp>
            <p:nvSpPr>
              <p:cNvPr id="10" name="Rectangle 9"/>
              <p:cNvSpPr/>
              <p:nvPr/>
            </p:nvSpPr>
            <p:spPr>
              <a:xfrm>
                <a:off x="183306" y="3105727"/>
                <a:ext cx="8960694" cy="154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83306" y="5341278"/>
                <a:ext cx="2735207" cy="154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57120" y="5269160"/>
                <a:ext cx="5420606" cy="261610"/>
              </a:xfrm>
              <a:prstGeom prst="rect">
                <a:avLst/>
              </a:prstGeom>
              <a:noFill/>
            </p:spPr>
            <p:txBody>
              <a:bodyPr wrap="square" rtlCol="0">
                <a:spAutoFit/>
              </a:bodyPr>
              <a:lstStyle/>
              <a:p>
                <a:r>
                  <a:rPr lang="en-US" sz="1100" dirty="0" smtClean="0">
                    <a:latin typeface="Arial"/>
                    <a:cs typeface="Arial"/>
                  </a:rPr>
                  <a:t>0     1      2     3     4      5     6     7      8     9</a:t>
                </a:r>
                <a:endParaRPr lang="en-US" sz="1100" dirty="0">
                  <a:latin typeface="Arial"/>
                  <a:cs typeface="Arial"/>
                </a:endParaRPr>
              </a:p>
            </p:txBody>
          </p:sp>
          <p:sp>
            <p:nvSpPr>
              <p:cNvPr id="13" name="TextBox 12"/>
              <p:cNvSpPr txBox="1"/>
              <p:nvPr/>
            </p:nvSpPr>
            <p:spPr>
              <a:xfrm>
                <a:off x="3253101" y="5263130"/>
                <a:ext cx="5420606" cy="261610"/>
              </a:xfrm>
              <a:prstGeom prst="rect">
                <a:avLst/>
              </a:prstGeom>
              <a:noFill/>
            </p:spPr>
            <p:txBody>
              <a:bodyPr wrap="square" rtlCol="0">
                <a:spAutoFit/>
              </a:bodyPr>
              <a:lstStyle/>
              <a:p>
                <a:r>
                  <a:rPr lang="en-US" sz="1100" dirty="0" smtClean="0">
                    <a:latin typeface="Arial"/>
                    <a:cs typeface="Arial"/>
                  </a:rPr>
                  <a:t>0     1      2     3     4      5     6     7      8     9</a:t>
                </a:r>
                <a:endParaRPr lang="en-US" sz="1100" dirty="0">
                  <a:latin typeface="Arial"/>
                  <a:cs typeface="Arial"/>
                </a:endParaRPr>
              </a:p>
            </p:txBody>
          </p:sp>
          <p:sp>
            <p:nvSpPr>
              <p:cNvPr id="15" name="Rectangle 14"/>
              <p:cNvSpPr/>
              <p:nvPr/>
            </p:nvSpPr>
            <p:spPr>
              <a:xfrm>
                <a:off x="3300677" y="5343033"/>
                <a:ext cx="5843323" cy="1817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333146" y="5296180"/>
                <a:ext cx="5420606" cy="261610"/>
              </a:xfrm>
              <a:prstGeom prst="rect">
                <a:avLst/>
              </a:prstGeom>
              <a:noFill/>
            </p:spPr>
            <p:txBody>
              <a:bodyPr wrap="square" rtlCol="0">
                <a:spAutoFit/>
              </a:bodyPr>
              <a:lstStyle/>
              <a:p>
                <a:r>
                  <a:rPr lang="en-US" sz="1100" dirty="0" smtClean="0">
                    <a:latin typeface="Arial"/>
                    <a:cs typeface="Arial"/>
                  </a:rPr>
                  <a:t>0     1      2     3     4      5     6     7      8     9</a:t>
                </a:r>
                <a:endParaRPr lang="en-US" sz="1100" dirty="0">
                  <a:latin typeface="Arial"/>
                  <a:cs typeface="Arial"/>
                </a:endParaRPr>
              </a:p>
            </p:txBody>
          </p:sp>
          <p:sp>
            <p:nvSpPr>
              <p:cNvPr id="16" name="TextBox 15"/>
              <p:cNvSpPr txBox="1"/>
              <p:nvPr/>
            </p:nvSpPr>
            <p:spPr>
              <a:xfrm>
                <a:off x="3239170" y="5273728"/>
                <a:ext cx="5420606" cy="261610"/>
              </a:xfrm>
              <a:prstGeom prst="rect">
                <a:avLst/>
              </a:prstGeom>
              <a:noFill/>
            </p:spPr>
            <p:txBody>
              <a:bodyPr wrap="square" rtlCol="0">
                <a:spAutoFit/>
              </a:bodyPr>
              <a:lstStyle/>
              <a:p>
                <a:r>
                  <a:rPr lang="en-US" sz="1100" dirty="0" smtClean="0">
                    <a:latin typeface="Arial"/>
                    <a:cs typeface="Arial"/>
                  </a:rPr>
                  <a:t>0     1      2     3     4      5     6     7      8     9</a:t>
                </a:r>
                <a:endParaRPr lang="en-US" sz="1100" dirty="0">
                  <a:latin typeface="Arial"/>
                  <a:cs typeface="Arial"/>
                </a:endParaRPr>
              </a:p>
            </p:txBody>
          </p:sp>
          <p:sp>
            <p:nvSpPr>
              <p:cNvPr id="17" name="Rectangle 16"/>
              <p:cNvSpPr/>
              <p:nvPr/>
            </p:nvSpPr>
            <p:spPr>
              <a:xfrm>
                <a:off x="-27018" y="3105727"/>
                <a:ext cx="283745" cy="23902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070980" y="2937530"/>
                <a:ext cx="283745" cy="23902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137225" y="2952795"/>
                <a:ext cx="283745" cy="23902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94578" y="3084784"/>
                <a:ext cx="390739" cy="2931572"/>
              </a:xfrm>
              <a:prstGeom prst="rect">
                <a:avLst/>
              </a:prstGeom>
              <a:noFill/>
            </p:spPr>
            <p:txBody>
              <a:bodyPr wrap="none" rtlCol="0">
                <a:spAutoFit/>
              </a:bodyPr>
              <a:lstStyle/>
              <a:p>
                <a:pPr algn="r">
                  <a:lnSpc>
                    <a:spcPct val="150000"/>
                  </a:lnSpc>
                </a:pPr>
                <a:r>
                  <a:rPr lang="en-US" sz="1100" dirty="0" smtClean="0">
                    <a:latin typeface="Arial"/>
                    <a:cs typeface="Arial"/>
                  </a:rPr>
                  <a:t>16</a:t>
                </a:r>
              </a:p>
              <a:p>
                <a:pPr algn="r">
                  <a:lnSpc>
                    <a:spcPct val="150000"/>
                  </a:lnSpc>
                </a:pPr>
                <a:r>
                  <a:rPr lang="en-US" sz="1100" dirty="0" smtClean="0">
                    <a:latin typeface="Arial"/>
                    <a:cs typeface="Arial"/>
                  </a:rPr>
                  <a:t>14</a:t>
                </a:r>
              </a:p>
              <a:p>
                <a:pPr algn="r">
                  <a:lnSpc>
                    <a:spcPct val="150000"/>
                  </a:lnSpc>
                </a:pPr>
                <a:r>
                  <a:rPr lang="en-US" sz="1100" dirty="0" smtClean="0">
                    <a:latin typeface="Arial"/>
                    <a:cs typeface="Arial"/>
                  </a:rPr>
                  <a:t>12</a:t>
                </a:r>
              </a:p>
              <a:p>
                <a:pPr algn="r">
                  <a:lnSpc>
                    <a:spcPct val="150000"/>
                  </a:lnSpc>
                </a:pPr>
                <a:r>
                  <a:rPr lang="en-US" sz="1100" dirty="0" smtClean="0">
                    <a:latin typeface="Arial"/>
                    <a:cs typeface="Arial"/>
                  </a:rPr>
                  <a:t>10</a:t>
                </a:r>
              </a:p>
              <a:p>
                <a:pPr algn="r">
                  <a:lnSpc>
                    <a:spcPct val="150000"/>
                  </a:lnSpc>
                </a:pPr>
                <a:r>
                  <a:rPr lang="en-US" sz="1100" dirty="0" smtClean="0">
                    <a:latin typeface="Arial"/>
                    <a:cs typeface="Arial"/>
                  </a:rPr>
                  <a:t>8</a:t>
                </a:r>
              </a:p>
              <a:p>
                <a:pPr algn="r">
                  <a:lnSpc>
                    <a:spcPct val="150000"/>
                  </a:lnSpc>
                </a:pPr>
                <a:r>
                  <a:rPr lang="en-US" sz="1100" dirty="0" smtClean="0">
                    <a:latin typeface="Arial"/>
                    <a:cs typeface="Arial"/>
                  </a:rPr>
                  <a:t>6</a:t>
                </a:r>
              </a:p>
              <a:p>
                <a:pPr algn="r">
                  <a:lnSpc>
                    <a:spcPct val="150000"/>
                  </a:lnSpc>
                </a:pPr>
                <a:r>
                  <a:rPr lang="en-US" sz="1100" dirty="0" smtClean="0">
                    <a:latin typeface="Arial"/>
                    <a:cs typeface="Arial"/>
                  </a:rPr>
                  <a:t>4</a:t>
                </a:r>
              </a:p>
              <a:p>
                <a:pPr algn="r">
                  <a:lnSpc>
                    <a:spcPct val="150000"/>
                  </a:lnSpc>
                </a:pPr>
                <a:r>
                  <a:rPr lang="en-US" sz="1100" dirty="0" smtClean="0">
                    <a:latin typeface="Arial"/>
                    <a:cs typeface="Arial"/>
                  </a:rPr>
                  <a:t>2</a:t>
                </a:r>
              </a:p>
              <a:p>
                <a:pPr algn="r">
                  <a:lnSpc>
                    <a:spcPct val="150000"/>
                  </a:lnSpc>
                </a:pPr>
                <a:r>
                  <a:rPr lang="en-US" sz="1100" dirty="0">
                    <a:latin typeface="Arial"/>
                    <a:cs typeface="Arial"/>
                  </a:rPr>
                  <a:t>0</a:t>
                </a:r>
                <a:endParaRPr lang="en-US" sz="1100" dirty="0" smtClean="0">
                  <a:latin typeface="Arial"/>
                  <a:cs typeface="Arial"/>
                </a:endParaRPr>
              </a:p>
              <a:p>
                <a:endParaRPr lang="en-US" dirty="0" smtClean="0"/>
              </a:p>
              <a:p>
                <a:endParaRPr lang="en-US" dirty="0"/>
              </a:p>
            </p:txBody>
          </p:sp>
        </p:grpSp>
        <p:sp>
          <p:nvSpPr>
            <p:cNvPr id="21" name="TextBox 20"/>
            <p:cNvSpPr txBox="1"/>
            <p:nvPr/>
          </p:nvSpPr>
          <p:spPr>
            <a:xfrm>
              <a:off x="3018034" y="3075064"/>
              <a:ext cx="390739" cy="2948499"/>
            </a:xfrm>
            <a:prstGeom prst="rect">
              <a:avLst/>
            </a:prstGeom>
            <a:noFill/>
          </p:spPr>
          <p:txBody>
            <a:bodyPr wrap="none" rtlCol="0">
              <a:spAutoFit/>
            </a:bodyPr>
            <a:lstStyle/>
            <a:p>
              <a:pPr algn="r">
                <a:lnSpc>
                  <a:spcPct val="170000"/>
                </a:lnSpc>
              </a:pPr>
              <a:r>
                <a:rPr lang="en-US" sz="1100" dirty="0" smtClean="0">
                  <a:latin typeface="Arial"/>
                  <a:cs typeface="Arial"/>
                </a:rPr>
                <a:t>14</a:t>
              </a:r>
            </a:p>
            <a:p>
              <a:pPr algn="r">
                <a:lnSpc>
                  <a:spcPct val="170000"/>
                </a:lnSpc>
              </a:pPr>
              <a:r>
                <a:rPr lang="en-US" sz="1100" dirty="0" smtClean="0">
                  <a:latin typeface="Arial"/>
                  <a:cs typeface="Arial"/>
                </a:rPr>
                <a:t>12</a:t>
              </a:r>
            </a:p>
            <a:p>
              <a:pPr algn="r">
                <a:lnSpc>
                  <a:spcPct val="170000"/>
                </a:lnSpc>
              </a:pPr>
              <a:r>
                <a:rPr lang="en-US" sz="1100" dirty="0" smtClean="0">
                  <a:latin typeface="Arial"/>
                  <a:cs typeface="Arial"/>
                </a:rPr>
                <a:t>10</a:t>
              </a:r>
            </a:p>
            <a:p>
              <a:pPr algn="r">
                <a:lnSpc>
                  <a:spcPct val="170000"/>
                </a:lnSpc>
              </a:pPr>
              <a:r>
                <a:rPr lang="en-US" sz="1100" dirty="0" smtClean="0">
                  <a:latin typeface="Arial"/>
                  <a:cs typeface="Arial"/>
                </a:rPr>
                <a:t>8</a:t>
              </a:r>
            </a:p>
            <a:p>
              <a:pPr algn="r">
                <a:lnSpc>
                  <a:spcPct val="170000"/>
                </a:lnSpc>
              </a:pPr>
              <a:r>
                <a:rPr lang="en-US" sz="1100" dirty="0" smtClean="0">
                  <a:latin typeface="Arial"/>
                  <a:cs typeface="Arial"/>
                </a:rPr>
                <a:t>6</a:t>
              </a:r>
            </a:p>
            <a:p>
              <a:pPr algn="r">
                <a:lnSpc>
                  <a:spcPct val="170000"/>
                </a:lnSpc>
              </a:pPr>
              <a:r>
                <a:rPr lang="en-US" sz="1100" dirty="0" smtClean="0">
                  <a:latin typeface="Arial"/>
                  <a:cs typeface="Arial"/>
                </a:rPr>
                <a:t>4</a:t>
              </a:r>
            </a:p>
            <a:p>
              <a:pPr algn="r">
                <a:lnSpc>
                  <a:spcPct val="170000"/>
                </a:lnSpc>
              </a:pPr>
              <a:r>
                <a:rPr lang="en-US" sz="1100" dirty="0" smtClean="0">
                  <a:latin typeface="Arial"/>
                  <a:cs typeface="Arial"/>
                </a:rPr>
                <a:t>2</a:t>
              </a:r>
            </a:p>
            <a:p>
              <a:pPr algn="r">
                <a:lnSpc>
                  <a:spcPct val="170000"/>
                </a:lnSpc>
              </a:pPr>
              <a:r>
                <a:rPr lang="en-US" sz="1100" dirty="0">
                  <a:latin typeface="Arial"/>
                  <a:cs typeface="Arial"/>
                </a:rPr>
                <a:t>0</a:t>
              </a:r>
              <a:endParaRPr lang="en-US" sz="1100" dirty="0" smtClean="0">
                <a:latin typeface="Arial"/>
                <a:cs typeface="Arial"/>
              </a:endParaRPr>
            </a:p>
            <a:p>
              <a:endParaRPr lang="en-US" dirty="0" smtClean="0"/>
            </a:p>
            <a:p>
              <a:endParaRPr lang="en-US" dirty="0"/>
            </a:p>
          </p:txBody>
        </p:sp>
        <p:sp>
          <p:nvSpPr>
            <p:cNvPr id="22" name="TextBox 21"/>
            <p:cNvSpPr txBox="1"/>
            <p:nvPr/>
          </p:nvSpPr>
          <p:spPr>
            <a:xfrm>
              <a:off x="6096689" y="3129104"/>
              <a:ext cx="390739" cy="2931572"/>
            </a:xfrm>
            <a:prstGeom prst="rect">
              <a:avLst/>
            </a:prstGeom>
            <a:noFill/>
          </p:spPr>
          <p:txBody>
            <a:bodyPr wrap="none" rtlCol="0">
              <a:spAutoFit/>
            </a:bodyPr>
            <a:lstStyle/>
            <a:p>
              <a:pPr algn="r">
                <a:lnSpc>
                  <a:spcPct val="135000"/>
                </a:lnSpc>
              </a:pPr>
              <a:r>
                <a:rPr lang="en-US" sz="1100" dirty="0" smtClean="0">
                  <a:latin typeface="Arial"/>
                  <a:cs typeface="Arial"/>
                </a:rPr>
                <a:t>18</a:t>
              </a:r>
            </a:p>
            <a:p>
              <a:pPr algn="r">
                <a:lnSpc>
                  <a:spcPct val="135000"/>
                </a:lnSpc>
              </a:pPr>
              <a:r>
                <a:rPr lang="en-US" sz="1100" dirty="0" smtClean="0">
                  <a:latin typeface="Arial"/>
                  <a:cs typeface="Arial"/>
                </a:rPr>
                <a:t>16</a:t>
              </a:r>
            </a:p>
            <a:p>
              <a:pPr algn="r">
                <a:lnSpc>
                  <a:spcPct val="135000"/>
                </a:lnSpc>
              </a:pPr>
              <a:r>
                <a:rPr lang="en-US" sz="1100" dirty="0" smtClean="0">
                  <a:latin typeface="Arial"/>
                  <a:cs typeface="Arial"/>
                </a:rPr>
                <a:t>14</a:t>
              </a:r>
            </a:p>
            <a:p>
              <a:pPr algn="r">
                <a:lnSpc>
                  <a:spcPct val="135000"/>
                </a:lnSpc>
              </a:pPr>
              <a:r>
                <a:rPr lang="en-US" sz="1100" dirty="0" smtClean="0">
                  <a:latin typeface="Arial"/>
                  <a:cs typeface="Arial"/>
                </a:rPr>
                <a:t>12</a:t>
              </a:r>
            </a:p>
            <a:p>
              <a:pPr algn="r">
                <a:lnSpc>
                  <a:spcPct val="135000"/>
                </a:lnSpc>
              </a:pPr>
              <a:r>
                <a:rPr lang="en-US" sz="1100" dirty="0" smtClean="0">
                  <a:latin typeface="Arial"/>
                  <a:cs typeface="Arial"/>
                </a:rPr>
                <a:t>10</a:t>
              </a:r>
            </a:p>
            <a:p>
              <a:pPr algn="r">
                <a:lnSpc>
                  <a:spcPct val="135000"/>
                </a:lnSpc>
              </a:pPr>
              <a:r>
                <a:rPr lang="en-US" sz="1100" dirty="0" smtClean="0">
                  <a:latin typeface="Arial"/>
                  <a:cs typeface="Arial"/>
                </a:rPr>
                <a:t>8</a:t>
              </a:r>
            </a:p>
            <a:p>
              <a:pPr algn="r">
                <a:lnSpc>
                  <a:spcPct val="135000"/>
                </a:lnSpc>
              </a:pPr>
              <a:r>
                <a:rPr lang="en-US" sz="1100" dirty="0" smtClean="0">
                  <a:latin typeface="Arial"/>
                  <a:cs typeface="Arial"/>
                </a:rPr>
                <a:t>6</a:t>
              </a:r>
            </a:p>
            <a:p>
              <a:pPr algn="r">
                <a:lnSpc>
                  <a:spcPct val="135000"/>
                </a:lnSpc>
              </a:pPr>
              <a:r>
                <a:rPr lang="en-US" sz="1100" dirty="0" smtClean="0">
                  <a:latin typeface="Arial"/>
                  <a:cs typeface="Arial"/>
                </a:rPr>
                <a:t>4</a:t>
              </a:r>
            </a:p>
            <a:p>
              <a:pPr algn="r">
                <a:lnSpc>
                  <a:spcPct val="135000"/>
                </a:lnSpc>
              </a:pPr>
              <a:r>
                <a:rPr lang="en-US" sz="1100" dirty="0" smtClean="0">
                  <a:latin typeface="Arial"/>
                  <a:cs typeface="Arial"/>
                </a:rPr>
                <a:t>2</a:t>
              </a:r>
            </a:p>
            <a:p>
              <a:pPr algn="r">
                <a:lnSpc>
                  <a:spcPct val="135000"/>
                </a:lnSpc>
              </a:pPr>
              <a:r>
                <a:rPr lang="en-US" sz="1100" dirty="0">
                  <a:latin typeface="Arial"/>
                  <a:cs typeface="Arial"/>
                </a:rPr>
                <a:t>0</a:t>
              </a:r>
              <a:endParaRPr lang="en-US" sz="1100" dirty="0" smtClean="0">
                <a:latin typeface="Arial"/>
                <a:cs typeface="Arial"/>
              </a:endParaRPr>
            </a:p>
            <a:p>
              <a:endParaRPr lang="en-US" dirty="0" smtClean="0"/>
            </a:p>
            <a:p>
              <a:endParaRPr lang="en-US" dirty="0"/>
            </a:p>
          </p:txBody>
        </p:sp>
      </p:grpSp>
      <p:sp>
        <p:nvSpPr>
          <p:cNvPr id="26" name="TextBox 25"/>
          <p:cNvSpPr txBox="1"/>
          <p:nvPr/>
        </p:nvSpPr>
        <p:spPr>
          <a:xfrm>
            <a:off x="3706027" y="5509475"/>
            <a:ext cx="1627475" cy="261610"/>
          </a:xfrm>
          <a:prstGeom prst="rect">
            <a:avLst/>
          </a:prstGeom>
          <a:noFill/>
        </p:spPr>
        <p:txBody>
          <a:bodyPr wrap="none" rtlCol="0">
            <a:spAutoFit/>
          </a:bodyPr>
          <a:lstStyle/>
          <a:p>
            <a:r>
              <a:rPr lang="en-US" sz="1100" dirty="0" smtClean="0">
                <a:latin typeface="Arial"/>
                <a:cs typeface="Arial"/>
              </a:rPr>
              <a:t>Hours after earthquake</a:t>
            </a:r>
            <a:endParaRPr lang="en-US" sz="1100" dirty="0">
              <a:latin typeface="Arial"/>
              <a:cs typeface="Arial"/>
            </a:endParaRPr>
          </a:p>
        </p:txBody>
      </p:sp>
      <p:sp>
        <p:nvSpPr>
          <p:cNvPr id="28" name="TextBox 27"/>
          <p:cNvSpPr txBox="1"/>
          <p:nvPr/>
        </p:nvSpPr>
        <p:spPr>
          <a:xfrm>
            <a:off x="6830984" y="5509475"/>
            <a:ext cx="1627475" cy="261610"/>
          </a:xfrm>
          <a:prstGeom prst="rect">
            <a:avLst/>
          </a:prstGeom>
          <a:noFill/>
        </p:spPr>
        <p:txBody>
          <a:bodyPr wrap="none" rtlCol="0">
            <a:spAutoFit/>
          </a:bodyPr>
          <a:lstStyle/>
          <a:p>
            <a:r>
              <a:rPr lang="en-US" sz="1100" dirty="0" smtClean="0">
                <a:latin typeface="Arial"/>
                <a:cs typeface="Arial"/>
              </a:rPr>
              <a:t>Hours after earthquake</a:t>
            </a:r>
            <a:endParaRPr lang="en-US" sz="1100" dirty="0">
              <a:latin typeface="Arial"/>
              <a:cs typeface="Arial"/>
            </a:endParaRPr>
          </a:p>
        </p:txBody>
      </p:sp>
      <p:sp>
        <p:nvSpPr>
          <p:cNvPr id="29" name="TextBox 28"/>
          <p:cNvSpPr txBox="1"/>
          <p:nvPr/>
        </p:nvSpPr>
        <p:spPr>
          <a:xfrm>
            <a:off x="710214" y="5511230"/>
            <a:ext cx="1627475" cy="261610"/>
          </a:xfrm>
          <a:prstGeom prst="rect">
            <a:avLst/>
          </a:prstGeom>
          <a:noFill/>
        </p:spPr>
        <p:txBody>
          <a:bodyPr wrap="none" rtlCol="0">
            <a:spAutoFit/>
          </a:bodyPr>
          <a:lstStyle/>
          <a:p>
            <a:r>
              <a:rPr lang="en-US" sz="1100" dirty="0" smtClean="0">
                <a:latin typeface="Arial"/>
                <a:cs typeface="Arial"/>
              </a:rPr>
              <a:t>Hours after earthquake</a:t>
            </a:r>
            <a:endParaRPr lang="en-US" sz="1100" dirty="0">
              <a:latin typeface="Arial"/>
              <a:cs typeface="Arial"/>
            </a:endParaRPr>
          </a:p>
        </p:txBody>
      </p:sp>
      <p:sp>
        <p:nvSpPr>
          <p:cNvPr id="30" name="TextBox 29"/>
          <p:cNvSpPr txBox="1"/>
          <p:nvPr/>
        </p:nvSpPr>
        <p:spPr>
          <a:xfrm>
            <a:off x="777774" y="2939285"/>
            <a:ext cx="1441996" cy="276999"/>
          </a:xfrm>
          <a:prstGeom prst="rect">
            <a:avLst/>
          </a:prstGeom>
          <a:noFill/>
        </p:spPr>
        <p:txBody>
          <a:bodyPr wrap="none" rtlCol="0">
            <a:spAutoFit/>
          </a:bodyPr>
          <a:lstStyle/>
          <a:p>
            <a:r>
              <a:rPr lang="en-US" sz="1200" dirty="0" err="1" smtClean="0">
                <a:latin typeface="Arial"/>
                <a:cs typeface="Arial"/>
              </a:rPr>
              <a:t>Envisat</a:t>
            </a:r>
            <a:r>
              <a:rPr lang="en-US" sz="1200" dirty="0">
                <a:latin typeface="Arial"/>
                <a:cs typeface="Arial"/>
              </a:rPr>
              <a:t>:</a:t>
            </a:r>
            <a:r>
              <a:rPr lang="en-US" sz="1200" dirty="0" smtClean="0">
                <a:latin typeface="Arial"/>
                <a:cs typeface="Arial"/>
              </a:rPr>
              <a:t> 4.2 Hours </a:t>
            </a:r>
            <a:endParaRPr lang="en-US" sz="1200" dirty="0">
              <a:latin typeface="Arial"/>
              <a:cs typeface="Arial"/>
            </a:endParaRPr>
          </a:p>
        </p:txBody>
      </p:sp>
      <p:sp>
        <p:nvSpPr>
          <p:cNvPr id="32" name="TextBox 31"/>
          <p:cNvSpPr txBox="1"/>
          <p:nvPr/>
        </p:nvSpPr>
        <p:spPr>
          <a:xfrm>
            <a:off x="3856362" y="2969905"/>
            <a:ext cx="1484827" cy="276999"/>
          </a:xfrm>
          <a:prstGeom prst="rect">
            <a:avLst/>
          </a:prstGeom>
          <a:noFill/>
        </p:spPr>
        <p:txBody>
          <a:bodyPr wrap="none" rtlCol="0">
            <a:spAutoFit/>
          </a:bodyPr>
          <a:lstStyle/>
          <a:p>
            <a:r>
              <a:rPr lang="en-US" sz="1200" dirty="0" smtClean="0">
                <a:latin typeface="Arial"/>
                <a:cs typeface="Arial"/>
              </a:rPr>
              <a:t>Jason-1: 4.7 Hours </a:t>
            </a:r>
            <a:endParaRPr lang="en-US" sz="1200" dirty="0">
              <a:latin typeface="Arial"/>
              <a:cs typeface="Arial"/>
            </a:endParaRPr>
          </a:p>
        </p:txBody>
      </p:sp>
      <p:sp>
        <p:nvSpPr>
          <p:cNvPr id="33" name="TextBox 32"/>
          <p:cNvSpPr txBox="1"/>
          <p:nvPr/>
        </p:nvSpPr>
        <p:spPr>
          <a:xfrm>
            <a:off x="6670543" y="2969905"/>
            <a:ext cx="2164850" cy="276999"/>
          </a:xfrm>
          <a:prstGeom prst="rect">
            <a:avLst/>
          </a:prstGeom>
          <a:noFill/>
        </p:spPr>
        <p:txBody>
          <a:bodyPr wrap="none" rtlCol="0">
            <a:spAutoFit/>
          </a:bodyPr>
          <a:lstStyle/>
          <a:p>
            <a:r>
              <a:rPr lang="en-US" sz="1200" dirty="0" err="1" smtClean="0">
                <a:latin typeface="Arial"/>
                <a:cs typeface="Arial"/>
              </a:rPr>
              <a:t>Envisat</a:t>
            </a:r>
            <a:r>
              <a:rPr lang="en-US" sz="1200" dirty="0" smtClean="0">
                <a:latin typeface="Arial"/>
                <a:cs typeface="Arial"/>
              </a:rPr>
              <a:t> + Jason-1: 3.4 Hours </a:t>
            </a:r>
            <a:endParaRPr lang="en-US" sz="1200" dirty="0">
              <a:latin typeface="Arial"/>
              <a:cs typeface="Arial"/>
            </a:endParaRPr>
          </a:p>
        </p:txBody>
      </p:sp>
      <p:sp>
        <p:nvSpPr>
          <p:cNvPr id="31"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34"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spTree>
    <p:extLst>
      <p:ext uri="{BB962C8B-B14F-4D97-AF65-F5344CB8AC3E}">
        <p14:creationId xmlns:p14="http://schemas.microsoft.com/office/powerpoint/2010/main" val="127553673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Could satellite altimetry have improved early warning and detection of the 2011 Tohoku Tsunami (or any tsunami)?</a:t>
            </a:r>
            <a:endParaRPr lang="en-US" sz="2800" dirty="0"/>
          </a:p>
        </p:txBody>
      </p:sp>
      <p:sp>
        <p:nvSpPr>
          <p:cNvPr id="3" name="Content Placeholder 2"/>
          <p:cNvSpPr>
            <a:spLocks noGrp="1"/>
          </p:cNvSpPr>
          <p:nvPr>
            <p:ph idx="1"/>
          </p:nvPr>
        </p:nvSpPr>
        <p:spPr>
          <a:xfrm>
            <a:off x="89534" y="1539767"/>
            <a:ext cx="8831052" cy="4525963"/>
          </a:xfrm>
        </p:spPr>
        <p:txBody>
          <a:bodyPr>
            <a:normAutofit lnSpcReduction="10000"/>
          </a:bodyPr>
          <a:lstStyle/>
          <a:p>
            <a:pPr>
              <a:lnSpc>
                <a:spcPct val="120000"/>
              </a:lnSpc>
              <a:buFont typeface="+mj-lt"/>
              <a:buAutoNum type="arabicPeriod"/>
            </a:pPr>
            <a:r>
              <a:rPr lang="en-US" sz="1800" dirty="0" smtClean="0"/>
              <a:t>MOST model results are computed very quickly from a set of pre-computed runs for locations where tsunamis have occurred in the past.</a:t>
            </a:r>
          </a:p>
          <a:p>
            <a:pPr lvl="1">
              <a:lnSpc>
                <a:spcPct val="120000"/>
              </a:lnSpc>
              <a:buFont typeface="Arial"/>
              <a:buChar char="•"/>
            </a:pPr>
            <a:r>
              <a:rPr lang="en-US" sz="1400" dirty="0" smtClean="0"/>
              <a:t>Model is adjusted with DART buoy data, which is primarily located near coastlines. </a:t>
            </a:r>
          </a:p>
          <a:p>
            <a:pPr lvl="1">
              <a:lnSpc>
                <a:spcPct val="120000"/>
              </a:lnSpc>
              <a:buFont typeface="Arial"/>
              <a:buChar char="•"/>
            </a:pPr>
            <a:r>
              <a:rPr lang="en-US" sz="1400" dirty="0" smtClean="0"/>
              <a:t>No observations in the open ocean are currently used to improve the model estimate. </a:t>
            </a:r>
          </a:p>
          <a:p>
            <a:pPr>
              <a:lnSpc>
                <a:spcPct val="120000"/>
              </a:lnSpc>
              <a:buFont typeface="+mj-lt"/>
              <a:buAutoNum type="arabicPeriod"/>
            </a:pPr>
            <a:r>
              <a:rPr lang="en-US" sz="1800" dirty="0" smtClean="0"/>
              <a:t>Comparison between NRT altimetry data and initial MOST model can be made and altimetry passes coincident with the tsunami signal could be identified. </a:t>
            </a:r>
          </a:p>
          <a:p>
            <a:pPr>
              <a:lnSpc>
                <a:spcPct val="120000"/>
              </a:lnSpc>
              <a:buFont typeface="+mj-lt"/>
              <a:buAutoNum type="arabicPeriod"/>
            </a:pPr>
            <a:r>
              <a:rPr lang="en-US" sz="1800" dirty="0" smtClean="0"/>
              <a:t>NRT satellite altimetry data containing the tsunami signal would then be used to refine and improve model estimates.</a:t>
            </a:r>
          </a:p>
          <a:p>
            <a:pPr>
              <a:lnSpc>
                <a:spcPct val="120000"/>
              </a:lnSpc>
              <a:buFont typeface="+mj-lt"/>
              <a:buAutoNum type="arabicPeriod"/>
            </a:pPr>
            <a:r>
              <a:rPr lang="en-US" sz="1800" dirty="0" smtClean="0"/>
              <a:t>Additionally, satellite altimetry data could be used directly to confirm the presence and size of a tsunami in the open ocean.</a:t>
            </a:r>
          </a:p>
          <a:p>
            <a:pPr marL="0" indent="0">
              <a:lnSpc>
                <a:spcPct val="120000"/>
              </a:lnSpc>
              <a:buNone/>
            </a:pPr>
            <a:endParaRPr lang="en-US" sz="1800" dirty="0"/>
          </a:p>
          <a:p>
            <a:pPr marL="0" indent="0">
              <a:lnSpc>
                <a:spcPct val="120000"/>
              </a:lnSpc>
              <a:buNone/>
            </a:pPr>
            <a:r>
              <a:rPr lang="en-US" sz="1800" dirty="0" smtClean="0"/>
              <a:t>We now have a software system in place at CCAR to retrieve and analyze JPL/PO.DAAC NRT Jason-2 altimeter data as soon as a potential </a:t>
            </a:r>
            <a:r>
              <a:rPr lang="en-US" sz="1800" dirty="0" err="1" smtClean="0"/>
              <a:t>tsunamigenic</a:t>
            </a:r>
            <a:r>
              <a:rPr lang="en-US" sz="1800" dirty="0" smtClean="0"/>
              <a:t> earthquake occurs.</a:t>
            </a:r>
          </a:p>
          <a:p>
            <a:pPr>
              <a:lnSpc>
                <a:spcPct val="120000"/>
              </a:lnSpc>
            </a:pPr>
            <a:endParaRPr lang="en-US" sz="2200" dirty="0" smtClean="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1"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spTree>
    <p:extLst>
      <p:ext uri="{BB962C8B-B14F-4D97-AF65-F5344CB8AC3E}">
        <p14:creationId xmlns:p14="http://schemas.microsoft.com/office/powerpoint/2010/main" val="5315226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Landslides</a:t>
            </a:r>
            <a:endParaRPr lang="en-US" sz="3200" dirty="0"/>
          </a:p>
        </p:txBody>
      </p:sp>
      <p:sp>
        <p:nvSpPr>
          <p:cNvPr id="3" name="Content Placeholder 2"/>
          <p:cNvSpPr>
            <a:spLocks noGrp="1"/>
          </p:cNvSpPr>
          <p:nvPr>
            <p:ph idx="1"/>
          </p:nvPr>
        </p:nvSpPr>
        <p:spPr>
          <a:xfrm>
            <a:off x="-2117" y="1539767"/>
            <a:ext cx="4459505" cy="4525963"/>
          </a:xfrm>
        </p:spPr>
        <p:txBody>
          <a:bodyPr>
            <a:normAutofit/>
          </a:bodyPr>
          <a:lstStyle/>
          <a:p>
            <a:pPr>
              <a:lnSpc>
                <a:spcPct val="120000"/>
              </a:lnSpc>
            </a:pPr>
            <a:r>
              <a:rPr lang="en-US" sz="1800" dirty="0" smtClean="0"/>
              <a:t>Landslides (or large impact events) can lead to the generation of “</a:t>
            </a:r>
            <a:r>
              <a:rPr lang="en-US" sz="1800" dirty="0" err="1" smtClean="0"/>
              <a:t>megatsunami</a:t>
            </a:r>
            <a:r>
              <a:rPr lang="en-US" sz="1800" dirty="0" smtClean="0"/>
              <a:t>”. </a:t>
            </a:r>
          </a:p>
          <a:p>
            <a:pPr lvl="1">
              <a:lnSpc>
                <a:spcPct val="120000"/>
              </a:lnSpc>
            </a:pPr>
            <a:r>
              <a:rPr lang="en-US" sz="1400" dirty="0" smtClean="0"/>
              <a:t>Refers to a tsunami with initial wave amplitudes measured in several tens or hundreds of meters. </a:t>
            </a:r>
          </a:p>
          <a:p>
            <a:pPr lvl="1">
              <a:lnSpc>
                <a:spcPct val="120000"/>
              </a:lnSpc>
            </a:pPr>
            <a:r>
              <a:rPr lang="en-US" sz="1400" dirty="0" smtClean="0"/>
              <a:t>Landslides next to bodies of water can cause a massive amount of water displacement. </a:t>
            </a:r>
          </a:p>
          <a:p>
            <a:pPr lvl="1">
              <a:lnSpc>
                <a:spcPct val="120000"/>
              </a:lnSpc>
            </a:pPr>
            <a:r>
              <a:rPr lang="en-US" sz="1400" dirty="0" smtClean="0"/>
              <a:t>A relatively minor landslide in a limited body of water can generate an exceedingly large tsunami.</a:t>
            </a:r>
          </a:p>
          <a:p>
            <a:pPr lvl="1">
              <a:lnSpc>
                <a:spcPct val="120000"/>
              </a:lnSpc>
            </a:pPr>
            <a:r>
              <a:rPr lang="en-US" sz="1400" dirty="0" err="1" smtClean="0"/>
              <a:t>Lituya</a:t>
            </a:r>
            <a:r>
              <a:rPr lang="en-US" sz="1400" dirty="0" smtClean="0"/>
              <a:t> Bay (1958) – landslide caused 30 million cubic meters of rock to fall into the bay </a:t>
            </a:r>
            <a:r>
              <a:rPr lang="en-US" sz="1400" dirty="0" smtClean="0">
                <a:sym typeface="Wingdings"/>
              </a:rPr>
              <a:t> led to a 516 meter tsunami. </a:t>
            </a:r>
            <a:endParaRPr lang="en-US" sz="1400" dirty="0" smtClean="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11" name="Picture 10"/>
          <p:cNvPicPr>
            <a:picLocks noChangeAspect="1"/>
          </p:cNvPicPr>
          <p:nvPr/>
        </p:nvPicPr>
        <p:blipFill>
          <a:blip r:embed="rId3"/>
          <a:stretch>
            <a:fillRect/>
          </a:stretch>
        </p:blipFill>
        <p:spPr>
          <a:xfrm>
            <a:off x="4509760" y="2082800"/>
            <a:ext cx="4552703" cy="3520757"/>
          </a:xfrm>
          <a:prstGeom prst="rect">
            <a:avLst/>
          </a:prstGeom>
        </p:spPr>
      </p:pic>
    </p:spTree>
    <p:extLst>
      <p:ext uri="{BB962C8B-B14F-4D97-AF65-F5344CB8AC3E}">
        <p14:creationId xmlns:p14="http://schemas.microsoft.com/office/powerpoint/2010/main" val="169144829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Detection of Tsunami in Sea Surface Roughness</a:t>
            </a:r>
            <a:endParaRPr lang="en-US" sz="28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1"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sp>
        <p:nvSpPr>
          <p:cNvPr id="13" name="Content Placeholder 2"/>
          <p:cNvSpPr>
            <a:spLocks noGrp="1"/>
          </p:cNvSpPr>
          <p:nvPr>
            <p:ph idx="1"/>
          </p:nvPr>
        </p:nvSpPr>
        <p:spPr>
          <a:xfrm>
            <a:off x="50255" y="1539767"/>
            <a:ext cx="8831052" cy="4525963"/>
          </a:xfrm>
        </p:spPr>
        <p:txBody>
          <a:bodyPr>
            <a:noAutofit/>
          </a:bodyPr>
          <a:lstStyle/>
          <a:p>
            <a:pPr>
              <a:lnSpc>
                <a:spcPct val="120000"/>
              </a:lnSpc>
            </a:pPr>
            <a:r>
              <a:rPr lang="en-US" sz="1600" dirty="0" smtClean="0"/>
              <a:t>Although we have demonstrated tsunami detection in the open ocean using satellite altimeters, the usefulness of altimeters as the basis of a early detection and warning system is limited. </a:t>
            </a:r>
          </a:p>
          <a:p>
            <a:pPr lvl="1">
              <a:lnSpc>
                <a:spcPct val="120000"/>
              </a:lnSpc>
            </a:pPr>
            <a:r>
              <a:rPr lang="en-US" sz="1600" dirty="0" smtClean="0">
                <a:sym typeface="Wingdings"/>
              </a:rPr>
              <a:t>Satellite must fly over the tsunami within a short time of its generation due to the great tsunami propagation speed.</a:t>
            </a:r>
          </a:p>
          <a:p>
            <a:pPr lvl="1">
              <a:lnSpc>
                <a:spcPct val="120000"/>
              </a:lnSpc>
            </a:pPr>
            <a:r>
              <a:rPr lang="en-US" sz="1600" dirty="0" smtClean="0">
                <a:sym typeface="Wingdings"/>
              </a:rPr>
              <a:t>Tsunami signals in the open ocean are usually weak and difficult to separate from background ocean variability  filtering required.</a:t>
            </a:r>
          </a:p>
          <a:p>
            <a:pPr>
              <a:lnSpc>
                <a:spcPct val="120000"/>
              </a:lnSpc>
            </a:pPr>
            <a:r>
              <a:rPr lang="en-US" sz="1600" dirty="0" smtClean="0">
                <a:sym typeface="Wingdings"/>
              </a:rPr>
              <a:t>Spatial coverage and temporal resolution of satellite altimeters are not ideal.</a:t>
            </a:r>
          </a:p>
          <a:p>
            <a:pPr lvl="1">
              <a:lnSpc>
                <a:spcPct val="120000"/>
              </a:lnSpc>
            </a:pPr>
            <a:r>
              <a:rPr lang="en-US" sz="1600" dirty="0" smtClean="0">
                <a:sym typeface="Wingdings"/>
              </a:rPr>
              <a:t>Especially true with the recent loss of Jason-1 and </a:t>
            </a:r>
            <a:r>
              <a:rPr lang="en-US" sz="1600" dirty="0" err="1" smtClean="0">
                <a:sym typeface="Wingdings"/>
              </a:rPr>
              <a:t>Envisat</a:t>
            </a:r>
            <a:r>
              <a:rPr lang="en-US" sz="1600" dirty="0" smtClean="0">
                <a:sym typeface="Wingdings"/>
              </a:rPr>
              <a:t>. </a:t>
            </a:r>
          </a:p>
          <a:p>
            <a:pPr lvl="1">
              <a:lnSpc>
                <a:spcPct val="120000"/>
              </a:lnSpc>
            </a:pPr>
            <a:r>
              <a:rPr lang="en-US" sz="1600" dirty="0" smtClean="0">
                <a:sym typeface="Wingdings"/>
              </a:rPr>
              <a:t>Altimeters provide measurements only along their ground-track and generally require on the order of 10 days to achieve near-global coverage.</a:t>
            </a:r>
          </a:p>
          <a:p>
            <a:pPr>
              <a:lnSpc>
                <a:spcPct val="120000"/>
              </a:lnSpc>
            </a:pPr>
            <a:r>
              <a:rPr lang="en-US" sz="1600" dirty="0" smtClean="0">
                <a:sym typeface="Wingdings"/>
              </a:rPr>
              <a:t>Of the tsunami manifestations in the deep ocean, variations of sea surface roughness are one of the most promising for detecting tsunamis from space.</a:t>
            </a:r>
          </a:p>
          <a:p>
            <a:pPr lvl="1">
              <a:lnSpc>
                <a:spcPct val="120000"/>
              </a:lnSpc>
            </a:pPr>
            <a:r>
              <a:rPr lang="en-US" sz="1600" dirty="0" smtClean="0">
                <a:sym typeface="Wingdings"/>
              </a:rPr>
              <a:t>Possible to observe tsunami using scanning sensors which have sampling swaths on the order of hundreds of kilometers normal to the satellite ground track.</a:t>
            </a:r>
            <a:endParaRPr lang="en-US" sz="1600" dirty="0">
              <a:sym typeface="Wingdings"/>
            </a:endParaRPr>
          </a:p>
        </p:txBody>
      </p:sp>
    </p:spTree>
    <p:extLst>
      <p:ext uri="{BB962C8B-B14F-4D97-AF65-F5344CB8AC3E}">
        <p14:creationId xmlns:p14="http://schemas.microsoft.com/office/powerpoint/2010/main" val="14229190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Tsunami Shadows</a:t>
            </a:r>
            <a:endParaRPr lang="en-US" sz="28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1"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sp>
        <p:nvSpPr>
          <p:cNvPr id="13" name="Content Placeholder 2"/>
          <p:cNvSpPr>
            <a:spLocks noGrp="1"/>
          </p:cNvSpPr>
          <p:nvPr>
            <p:ph idx="1"/>
          </p:nvPr>
        </p:nvSpPr>
        <p:spPr>
          <a:xfrm>
            <a:off x="50255" y="1539767"/>
            <a:ext cx="8831052" cy="4525963"/>
          </a:xfrm>
        </p:spPr>
        <p:txBody>
          <a:bodyPr>
            <a:noAutofit/>
          </a:bodyPr>
          <a:lstStyle/>
          <a:p>
            <a:pPr>
              <a:lnSpc>
                <a:spcPct val="120000"/>
              </a:lnSpc>
            </a:pPr>
            <a:r>
              <a:rPr lang="en-US" sz="1800" dirty="0" smtClean="0"/>
              <a:t>Tsunami-induced variations in sea surface roughness in the open ocean were first observed originating from a tsunami approaching Oahu in 1994 (Walker, 1996; Dudley and Lee, 1998).</a:t>
            </a:r>
          </a:p>
          <a:p>
            <a:pPr lvl="1">
              <a:lnSpc>
                <a:spcPct val="120000"/>
              </a:lnSpc>
            </a:pPr>
            <a:r>
              <a:rPr lang="en-US" sz="1800" dirty="0" smtClean="0">
                <a:sym typeface="Wingdings"/>
              </a:rPr>
              <a:t>Referred to as “tsunami shadows” and have the appearance of darker strips on the ocean surface along a tsunami front. </a:t>
            </a:r>
          </a:p>
          <a:p>
            <a:pPr lvl="1">
              <a:lnSpc>
                <a:spcPct val="120000"/>
              </a:lnSpc>
            </a:pPr>
            <a:r>
              <a:rPr lang="en-US" sz="1800" dirty="0" smtClean="0">
                <a:sym typeface="Wingdings"/>
              </a:rPr>
              <a:t>Walker (1996) was the first to suggest these shadows could be the result of a change in the roughness of the ocean surface. </a:t>
            </a:r>
          </a:p>
          <a:p>
            <a:pPr lvl="1">
              <a:lnSpc>
                <a:spcPct val="120000"/>
              </a:lnSpc>
            </a:pPr>
            <a:r>
              <a:rPr lang="en-US" sz="1800" dirty="0" smtClean="0">
                <a:sym typeface="Wingdings"/>
              </a:rPr>
              <a:t>Formation of the shadows as areas with different RMS surface slope have been theoretically explained as a result of the air-sea interaction – specifically tsunami-induced perturbations in the wind velocity close to the ocean surface (Godin, 2003, 2004, 2009). </a:t>
            </a:r>
          </a:p>
        </p:txBody>
      </p:sp>
    </p:spTree>
    <p:extLst>
      <p:ext uri="{BB962C8B-B14F-4D97-AF65-F5344CB8AC3E}">
        <p14:creationId xmlns:p14="http://schemas.microsoft.com/office/powerpoint/2010/main" val="253848709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Tsunami Shadows</a:t>
            </a:r>
            <a:endParaRPr lang="en-US" sz="28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1"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3" name="Picture 2"/>
          <p:cNvPicPr>
            <a:picLocks noChangeAspect="1"/>
          </p:cNvPicPr>
          <p:nvPr/>
        </p:nvPicPr>
        <p:blipFill>
          <a:blip r:embed="rId3"/>
          <a:stretch>
            <a:fillRect/>
          </a:stretch>
        </p:blipFill>
        <p:spPr>
          <a:xfrm>
            <a:off x="1558096" y="1462830"/>
            <a:ext cx="6062177" cy="4597491"/>
          </a:xfrm>
          <a:prstGeom prst="rect">
            <a:avLst/>
          </a:prstGeom>
        </p:spPr>
      </p:pic>
    </p:spTree>
    <p:extLst>
      <p:ext uri="{BB962C8B-B14F-4D97-AF65-F5344CB8AC3E}">
        <p14:creationId xmlns:p14="http://schemas.microsoft.com/office/powerpoint/2010/main" val="261405527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Tsunami Shadows</a:t>
            </a:r>
            <a:endParaRPr lang="en-US" sz="28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1"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5" name="Picture 4"/>
          <p:cNvPicPr>
            <a:picLocks noChangeAspect="1"/>
          </p:cNvPicPr>
          <p:nvPr/>
        </p:nvPicPr>
        <p:blipFill>
          <a:blip r:embed="rId3"/>
          <a:stretch>
            <a:fillRect/>
          </a:stretch>
        </p:blipFill>
        <p:spPr>
          <a:xfrm>
            <a:off x="2882900" y="2247900"/>
            <a:ext cx="3365500" cy="2362200"/>
          </a:xfrm>
          <a:prstGeom prst="rect">
            <a:avLst/>
          </a:prstGeom>
        </p:spPr>
      </p:pic>
      <p:pic>
        <p:nvPicPr>
          <p:cNvPr id="6" name="Picture 5"/>
          <p:cNvPicPr>
            <a:picLocks noChangeAspect="1"/>
          </p:cNvPicPr>
          <p:nvPr/>
        </p:nvPicPr>
        <p:blipFill>
          <a:blip r:embed="rId4"/>
          <a:stretch>
            <a:fillRect/>
          </a:stretch>
        </p:blipFill>
        <p:spPr>
          <a:xfrm>
            <a:off x="2857500" y="2235200"/>
            <a:ext cx="3416300" cy="2374900"/>
          </a:xfrm>
          <a:prstGeom prst="rect">
            <a:avLst/>
          </a:prstGeom>
        </p:spPr>
      </p:pic>
      <p:pic>
        <p:nvPicPr>
          <p:cNvPr id="9" name="Picture 8"/>
          <p:cNvPicPr>
            <a:picLocks noChangeAspect="1"/>
          </p:cNvPicPr>
          <p:nvPr/>
        </p:nvPicPr>
        <p:blipFill>
          <a:blip r:embed="rId4"/>
          <a:stretch>
            <a:fillRect/>
          </a:stretch>
        </p:blipFill>
        <p:spPr>
          <a:xfrm>
            <a:off x="2857500" y="2235200"/>
            <a:ext cx="3416300" cy="2374900"/>
          </a:xfrm>
          <a:prstGeom prst="rect">
            <a:avLst/>
          </a:prstGeom>
        </p:spPr>
      </p:pic>
      <p:pic>
        <p:nvPicPr>
          <p:cNvPr id="12" name="Picture 11"/>
          <p:cNvPicPr>
            <a:picLocks noChangeAspect="1"/>
          </p:cNvPicPr>
          <p:nvPr/>
        </p:nvPicPr>
        <p:blipFill>
          <a:blip r:embed="rId5"/>
          <a:stretch>
            <a:fillRect/>
          </a:stretch>
        </p:blipFill>
        <p:spPr>
          <a:xfrm>
            <a:off x="3752229" y="1840147"/>
            <a:ext cx="5346957" cy="3792296"/>
          </a:xfrm>
          <a:prstGeom prst="rect">
            <a:avLst/>
          </a:prstGeom>
        </p:spPr>
      </p:pic>
      <p:sp>
        <p:nvSpPr>
          <p:cNvPr id="13" name="Content Placeholder 2"/>
          <p:cNvSpPr>
            <a:spLocks noGrp="1"/>
          </p:cNvSpPr>
          <p:nvPr>
            <p:ph idx="1"/>
          </p:nvPr>
        </p:nvSpPr>
        <p:spPr>
          <a:xfrm>
            <a:off x="50255" y="1539767"/>
            <a:ext cx="3864627" cy="4525963"/>
          </a:xfrm>
        </p:spPr>
        <p:txBody>
          <a:bodyPr>
            <a:noAutofit/>
          </a:bodyPr>
          <a:lstStyle/>
          <a:p>
            <a:pPr>
              <a:lnSpc>
                <a:spcPct val="120000"/>
              </a:lnSpc>
            </a:pPr>
            <a:r>
              <a:rPr lang="en-US" sz="1800" dirty="0" smtClean="0"/>
              <a:t>Tsunami shadows are parallel to the wave front and occur in between troughs and crests where the wind perturbation is maximal</a:t>
            </a:r>
            <a:r>
              <a:rPr lang="en-US" sz="1800" dirty="0" smtClean="0">
                <a:sym typeface="Wingdings"/>
              </a:rPr>
              <a:t>. </a:t>
            </a:r>
          </a:p>
          <a:p>
            <a:pPr lvl="1">
              <a:lnSpc>
                <a:spcPct val="120000"/>
              </a:lnSpc>
            </a:pPr>
            <a:r>
              <a:rPr lang="en-US" sz="1800" dirty="0" smtClean="0">
                <a:sym typeface="Wingdings"/>
              </a:rPr>
              <a:t>Perturbed (solid lines) and unperturbed (dotted lines) wind velocity is shown as a function of height above the ocean (Godin, 2004).</a:t>
            </a:r>
          </a:p>
        </p:txBody>
      </p:sp>
    </p:spTree>
    <p:extLst>
      <p:ext uri="{BB962C8B-B14F-4D97-AF65-F5344CB8AC3E}">
        <p14:creationId xmlns:p14="http://schemas.microsoft.com/office/powerpoint/2010/main" val="301191038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Tsunami Shadows</a:t>
            </a:r>
            <a:endParaRPr lang="en-US" sz="28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1"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5" name="Picture 4"/>
          <p:cNvPicPr>
            <a:picLocks noChangeAspect="1"/>
          </p:cNvPicPr>
          <p:nvPr/>
        </p:nvPicPr>
        <p:blipFill>
          <a:blip r:embed="rId3"/>
          <a:stretch>
            <a:fillRect/>
          </a:stretch>
        </p:blipFill>
        <p:spPr>
          <a:xfrm>
            <a:off x="2882900" y="2247900"/>
            <a:ext cx="3365500" cy="2362200"/>
          </a:xfrm>
          <a:prstGeom prst="rect">
            <a:avLst/>
          </a:prstGeom>
        </p:spPr>
      </p:pic>
      <p:pic>
        <p:nvPicPr>
          <p:cNvPr id="6" name="Picture 5"/>
          <p:cNvPicPr>
            <a:picLocks noChangeAspect="1"/>
          </p:cNvPicPr>
          <p:nvPr/>
        </p:nvPicPr>
        <p:blipFill>
          <a:blip r:embed="rId4"/>
          <a:stretch>
            <a:fillRect/>
          </a:stretch>
        </p:blipFill>
        <p:spPr>
          <a:xfrm>
            <a:off x="2857500" y="2235200"/>
            <a:ext cx="3416300" cy="2374900"/>
          </a:xfrm>
          <a:prstGeom prst="rect">
            <a:avLst/>
          </a:prstGeom>
        </p:spPr>
      </p:pic>
      <p:pic>
        <p:nvPicPr>
          <p:cNvPr id="9" name="Picture 8"/>
          <p:cNvPicPr>
            <a:picLocks noChangeAspect="1"/>
          </p:cNvPicPr>
          <p:nvPr/>
        </p:nvPicPr>
        <p:blipFill>
          <a:blip r:embed="rId4"/>
          <a:stretch>
            <a:fillRect/>
          </a:stretch>
        </p:blipFill>
        <p:spPr>
          <a:xfrm>
            <a:off x="2857500" y="2235200"/>
            <a:ext cx="3416300" cy="2374900"/>
          </a:xfrm>
          <a:prstGeom prst="rect">
            <a:avLst/>
          </a:prstGeom>
        </p:spPr>
      </p:pic>
      <p:pic>
        <p:nvPicPr>
          <p:cNvPr id="13" name="Picture 12"/>
          <p:cNvPicPr>
            <a:picLocks noChangeAspect="1"/>
          </p:cNvPicPr>
          <p:nvPr/>
        </p:nvPicPr>
        <p:blipFill>
          <a:blip r:embed="rId5"/>
          <a:stretch>
            <a:fillRect/>
          </a:stretch>
        </p:blipFill>
        <p:spPr>
          <a:xfrm>
            <a:off x="3610834" y="3785176"/>
            <a:ext cx="1595854" cy="933424"/>
          </a:xfrm>
          <a:prstGeom prst="rect">
            <a:avLst/>
          </a:prstGeom>
        </p:spPr>
      </p:pic>
      <p:sp>
        <p:nvSpPr>
          <p:cNvPr id="14" name="Content Placeholder 2"/>
          <p:cNvSpPr>
            <a:spLocks noGrp="1"/>
          </p:cNvSpPr>
          <p:nvPr>
            <p:ph idx="1"/>
          </p:nvPr>
        </p:nvSpPr>
        <p:spPr>
          <a:xfrm>
            <a:off x="50255" y="1608108"/>
            <a:ext cx="8997182" cy="4525963"/>
          </a:xfrm>
        </p:spPr>
        <p:txBody>
          <a:bodyPr>
            <a:noAutofit/>
          </a:bodyPr>
          <a:lstStyle/>
          <a:p>
            <a:pPr>
              <a:lnSpc>
                <a:spcPct val="120000"/>
              </a:lnSpc>
            </a:pPr>
            <a:r>
              <a:rPr lang="en-US" sz="1800" dirty="0" smtClean="0"/>
              <a:t>The effective wind speed induced by a passing tsunami depends on the tsunami parameters, and, to a first approximation, differs from the background wind speed by a factor:</a:t>
            </a:r>
          </a:p>
          <a:p>
            <a:pPr>
              <a:lnSpc>
                <a:spcPct val="120000"/>
              </a:lnSpc>
            </a:pPr>
            <a:endParaRPr lang="en-US" sz="1800" dirty="0">
              <a:sym typeface="Wingdings"/>
            </a:endParaRPr>
          </a:p>
          <a:p>
            <a:pPr>
              <a:lnSpc>
                <a:spcPct val="120000"/>
              </a:lnSpc>
            </a:pPr>
            <a:r>
              <a:rPr lang="en-US" sz="1800" dirty="0" smtClean="0">
                <a:sym typeface="Wingdings"/>
              </a:rPr>
              <a:t>Where </a:t>
            </a:r>
            <a:r>
              <a:rPr lang="en-US" sz="1800" dirty="0" err="1" smtClean="0">
                <a:sym typeface="Wingdings"/>
              </a:rPr>
              <a:t>κ</a:t>
            </a:r>
            <a:r>
              <a:rPr lang="en-US" sz="1800" dirty="0" smtClean="0">
                <a:sym typeface="Wingdings"/>
              </a:rPr>
              <a:t> is the von Karman constant, u</a:t>
            </a:r>
            <a:r>
              <a:rPr lang="en-US" sz="1800" baseline="-25000" dirty="0" smtClean="0">
                <a:sym typeface="Wingdings"/>
              </a:rPr>
              <a:t>*</a:t>
            </a:r>
            <a:r>
              <a:rPr lang="en-US" sz="1800" dirty="0" smtClean="0">
                <a:sym typeface="Wingdings"/>
              </a:rPr>
              <a:t> is the friction velocity, H is the height of the background logarithmic boundary layer, a is the SSH change due to the tsunami, c is the tsunami phase speed.</a:t>
            </a:r>
          </a:p>
          <a:p>
            <a:pPr>
              <a:lnSpc>
                <a:spcPct val="120000"/>
              </a:lnSpc>
            </a:pPr>
            <a:endParaRPr lang="en-US" sz="1800" baseline="-25000" dirty="0">
              <a:sym typeface="Wingdings"/>
            </a:endParaRPr>
          </a:p>
          <a:p>
            <a:pPr>
              <a:lnSpc>
                <a:spcPct val="120000"/>
              </a:lnSpc>
            </a:pPr>
            <a:endParaRPr lang="en-US" sz="1800" baseline="-25000" dirty="0" smtClean="0">
              <a:sym typeface="Wingdings"/>
            </a:endParaRPr>
          </a:p>
          <a:p>
            <a:pPr marL="0" indent="0">
              <a:lnSpc>
                <a:spcPct val="120000"/>
              </a:lnSpc>
              <a:buNone/>
            </a:pPr>
            <a:endParaRPr lang="en-US" sz="1800" baseline="-25000" dirty="0">
              <a:sym typeface="Wingdings"/>
            </a:endParaRPr>
          </a:p>
          <a:p>
            <a:pPr>
              <a:lnSpc>
                <a:spcPct val="120000"/>
              </a:lnSpc>
            </a:pPr>
            <a:r>
              <a:rPr lang="en-US" sz="1800" dirty="0" smtClean="0">
                <a:sym typeface="Wingdings"/>
              </a:rPr>
              <a:t>Z</a:t>
            </a:r>
            <a:r>
              <a:rPr lang="en-US" sz="1800" baseline="-25000" dirty="0" smtClean="0">
                <a:sym typeface="Wingdings"/>
              </a:rPr>
              <a:t>0</a:t>
            </a:r>
            <a:r>
              <a:rPr lang="en-US" sz="1800" dirty="0" smtClean="0">
                <a:sym typeface="Wingdings"/>
              </a:rPr>
              <a:t> is the roughness length, and T is the tsunami period. </a:t>
            </a:r>
            <a:endParaRPr lang="en-US" sz="1800" baseline="-25000" dirty="0">
              <a:sym typeface="Wingdings"/>
            </a:endParaRPr>
          </a:p>
          <a:p>
            <a:pPr>
              <a:lnSpc>
                <a:spcPct val="120000"/>
              </a:lnSpc>
            </a:pPr>
            <a:r>
              <a:rPr lang="en-US" sz="1800" b="1" dirty="0" smtClean="0">
                <a:sym typeface="Wingdings"/>
              </a:rPr>
              <a:t> Most importantly, tsunami-induced changes in roughness depend on the size of the tsunami and the background wind speed.</a:t>
            </a:r>
          </a:p>
        </p:txBody>
      </p:sp>
      <p:pic>
        <p:nvPicPr>
          <p:cNvPr id="3" name="Picture 2"/>
          <p:cNvPicPr>
            <a:picLocks noChangeAspect="1"/>
          </p:cNvPicPr>
          <p:nvPr/>
        </p:nvPicPr>
        <p:blipFill>
          <a:blip r:embed="rId6"/>
          <a:stretch>
            <a:fillRect/>
          </a:stretch>
        </p:blipFill>
        <p:spPr>
          <a:xfrm>
            <a:off x="3379583" y="2231692"/>
            <a:ext cx="2362821" cy="823005"/>
          </a:xfrm>
          <a:prstGeom prst="rect">
            <a:avLst/>
          </a:prstGeom>
        </p:spPr>
      </p:pic>
    </p:spTree>
    <p:extLst>
      <p:ext uri="{BB962C8B-B14F-4D97-AF65-F5344CB8AC3E}">
        <p14:creationId xmlns:p14="http://schemas.microsoft.com/office/powerpoint/2010/main" val="307877507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Tsunami Shadows</a:t>
            </a:r>
            <a:endParaRPr lang="en-US" sz="28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1"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5" name="Picture 4"/>
          <p:cNvPicPr>
            <a:picLocks noChangeAspect="1"/>
          </p:cNvPicPr>
          <p:nvPr/>
        </p:nvPicPr>
        <p:blipFill>
          <a:blip r:embed="rId3"/>
          <a:stretch>
            <a:fillRect/>
          </a:stretch>
        </p:blipFill>
        <p:spPr>
          <a:xfrm>
            <a:off x="2882900" y="2247900"/>
            <a:ext cx="3365500" cy="2362200"/>
          </a:xfrm>
          <a:prstGeom prst="rect">
            <a:avLst/>
          </a:prstGeom>
        </p:spPr>
      </p:pic>
      <p:pic>
        <p:nvPicPr>
          <p:cNvPr id="6" name="Picture 5"/>
          <p:cNvPicPr>
            <a:picLocks noChangeAspect="1"/>
          </p:cNvPicPr>
          <p:nvPr/>
        </p:nvPicPr>
        <p:blipFill>
          <a:blip r:embed="rId4"/>
          <a:stretch>
            <a:fillRect/>
          </a:stretch>
        </p:blipFill>
        <p:spPr>
          <a:xfrm>
            <a:off x="2857500" y="2235200"/>
            <a:ext cx="3416300" cy="2374900"/>
          </a:xfrm>
          <a:prstGeom prst="rect">
            <a:avLst/>
          </a:prstGeom>
        </p:spPr>
      </p:pic>
      <p:pic>
        <p:nvPicPr>
          <p:cNvPr id="9" name="Picture 8"/>
          <p:cNvPicPr>
            <a:picLocks noChangeAspect="1"/>
          </p:cNvPicPr>
          <p:nvPr/>
        </p:nvPicPr>
        <p:blipFill>
          <a:blip r:embed="rId4"/>
          <a:stretch>
            <a:fillRect/>
          </a:stretch>
        </p:blipFill>
        <p:spPr>
          <a:xfrm>
            <a:off x="2857500" y="2235200"/>
            <a:ext cx="3416300" cy="2374900"/>
          </a:xfrm>
          <a:prstGeom prst="rect">
            <a:avLst/>
          </a:prstGeom>
        </p:spPr>
      </p:pic>
      <p:pic>
        <p:nvPicPr>
          <p:cNvPr id="14" name="Picture 13"/>
          <p:cNvPicPr>
            <a:picLocks noChangeAspect="1"/>
          </p:cNvPicPr>
          <p:nvPr/>
        </p:nvPicPr>
        <p:blipFill>
          <a:blip r:embed="rId5"/>
          <a:stretch>
            <a:fillRect/>
          </a:stretch>
        </p:blipFill>
        <p:spPr>
          <a:xfrm>
            <a:off x="3747729" y="1539767"/>
            <a:ext cx="5359123" cy="4482917"/>
          </a:xfrm>
          <a:prstGeom prst="rect">
            <a:avLst/>
          </a:prstGeom>
        </p:spPr>
      </p:pic>
      <p:sp>
        <p:nvSpPr>
          <p:cNvPr id="15" name="Content Placeholder 2"/>
          <p:cNvSpPr>
            <a:spLocks noGrp="1"/>
          </p:cNvSpPr>
          <p:nvPr>
            <p:ph idx="1"/>
          </p:nvPr>
        </p:nvSpPr>
        <p:spPr>
          <a:xfrm>
            <a:off x="50255" y="1539767"/>
            <a:ext cx="3864627" cy="4525963"/>
          </a:xfrm>
        </p:spPr>
        <p:txBody>
          <a:bodyPr>
            <a:noAutofit/>
          </a:bodyPr>
          <a:lstStyle/>
          <a:p>
            <a:pPr>
              <a:lnSpc>
                <a:spcPct val="120000"/>
              </a:lnSpc>
            </a:pPr>
            <a:r>
              <a:rPr lang="en-US" sz="1800" dirty="0" smtClean="0"/>
              <a:t>Tsunami induced relative change in wind velocity, M, shown as a function of the tsunami wave period for various values of the background wind speeds at a height 10 m above the ocean surface. Tsunami amplitude is assumed to be 0.3 m. </a:t>
            </a:r>
            <a:endParaRPr lang="en-US" sz="1800" dirty="0" smtClean="0">
              <a:sym typeface="Wingdings"/>
            </a:endParaRPr>
          </a:p>
        </p:txBody>
      </p:sp>
    </p:spTree>
    <p:extLst>
      <p:ext uri="{BB962C8B-B14F-4D97-AF65-F5344CB8AC3E}">
        <p14:creationId xmlns:p14="http://schemas.microsoft.com/office/powerpoint/2010/main" val="8678573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Tsunami Shadows</a:t>
            </a:r>
            <a:endParaRPr lang="en-US" sz="28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1"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5" name="Picture 4"/>
          <p:cNvPicPr>
            <a:picLocks noChangeAspect="1"/>
          </p:cNvPicPr>
          <p:nvPr/>
        </p:nvPicPr>
        <p:blipFill>
          <a:blip r:embed="rId3"/>
          <a:stretch>
            <a:fillRect/>
          </a:stretch>
        </p:blipFill>
        <p:spPr>
          <a:xfrm>
            <a:off x="2882900" y="2247900"/>
            <a:ext cx="3365500" cy="2362200"/>
          </a:xfrm>
          <a:prstGeom prst="rect">
            <a:avLst/>
          </a:prstGeom>
        </p:spPr>
      </p:pic>
      <p:pic>
        <p:nvPicPr>
          <p:cNvPr id="6" name="Picture 5"/>
          <p:cNvPicPr>
            <a:picLocks noChangeAspect="1"/>
          </p:cNvPicPr>
          <p:nvPr/>
        </p:nvPicPr>
        <p:blipFill>
          <a:blip r:embed="rId4"/>
          <a:stretch>
            <a:fillRect/>
          </a:stretch>
        </p:blipFill>
        <p:spPr>
          <a:xfrm>
            <a:off x="2857500" y="2235200"/>
            <a:ext cx="3416300" cy="2374900"/>
          </a:xfrm>
          <a:prstGeom prst="rect">
            <a:avLst/>
          </a:prstGeom>
        </p:spPr>
      </p:pic>
      <p:pic>
        <p:nvPicPr>
          <p:cNvPr id="9" name="Picture 8"/>
          <p:cNvPicPr>
            <a:picLocks noChangeAspect="1"/>
          </p:cNvPicPr>
          <p:nvPr/>
        </p:nvPicPr>
        <p:blipFill>
          <a:blip r:embed="rId4"/>
          <a:stretch>
            <a:fillRect/>
          </a:stretch>
        </p:blipFill>
        <p:spPr>
          <a:xfrm>
            <a:off x="2857500" y="2235200"/>
            <a:ext cx="3416300" cy="2374900"/>
          </a:xfrm>
          <a:prstGeom prst="rect">
            <a:avLst/>
          </a:prstGeom>
        </p:spPr>
      </p:pic>
      <p:pic>
        <p:nvPicPr>
          <p:cNvPr id="3" name="Picture 2"/>
          <p:cNvPicPr>
            <a:picLocks noChangeAspect="1"/>
          </p:cNvPicPr>
          <p:nvPr/>
        </p:nvPicPr>
        <p:blipFill>
          <a:blip r:embed="rId5"/>
          <a:stretch>
            <a:fillRect/>
          </a:stretch>
        </p:blipFill>
        <p:spPr>
          <a:xfrm>
            <a:off x="4146147" y="1417638"/>
            <a:ext cx="4255306" cy="4553575"/>
          </a:xfrm>
          <a:prstGeom prst="rect">
            <a:avLst/>
          </a:prstGeom>
        </p:spPr>
      </p:pic>
      <p:sp>
        <p:nvSpPr>
          <p:cNvPr id="14" name="Content Placeholder 2"/>
          <p:cNvSpPr>
            <a:spLocks noGrp="1"/>
          </p:cNvSpPr>
          <p:nvPr>
            <p:ph idx="1"/>
          </p:nvPr>
        </p:nvSpPr>
        <p:spPr>
          <a:xfrm>
            <a:off x="50255" y="1539767"/>
            <a:ext cx="3864627" cy="4525963"/>
          </a:xfrm>
        </p:spPr>
        <p:txBody>
          <a:bodyPr>
            <a:noAutofit/>
          </a:bodyPr>
          <a:lstStyle/>
          <a:p>
            <a:pPr>
              <a:lnSpc>
                <a:spcPct val="120000"/>
              </a:lnSpc>
            </a:pPr>
            <a:r>
              <a:rPr lang="en-US" sz="1600" dirty="0" smtClean="0"/>
              <a:t>Amplitude of the tsunami-induced variations in radar backscattering strength, shown as a function of the background wind speeds with a variety of amplitudes. Tsunami period is assumed to be 40 m. </a:t>
            </a:r>
          </a:p>
          <a:p>
            <a:pPr lvl="1">
              <a:lnSpc>
                <a:spcPct val="120000"/>
              </a:lnSpc>
            </a:pPr>
            <a:r>
              <a:rPr lang="en-US" sz="1600" dirty="0" smtClean="0">
                <a:sym typeface="Wingdings"/>
              </a:rPr>
              <a:t>Variations in radar backscattering strength resulting from tsunami-induced wind variations are found using the Modified </a:t>
            </a:r>
            <a:r>
              <a:rPr lang="en-US" sz="1600" dirty="0" err="1" smtClean="0">
                <a:sym typeface="Wingdings"/>
              </a:rPr>
              <a:t>Chelton</a:t>
            </a:r>
            <a:r>
              <a:rPr lang="en-US" sz="1600" dirty="0" smtClean="0">
                <a:sym typeface="Wingdings"/>
              </a:rPr>
              <a:t>-Wentz algorithm (Witter and </a:t>
            </a:r>
            <a:r>
              <a:rPr lang="en-US" sz="1600" dirty="0" err="1" smtClean="0">
                <a:sym typeface="Wingdings"/>
              </a:rPr>
              <a:t>Chelton</a:t>
            </a:r>
            <a:r>
              <a:rPr lang="en-US" sz="1600" dirty="0" smtClean="0">
                <a:sym typeface="Wingdings"/>
              </a:rPr>
              <a:t>, 1991), by comparing the backscatter values which correspond to the background and effective wind speeds.</a:t>
            </a:r>
          </a:p>
        </p:txBody>
      </p:sp>
    </p:spTree>
    <p:extLst>
      <p:ext uri="{BB962C8B-B14F-4D97-AF65-F5344CB8AC3E}">
        <p14:creationId xmlns:p14="http://schemas.microsoft.com/office/powerpoint/2010/main" val="265909281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Sea Surface Roughness Detection: 2004 Sumatra-Andaman Tsunami</a:t>
            </a:r>
            <a:endParaRPr lang="en-US" sz="28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1"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sp>
        <p:nvSpPr>
          <p:cNvPr id="13" name="Content Placeholder 2"/>
          <p:cNvSpPr>
            <a:spLocks noGrp="1"/>
          </p:cNvSpPr>
          <p:nvPr>
            <p:ph idx="1"/>
          </p:nvPr>
        </p:nvSpPr>
        <p:spPr>
          <a:xfrm>
            <a:off x="50256" y="1539767"/>
            <a:ext cx="8840062" cy="4525963"/>
          </a:xfrm>
        </p:spPr>
        <p:txBody>
          <a:bodyPr>
            <a:noAutofit/>
          </a:bodyPr>
          <a:lstStyle/>
          <a:p>
            <a:pPr>
              <a:lnSpc>
                <a:spcPct val="120000"/>
              </a:lnSpc>
            </a:pPr>
            <a:r>
              <a:rPr lang="en-US" sz="1800" dirty="0" smtClean="0"/>
              <a:t>Satellite altimeters provide concurrent measurements of sea surface height and radar backscattering strength (referred to as sea surface roughness from now on).</a:t>
            </a:r>
            <a:endParaRPr lang="en-US" sz="1800" dirty="0" smtClean="0">
              <a:sym typeface="Wingdings"/>
            </a:endParaRPr>
          </a:p>
          <a:p>
            <a:pPr lvl="1">
              <a:lnSpc>
                <a:spcPct val="120000"/>
              </a:lnSpc>
            </a:pPr>
            <a:r>
              <a:rPr lang="en-US" sz="1800" dirty="0" smtClean="0">
                <a:sym typeface="Wingdings"/>
              </a:rPr>
              <a:t>Considerable uncertainty </a:t>
            </a:r>
            <a:r>
              <a:rPr lang="en-US" sz="1800" dirty="0">
                <a:sym typeface="Wingdings"/>
              </a:rPr>
              <a:t>remains regarding the magnitude of tsunami-induced roughness variations and the ability to detect these changes against the background of potentially stronger roughness variations due to other geophysical processes. </a:t>
            </a:r>
          </a:p>
          <a:p>
            <a:pPr lvl="1">
              <a:lnSpc>
                <a:spcPct val="120000"/>
              </a:lnSpc>
            </a:pPr>
            <a:r>
              <a:rPr lang="en-US" sz="1800" dirty="0" smtClean="0">
                <a:sym typeface="Wingdings"/>
              </a:rPr>
              <a:t>Ideal for detecting and analyzing tsunami-induced roughness changes, since tsunami location and leading edge of the tsunami can be more easily seen in SSH.</a:t>
            </a:r>
          </a:p>
          <a:p>
            <a:pPr lvl="1">
              <a:lnSpc>
                <a:spcPct val="120000"/>
              </a:lnSpc>
            </a:pPr>
            <a:r>
              <a:rPr lang="en-US" sz="1800" dirty="0" smtClean="0">
                <a:sym typeface="Wingdings"/>
              </a:rPr>
              <a:t>The Sumatra-Andaman tsunami was the first for which detailed concurrent measurements of SSH and surface roughness were available in the deep water. </a:t>
            </a:r>
          </a:p>
          <a:p>
            <a:pPr lvl="1">
              <a:lnSpc>
                <a:spcPct val="120000"/>
              </a:lnSpc>
            </a:pPr>
            <a:r>
              <a:rPr lang="en-US" sz="1800" dirty="0" smtClean="0">
                <a:sym typeface="Wingdings"/>
              </a:rPr>
              <a:t>Measurements of the tsunami were made from Jason-1, TOPEX/Poseidon, </a:t>
            </a:r>
            <a:r>
              <a:rPr lang="en-US" sz="1800" dirty="0" err="1" smtClean="0">
                <a:sym typeface="Wingdings"/>
              </a:rPr>
              <a:t>Envisat</a:t>
            </a:r>
            <a:r>
              <a:rPr lang="en-US" sz="1800" dirty="0" smtClean="0">
                <a:sym typeface="Wingdings"/>
              </a:rPr>
              <a:t> and GFO (Smith et al., 2005), </a:t>
            </a:r>
            <a:r>
              <a:rPr lang="en-US" sz="1800" dirty="0" err="1" smtClean="0">
                <a:sym typeface="Wingdings"/>
              </a:rPr>
              <a:t>Ablain</a:t>
            </a:r>
            <a:r>
              <a:rPr lang="en-US" sz="1800" dirty="0" smtClean="0">
                <a:sym typeface="Wingdings"/>
              </a:rPr>
              <a:t> et al., 2006, Gower et al., 2005, 2007). </a:t>
            </a:r>
          </a:p>
        </p:txBody>
      </p:sp>
    </p:spTree>
    <p:extLst>
      <p:ext uri="{BB962C8B-B14F-4D97-AF65-F5344CB8AC3E}">
        <p14:creationId xmlns:p14="http://schemas.microsoft.com/office/powerpoint/2010/main" val="307089535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Sea Surface Roughness Detection: 2004 Sumatra-Andaman Tsunami</a:t>
            </a:r>
            <a:endParaRPr lang="en-US" sz="28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1"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sp>
        <p:nvSpPr>
          <p:cNvPr id="13" name="Content Placeholder 2"/>
          <p:cNvSpPr>
            <a:spLocks noGrp="1"/>
          </p:cNvSpPr>
          <p:nvPr>
            <p:ph idx="1"/>
          </p:nvPr>
        </p:nvSpPr>
        <p:spPr>
          <a:xfrm>
            <a:off x="50256" y="1539767"/>
            <a:ext cx="3531533" cy="4525963"/>
          </a:xfrm>
        </p:spPr>
        <p:txBody>
          <a:bodyPr>
            <a:noAutofit/>
          </a:bodyPr>
          <a:lstStyle/>
          <a:p>
            <a:pPr>
              <a:lnSpc>
                <a:spcPct val="120000"/>
              </a:lnSpc>
            </a:pPr>
            <a:r>
              <a:rPr lang="en-US" sz="1400" dirty="0" smtClean="0"/>
              <a:t>Jason-1 data for pass 129 obtained for cycle 108 (blue), cycle 109 (red, tsunami), and cycle 110 (green).  (a) SSH, (b) Ku-band radar backscattering strength, (c) C-band radar backscattering strength.</a:t>
            </a:r>
          </a:p>
          <a:p>
            <a:pPr>
              <a:lnSpc>
                <a:spcPct val="120000"/>
              </a:lnSpc>
            </a:pPr>
            <a:r>
              <a:rPr lang="en-US" sz="1400" dirty="0" smtClean="0">
                <a:sym typeface="Wingdings"/>
              </a:rPr>
              <a:t>With background wind speeds of 2-4 m/s at the time of the Jason-1 </a:t>
            </a:r>
            <a:r>
              <a:rPr lang="en-US" sz="1400" dirty="0" err="1" smtClean="0">
                <a:sym typeface="Wingdings"/>
              </a:rPr>
              <a:t>overflight</a:t>
            </a:r>
            <a:r>
              <a:rPr lang="en-US" sz="1400" dirty="0" smtClean="0">
                <a:sym typeface="Wingdings"/>
              </a:rPr>
              <a:t> of the tsunami, </a:t>
            </a:r>
            <a:r>
              <a:rPr lang="en-US" sz="1400" dirty="0" err="1" smtClean="0">
                <a:sym typeface="Wingdings"/>
              </a:rPr>
              <a:t>SSHa</a:t>
            </a:r>
            <a:r>
              <a:rPr lang="en-US" sz="1400" dirty="0" smtClean="0">
                <a:sym typeface="Wingdings"/>
              </a:rPr>
              <a:t> of 0.6 m, period of 35-45 min (Gower, 2007), we obtain values of +/- 1 dB for the maximum and minimum of the radar backscattering strength variation.</a:t>
            </a:r>
          </a:p>
          <a:p>
            <a:pPr lvl="1">
              <a:lnSpc>
                <a:spcPct val="120000"/>
              </a:lnSpc>
            </a:pPr>
            <a:r>
              <a:rPr lang="en-US" sz="1400" dirty="0" smtClean="0">
                <a:sym typeface="Wingdings"/>
              </a:rPr>
              <a:t>This is consistent with the radar backscattering variations shown in (b) and (c). </a:t>
            </a:r>
          </a:p>
        </p:txBody>
      </p:sp>
      <p:pic>
        <p:nvPicPr>
          <p:cNvPr id="5" name="Picture 4"/>
          <p:cNvPicPr>
            <a:picLocks noChangeAspect="1"/>
          </p:cNvPicPr>
          <p:nvPr/>
        </p:nvPicPr>
        <p:blipFill>
          <a:blip r:embed="rId3"/>
          <a:stretch>
            <a:fillRect/>
          </a:stretch>
        </p:blipFill>
        <p:spPr>
          <a:xfrm>
            <a:off x="3581789" y="1715317"/>
            <a:ext cx="5481446" cy="4345003"/>
          </a:xfrm>
          <a:prstGeom prst="rect">
            <a:avLst/>
          </a:prstGeom>
        </p:spPr>
      </p:pic>
    </p:spTree>
    <p:extLst>
      <p:ext uri="{BB962C8B-B14F-4D97-AF65-F5344CB8AC3E}">
        <p14:creationId xmlns:p14="http://schemas.microsoft.com/office/powerpoint/2010/main" val="246158784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Randomization Tests: 2004 Sumatra-Andaman Tsunami</a:t>
            </a:r>
            <a:endParaRPr lang="en-US" sz="28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1"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sp>
        <p:nvSpPr>
          <p:cNvPr id="13" name="Content Placeholder 2"/>
          <p:cNvSpPr>
            <a:spLocks noGrp="1"/>
          </p:cNvSpPr>
          <p:nvPr>
            <p:ph idx="1"/>
          </p:nvPr>
        </p:nvSpPr>
        <p:spPr>
          <a:xfrm>
            <a:off x="50256" y="1539767"/>
            <a:ext cx="8636544" cy="4525963"/>
          </a:xfrm>
        </p:spPr>
        <p:txBody>
          <a:bodyPr>
            <a:noAutofit/>
          </a:bodyPr>
          <a:lstStyle/>
          <a:p>
            <a:pPr>
              <a:lnSpc>
                <a:spcPct val="120000"/>
              </a:lnSpc>
            </a:pPr>
            <a:r>
              <a:rPr lang="en-US" sz="1500" dirty="0" smtClean="0"/>
              <a:t>Sea surface roughness is influenced by diverse phenomena in the ocean and atmosphere including wind gusts, currents, internal gravity waves and oceanographic fronts.</a:t>
            </a:r>
          </a:p>
          <a:p>
            <a:pPr lvl="1">
              <a:lnSpc>
                <a:spcPct val="120000"/>
              </a:lnSpc>
            </a:pPr>
            <a:r>
              <a:rPr lang="en-US" sz="1500" dirty="0" smtClean="0">
                <a:sym typeface="Wingdings"/>
              </a:rPr>
              <a:t>Resulting radar backscattering strength variability can far exceed the expected tsunami induced variations.</a:t>
            </a:r>
          </a:p>
          <a:p>
            <a:pPr lvl="1">
              <a:lnSpc>
                <a:spcPct val="120000"/>
              </a:lnSpc>
            </a:pPr>
            <a:r>
              <a:rPr lang="en-US" sz="1500" dirty="0" smtClean="0">
                <a:sym typeface="Wingdings"/>
              </a:rPr>
              <a:t>To determine whether backscatter variations observed during a tsunami event were indeed caused by a tsunami, data with and without the tsunami present must be compared.</a:t>
            </a:r>
          </a:p>
          <a:p>
            <a:pPr>
              <a:lnSpc>
                <a:spcPct val="120000"/>
              </a:lnSpc>
            </a:pPr>
            <a:r>
              <a:rPr lang="en-US" sz="1500" dirty="0" smtClean="0">
                <a:sym typeface="Wingdings"/>
              </a:rPr>
              <a:t>Statistical randomization tests were performed to compare data with and without the tsunami present. 1000 3.2-degree windows were randomly selected from the area of the ocean through which the tsunami passed. </a:t>
            </a:r>
          </a:p>
          <a:p>
            <a:pPr lvl="1">
              <a:lnSpc>
                <a:spcPct val="120000"/>
              </a:lnSpc>
            </a:pPr>
            <a:r>
              <a:rPr lang="en-US" sz="1500" dirty="0" smtClean="0">
                <a:sym typeface="Wingdings"/>
              </a:rPr>
              <a:t>Mean σ</a:t>
            </a:r>
            <a:r>
              <a:rPr lang="en-US" sz="1500" baseline="-25000" dirty="0" smtClean="0">
                <a:sym typeface="Wingdings"/>
              </a:rPr>
              <a:t>0</a:t>
            </a:r>
            <a:r>
              <a:rPr lang="en-US" sz="1500" dirty="0" smtClean="0">
                <a:sym typeface="Wingdings"/>
              </a:rPr>
              <a:t> values were subtracted in each window to create </a:t>
            </a:r>
            <a:r>
              <a:rPr lang="en-US" sz="1500" dirty="0">
                <a:sym typeface="Wingdings"/>
              </a:rPr>
              <a:t>the </a:t>
            </a:r>
            <a:r>
              <a:rPr lang="en-US" sz="1500" dirty="0" smtClean="0">
                <a:sym typeface="Wingdings"/>
              </a:rPr>
              <a:t>σ</a:t>
            </a:r>
            <a:r>
              <a:rPr lang="en-US" sz="1500" baseline="-25000" dirty="0" smtClean="0">
                <a:sym typeface="Wingdings"/>
              </a:rPr>
              <a:t>0 </a:t>
            </a:r>
            <a:r>
              <a:rPr lang="en-US" sz="1500" dirty="0">
                <a:sym typeface="Wingdings"/>
              </a:rPr>
              <a:t> </a:t>
            </a:r>
            <a:r>
              <a:rPr lang="en-US" sz="1500" dirty="0" smtClean="0">
                <a:sym typeface="Wingdings"/>
              </a:rPr>
              <a:t>anomaly.</a:t>
            </a:r>
          </a:p>
          <a:p>
            <a:pPr lvl="1">
              <a:lnSpc>
                <a:spcPct val="120000"/>
              </a:lnSpc>
            </a:pPr>
            <a:r>
              <a:rPr lang="en-US" sz="1500" dirty="0" smtClean="0">
                <a:sym typeface="Wingdings"/>
              </a:rPr>
              <a:t>RMS values and the number of zero crossings were calculated for </a:t>
            </a:r>
            <a:r>
              <a:rPr lang="en-US" sz="1500" dirty="0">
                <a:sym typeface="Wingdings"/>
              </a:rPr>
              <a:t>the σ</a:t>
            </a:r>
            <a:r>
              <a:rPr lang="en-US" sz="1500" baseline="-25000" dirty="0">
                <a:sym typeface="Wingdings"/>
              </a:rPr>
              <a:t>0 </a:t>
            </a:r>
            <a:r>
              <a:rPr lang="en-US" sz="1500" dirty="0">
                <a:sym typeface="Wingdings"/>
              </a:rPr>
              <a:t> </a:t>
            </a:r>
            <a:r>
              <a:rPr lang="en-US" sz="1500" dirty="0" smtClean="0">
                <a:sym typeface="Wingdings"/>
              </a:rPr>
              <a:t>anomaly in each window and compared to the respective value in the 3.2-degree window containing the leading edge of the tsunami.</a:t>
            </a:r>
          </a:p>
          <a:p>
            <a:pPr lvl="1">
              <a:lnSpc>
                <a:spcPct val="120000"/>
              </a:lnSpc>
            </a:pPr>
            <a:r>
              <a:rPr lang="en-US" sz="1500" dirty="0">
                <a:sym typeface="Wingdings"/>
              </a:rPr>
              <a:t>The RMS σ</a:t>
            </a:r>
            <a:r>
              <a:rPr lang="en-US" sz="1500" baseline="-25000" dirty="0">
                <a:sym typeface="Wingdings"/>
              </a:rPr>
              <a:t>0 </a:t>
            </a:r>
            <a:r>
              <a:rPr lang="en-US" sz="1500" dirty="0">
                <a:sym typeface="Wingdings"/>
              </a:rPr>
              <a:t> </a:t>
            </a:r>
            <a:r>
              <a:rPr lang="en-US" sz="1500" dirty="0" smtClean="0">
                <a:sym typeface="Wingdings"/>
              </a:rPr>
              <a:t>anomaly characterizes the strength of the surface roughness variations, while the number of zero crossings gives a measure of the spatial scale of these variations. </a:t>
            </a:r>
          </a:p>
        </p:txBody>
      </p:sp>
    </p:spTree>
    <p:extLst>
      <p:ext uri="{BB962C8B-B14F-4D97-AF65-F5344CB8AC3E}">
        <p14:creationId xmlns:p14="http://schemas.microsoft.com/office/powerpoint/2010/main" val="26976002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Tsunami History</a:t>
            </a:r>
            <a:endParaRPr lang="en-US" sz="3200" dirty="0"/>
          </a:p>
        </p:txBody>
      </p:sp>
      <p:sp>
        <p:nvSpPr>
          <p:cNvPr id="3" name="Content Placeholder 2"/>
          <p:cNvSpPr>
            <a:spLocks noGrp="1"/>
          </p:cNvSpPr>
          <p:nvPr>
            <p:ph idx="1"/>
          </p:nvPr>
        </p:nvSpPr>
        <p:spPr>
          <a:xfrm>
            <a:off x="142241" y="1971408"/>
            <a:ext cx="2875279" cy="4525963"/>
          </a:xfrm>
        </p:spPr>
        <p:txBody>
          <a:bodyPr>
            <a:normAutofit/>
          </a:bodyPr>
          <a:lstStyle/>
          <a:p>
            <a:pPr marL="0" indent="0">
              <a:lnSpc>
                <a:spcPct val="120000"/>
              </a:lnSpc>
              <a:buNone/>
            </a:pPr>
            <a:r>
              <a:rPr lang="en-US" sz="1400" dirty="0" smtClean="0"/>
              <a:t>- 2011 Tohoku/Japan Tsunami resulted in  ~19,000 deaths.</a:t>
            </a:r>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5" name="Picture 4"/>
          <p:cNvPicPr>
            <a:picLocks noChangeAspect="1"/>
          </p:cNvPicPr>
          <p:nvPr/>
        </p:nvPicPr>
        <p:blipFill>
          <a:blip r:embed="rId3"/>
          <a:stretch>
            <a:fillRect/>
          </a:stretch>
        </p:blipFill>
        <p:spPr>
          <a:xfrm>
            <a:off x="2529361" y="1539768"/>
            <a:ext cx="5313350" cy="4170520"/>
          </a:xfrm>
          <a:prstGeom prst="rect">
            <a:avLst/>
          </a:prstGeom>
        </p:spPr>
      </p:pic>
    </p:spTree>
    <p:extLst>
      <p:ext uri="{BB962C8B-B14F-4D97-AF65-F5344CB8AC3E}">
        <p14:creationId xmlns:p14="http://schemas.microsoft.com/office/powerpoint/2010/main" val="369427723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499175" y="1886463"/>
            <a:ext cx="4174532" cy="3374060"/>
          </a:xfrm>
          <a:prstGeom prst="rect">
            <a:avLst/>
          </a:prstGeom>
        </p:spPr>
      </p:pic>
      <p:sp>
        <p:nvSpPr>
          <p:cNvPr id="2" name="Title 1"/>
          <p:cNvSpPr>
            <a:spLocks noGrp="1"/>
          </p:cNvSpPr>
          <p:nvPr>
            <p:ph type="title"/>
          </p:nvPr>
        </p:nvSpPr>
        <p:spPr/>
        <p:txBody>
          <a:bodyPr>
            <a:normAutofit/>
          </a:bodyPr>
          <a:lstStyle/>
          <a:p>
            <a:r>
              <a:rPr lang="en-US" sz="2800" dirty="0" smtClean="0"/>
              <a:t>Randomization Tests: 2004 Sumatra-Andaman Tsunami</a:t>
            </a:r>
            <a:endParaRPr lang="en-US" sz="28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1"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6" name="Picture 5"/>
          <p:cNvPicPr>
            <a:picLocks noChangeAspect="1"/>
          </p:cNvPicPr>
          <p:nvPr/>
        </p:nvPicPr>
        <p:blipFill>
          <a:blip r:embed="rId4"/>
          <a:stretch>
            <a:fillRect/>
          </a:stretch>
        </p:blipFill>
        <p:spPr>
          <a:xfrm>
            <a:off x="111970" y="1806974"/>
            <a:ext cx="4404880" cy="3453549"/>
          </a:xfrm>
          <a:prstGeom prst="rect">
            <a:avLst/>
          </a:prstGeom>
        </p:spPr>
      </p:pic>
      <p:sp>
        <p:nvSpPr>
          <p:cNvPr id="14" name="TextBox 13"/>
          <p:cNvSpPr txBox="1"/>
          <p:nvPr/>
        </p:nvSpPr>
        <p:spPr>
          <a:xfrm>
            <a:off x="2880516" y="2030521"/>
            <a:ext cx="2029454" cy="338554"/>
          </a:xfrm>
          <a:prstGeom prst="rect">
            <a:avLst/>
          </a:prstGeom>
          <a:noFill/>
        </p:spPr>
        <p:txBody>
          <a:bodyPr wrap="square" rtlCol="0">
            <a:spAutoFit/>
          </a:bodyPr>
          <a:lstStyle/>
          <a:p>
            <a:r>
              <a:rPr lang="en-US" sz="1600" dirty="0" smtClean="0"/>
              <a:t>Ku-band: 3.15% </a:t>
            </a:r>
            <a:endParaRPr lang="en-US" sz="1600" dirty="0"/>
          </a:p>
        </p:txBody>
      </p:sp>
      <p:sp>
        <p:nvSpPr>
          <p:cNvPr id="15" name="TextBox 14"/>
          <p:cNvSpPr txBox="1"/>
          <p:nvPr/>
        </p:nvSpPr>
        <p:spPr>
          <a:xfrm>
            <a:off x="7114546" y="2030521"/>
            <a:ext cx="2029454" cy="338554"/>
          </a:xfrm>
          <a:prstGeom prst="rect">
            <a:avLst/>
          </a:prstGeom>
          <a:noFill/>
        </p:spPr>
        <p:txBody>
          <a:bodyPr wrap="square" rtlCol="0">
            <a:spAutoFit/>
          </a:bodyPr>
          <a:lstStyle/>
          <a:p>
            <a:r>
              <a:rPr lang="en-US" sz="1600" dirty="0" smtClean="0"/>
              <a:t>C-band: 0.93% </a:t>
            </a:r>
            <a:endParaRPr lang="en-US" sz="1600" dirty="0"/>
          </a:p>
        </p:txBody>
      </p:sp>
    </p:spTree>
    <p:extLst>
      <p:ext uri="{BB962C8B-B14F-4D97-AF65-F5344CB8AC3E}">
        <p14:creationId xmlns:p14="http://schemas.microsoft.com/office/powerpoint/2010/main" val="206392483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Sea Surface Roughness Detection: 2010 Chilean Tsunami</a:t>
            </a:r>
            <a:endParaRPr lang="en-US" sz="28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1"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sp>
        <p:nvSpPr>
          <p:cNvPr id="13" name="Content Placeholder 2"/>
          <p:cNvSpPr>
            <a:spLocks noGrp="1"/>
          </p:cNvSpPr>
          <p:nvPr>
            <p:ph idx="1"/>
          </p:nvPr>
        </p:nvSpPr>
        <p:spPr>
          <a:xfrm>
            <a:off x="50255" y="1539767"/>
            <a:ext cx="8831052" cy="4525963"/>
          </a:xfrm>
        </p:spPr>
        <p:txBody>
          <a:bodyPr>
            <a:noAutofit/>
          </a:bodyPr>
          <a:lstStyle/>
          <a:p>
            <a:pPr>
              <a:lnSpc>
                <a:spcPct val="120000"/>
              </a:lnSpc>
            </a:pPr>
            <a:r>
              <a:rPr lang="en-US" sz="1800" dirty="0" smtClean="0"/>
              <a:t>While the tsunami was identified in the radar backscattering strength for the 2004 Sumatra-Andaman tsunami, the size and strength of the tsunami was exceptional.</a:t>
            </a:r>
          </a:p>
          <a:p>
            <a:pPr lvl="1">
              <a:lnSpc>
                <a:spcPct val="120000"/>
              </a:lnSpc>
            </a:pPr>
            <a:r>
              <a:rPr lang="en-US" sz="1800" dirty="0" smtClean="0">
                <a:sym typeface="Wingdings"/>
              </a:rPr>
              <a:t>Can detection be achieved for a weaker but still significant tsunami event like the 2010 Chilean tsunami?</a:t>
            </a:r>
          </a:p>
          <a:p>
            <a:pPr>
              <a:lnSpc>
                <a:spcPct val="120000"/>
              </a:lnSpc>
            </a:pPr>
            <a:r>
              <a:rPr lang="en-US" sz="1800" dirty="0" smtClean="0">
                <a:sym typeface="Wingdings"/>
              </a:rPr>
              <a:t>With wind speeds between 7 and 14 m/s during the time of the tsunami, wave periods ranging from 30 to 60 minutes, a wave amplitude of roughly 0.2 m</a:t>
            </a:r>
            <a:r>
              <a:rPr lang="en-US" sz="1800" dirty="0">
                <a:sym typeface="Wingdings"/>
              </a:rPr>
              <a:t>, σ</a:t>
            </a:r>
            <a:r>
              <a:rPr lang="en-US" sz="1800" baseline="-25000" dirty="0">
                <a:sym typeface="Wingdings"/>
              </a:rPr>
              <a:t>0 </a:t>
            </a:r>
            <a:r>
              <a:rPr lang="en-US" sz="1800" dirty="0">
                <a:sym typeface="Wingdings"/>
              </a:rPr>
              <a:t> </a:t>
            </a:r>
            <a:r>
              <a:rPr lang="en-US" sz="1800" dirty="0" smtClean="0">
                <a:sym typeface="Wingdings"/>
              </a:rPr>
              <a:t>anomaly values are theoretically predicted to be between 0.1 and 0.2 </a:t>
            </a:r>
            <a:r>
              <a:rPr lang="en-US" sz="1800" dirty="0" err="1" smtClean="0">
                <a:sym typeface="Wingdings"/>
              </a:rPr>
              <a:t>dB.</a:t>
            </a:r>
            <a:endParaRPr lang="en-US" sz="1800" dirty="0" smtClean="0">
              <a:sym typeface="Wingdings"/>
            </a:endParaRPr>
          </a:p>
          <a:p>
            <a:pPr lvl="1">
              <a:lnSpc>
                <a:spcPct val="120000"/>
              </a:lnSpc>
            </a:pPr>
            <a:r>
              <a:rPr lang="en-US" sz="1800" dirty="0" smtClean="0">
                <a:sym typeface="Wingdings"/>
              </a:rPr>
              <a:t>For Jason-1, pass 143 during </a:t>
            </a:r>
            <a:r>
              <a:rPr lang="en-US" sz="1800" dirty="0">
                <a:sym typeface="Wingdings"/>
              </a:rPr>
              <a:t>the tsunami, σ</a:t>
            </a:r>
            <a:r>
              <a:rPr lang="en-US" sz="1800" baseline="-25000" dirty="0">
                <a:sym typeface="Wingdings"/>
              </a:rPr>
              <a:t>0 </a:t>
            </a:r>
            <a:r>
              <a:rPr lang="en-US" sz="1800" dirty="0">
                <a:sym typeface="Wingdings"/>
              </a:rPr>
              <a:t> </a:t>
            </a:r>
            <a:r>
              <a:rPr lang="en-US" sz="1800" dirty="0" smtClean="0">
                <a:sym typeface="Wingdings"/>
              </a:rPr>
              <a:t>anomaly values of 0.20 dB for the Ku-band and 0.12 for the C-band were measured. </a:t>
            </a:r>
          </a:p>
          <a:p>
            <a:pPr lvl="1">
              <a:lnSpc>
                <a:spcPct val="120000"/>
              </a:lnSpc>
            </a:pPr>
            <a:r>
              <a:rPr lang="en-US" sz="1800" dirty="0" smtClean="0">
                <a:sym typeface="Wingdings"/>
              </a:rPr>
              <a:t>Much smaller than the values obtained from the 2004 Sumatra-Andaman tsunami  resulting from higher background wind speed and lower tsunami amplitude.</a:t>
            </a:r>
          </a:p>
        </p:txBody>
      </p:sp>
    </p:spTree>
    <p:extLst>
      <p:ext uri="{BB962C8B-B14F-4D97-AF65-F5344CB8AC3E}">
        <p14:creationId xmlns:p14="http://schemas.microsoft.com/office/powerpoint/2010/main" val="426027640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24541" y="1977200"/>
            <a:ext cx="4693273" cy="3699255"/>
          </a:xfrm>
          <a:prstGeom prst="rect">
            <a:avLst/>
          </a:prstGeom>
        </p:spPr>
      </p:pic>
      <p:sp>
        <p:nvSpPr>
          <p:cNvPr id="2" name="Title 1"/>
          <p:cNvSpPr>
            <a:spLocks noGrp="1"/>
          </p:cNvSpPr>
          <p:nvPr>
            <p:ph type="title"/>
          </p:nvPr>
        </p:nvSpPr>
        <p:spPr/>
        <p:txBody>
          <a:bodyPr>
            <a:normAutofit/>
          </a:bodyPr>
          <a:lstStyle/>
          <a:p>
            <a:r>
              <a:rPr lang="en-US" sz="2800" dirty="0" smtClean="0"/>
              <a:t>Sea Surface Roughness Detection: 2010 Chilean Tsunami</a:t>
            </a:r>
            <a:endParaRPr lang="en-US" sz="28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1"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3" name="Picture 2"/>
          <p:cNvPicPr>
            <a:picLocks noChangeAspect="1"/>
          </p:cNvPicPr>
          <p:nvPr/>
        </p:nvPicPr>
        <p:blipFill>
          <a:blip r:embed="rId4"/>
          <a:stretch>
            <a:fillRect/>
          </a:stretch>
        </p:blipFill>
        <p:spPr>
          <a:xfrm>
            <a:off x="54838" y="1911730"/>
            <a:ext cx="4702372" cy="3699256"/>
          </a:xfrm>
          <a:prstGeom prst="rect">
            <a:avLst/>
          </a:prstGeom>
        </p:spPr>
      </p:pic>
    </p:spTree>
    <p:extLst>
      <p:ext uri="{BB962C8B-B14F-4D97-AF65-F5344CB8AC3E}">
        <p14:creationId xmlns:p14="http://schemas.microsoft.com/office/powerpoint/2010/main" val="355480134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Sea Surface Roughness Detection: 2010 Chilean Tsunami</a:t>
            </a:r>
            <a:endParaRPr lang="en-US" sz="28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1"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6" name="Picture 5"/>
          <p:cNvPicPr>
            <a:picLocks noChangeAspect="1"/>
          </p:cNvPicPr>
          <p:nvPr/>
        </p:nvPicPr>
        <p:blipFill>
          <a:blip r:embed="rId3"/>
          <a:stretch>
            <a:fillRect/>
          </a:stretch>
        </p:blipFill>
        <p:spPr>
          <a:xfrm>
            <a:off x="1085855" y="1553379"/>
            <a:ext cx="6285645" cy="4545729"/>
          </a:xfrm>
          <a:prstGeom prst="rect">
            <a:avLst/>
          </a:prstGeom>
        </p:spPr>
      </p:pic>
      <p:cxnSp>
        <p:nvCxnSpPr>
          <p:cNvPr id="15" name="Straight Connector 14"/>
          <p:cNvCxnSpPr/>
          <p:nvPr/>
        </p:nvCxnSpPr>
        <p:spPr>
          <a:xfrm>
            <a:off x="5532910" y="1780789"/>
            <a:ext cx="0" cy="396749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104294" y="1780789"/>
            <a:ext cx="0" cy="396749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27822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Sea Surface Roughness Detection: 2011 Tohoku Tsunami</a:t>
            </a:r>
            <a:endParaRPr lang="en-US" sz="28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1"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3" name="Content Placeholder 2"/>
          <p:cNvPicPr>
            <a:picLocks noGrp="1" noChangeAspect="1"/>
          </p:cNvPicPr>
          <p:nvPr>
            <p:ph idx="1"/>
          </p:nvPr>
        </p:nvPicPr>
        <p:blipFill>
          <a:blip r:embed="rId3"/>
          <a:srcRect t="656" b="656"/>
          <a:stretch>
            <a:fillRect/>
          </a:stretch>
        </p:blipFill>
        <p:spPr>
          <a:xfrm>
            <a:off x="50800" y="1539875"/>
            <a:ext cx="8831263" cy="4525963"/>
          </a:xfrm>
        </p:spPr>
      </p:pic>
      <p:cxnSp>
        <p:nvCxnSpPr>
          <p:cNvPr id="12" name="Straight Connector 11"/>
          <p:cNvCxnSpPr/>
          <p:nvPr/>
        </p:nvCxnSpPr>
        <p:spPr>
          <a:xfrm>
            <a:off x="1356163" y="1728413"/>
            <a:ext cx="0" cy="162366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167944" y="1728413"/>
            <a:ext cx="0" cy="162366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600023" y="4019868"/>
            <a:ext cx="0" cy="175460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267777" y="4006774"/>
            <a:ext cx="0" cy="174150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153470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Sea Surface Roughness Detection of Tsunami from Other Satellites</a:t>
            </a:r>
            <a:endParaRPr lang="en-US" sz="28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1"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spTree>
    <p:extLst>
      <p:ext uri="{BB962C8B-B14F-4D97-AF65-F5344CB8AC3E}">
        <p14:creationId xmlns:p14="http://schemas.microsoft.com/office/powerpoint/2010/main" val="594059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Sea Surface Roughness Detection of Tsunami</a:t>
            </a:r>
            <a:endParaRPr lang="en-US" sz="28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1"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9" name="Picture 8"/>
          <p:cNvPicPr>
            <a:picLocks noChangeAspect="1"/>
          </p:cNvPicPr>
          <p:nvPr/>
        </p:nvPicPr>
        <p:blipFill rotWithShape="1">
          <a:blip r:embed="rId3"/>
          <a:srcRect b="14943"/>
          <a:stretch/>
        </p:blipFill>
        <p:spPr>
          <a:xfrm>
            <a:off x="4505144" y="1583132"/>
            <a:ext cx="4181656" cy="2596896"/>
          </a:xfrm>
          <a:prstGeom prst="rect">
            <a:avLst/>
          </a:prstGeom>
        </p:spPr>
      </p:pic>
      <p:pic>
        <p:nvPicPr>
          <p:cNvPr id="12" name="Picture 11"/>
          <p:cNvPicPr>
            <a:picLocks noChangeAspect="1"/>
          </p:cNvPicPr>
          <p:nvPr/>
        </p:nvPicPr>
        <p:blipFill rotWithShape="1">
          <a:blip r:embed="rId4"/>
          <a:srcRect b="15100"/>
          <a:stretch/>
        </p:blipFill>
        <p:spPr>
          <a:xfrm>
            <a:off x="155636" y="1635508"/>
            <a:ext cx="4165138" cy="2560320"/>
          </a:xfrm>
          <a:prstGeom prst="rect">
            <a:avLst/>
          </a:prstGeom>
        </p:spPr>
      </p:pic>
      <p:sp>
        <p:nvSpPr>
          <p:cNvPr id="14" name="Content Placeholder 2"/>
          <p:cNvSpPr>
            <a:spLocks noGrp="1"/>
          </p:cNvSpPr>
          <p:nvPr>
            <p:ph idx="1"/>
          </p:nvPr>
        </p:nvSpPr>
        <p:spPr>
          <a:xfrm>
            <a:off x="117846" y="4240169"/>
            <a:ext cx="8774596" cy="4525963"/>
          </a:xfrm>
        </p:spPr>
        <p:txBody>
          <a:bodyPr>
            <a:noAutofit/>
          </a:bodyPr>
          <a:lstStyle/>
          <a:p>
            <a:pPr>
              <a:lnSpc>
                <a:spcPct val="120000"/>
              </a:lnSpc>
            </a:pPr>
            <a:r>
              <a:rPr lang="en-US" sz="1600" dirty="0" smtClean="0"/>
              <a:t>Using the model presented in Godin et al. (2004; 2009), the 2-D field of radar backscatter strength is computed for (A) a constant background wind of 3 m/s, and (B) a background wind field obtained from QUIKSCAT on December 26, 2004. SSH data has been obtained from model output at the time of the Jason-1 </a:t>
            </a:r>
            <a:r>
              <a:rPr lang="en-US" sz="1600" dirty="0" err="1" smtClean="0"/>
              <a:t>overflight</a:t>
            </a:r>
            <a:r>
              <a:rPr lang="en-US" sz="1600" dirty="0" smtClean="0"/>
              <a:t> of the 2004 Sumatra-Andaman tsunami.</a:t>
            </a:r>
            <a:endParaRPr lang="en-US" sz="1600" dirty="0" smtClean="0">
              <a:sym typeface="Wingdings"/>
            </a:endParaRPr>
          </a:p>
        </p:txBody>
      </p:sp>
    </p:spTree>
    <p:extLst>
      <p:ext uri="{BB962C8B-B14F-4D97-AF65-F5344CB8AC3E}">
        <p14:creationId xmlns:p14="http://schemas.microsoft.com/office/powerpoint/2010/main" val="415164766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Tsunami Detection in the Ionosphere</a:t>
            </a:r>
            <a:endParaRPr lang="en-US" sz="28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1"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sp>
        <p:nvSpPr>
          <p:cNvPr id="14" name="Content Placeholder 2"/>
          <p:cNvSpPr>
            <a:spLocks noGrp="1"/>
          </p:cNvSpPr>
          <p:nvPr>
            <p:ph idx="1"/>
          </p:nvPr>
        </p:nvSpPr>
        <p:spPr>
          <a:xfrm>
            <a:off x="117846" y="1518966"/>
            <a:ext cx="8774596" cy="4525963"/>
          </a:xfrm>
        </p:spPr>
        <p:txBody>
          <a:bodyPr>
            <a:noAutofit/>
          </a:bodyPr>
          <a:lstStyle/>
          <a:p>
            <a:pPr>
              <a:lnSpc>
                <a:spcPct val="120000"/>
              </a:lnSpc>
            </a:pPr>
            <a:r>
              <a:rPr lang="en-US" sz="1600" dirty="0" smtClean="0"/>
              <a:t>In several recent studies, GPS measurements of the total electron content (TEC) have been used to show variations consistent with atmospheric internal gravity waves caused by ocean tsunamis (e.g. Galvan et al., 2011).</a:t>
            </a:r>
          </a:p>
          <a:p>
            <a:pPr lvl="1">
              <a:lnSpc>
                <a:spcPct val="120000"/>
              </a:lnSpc>
            </a:pPr>
            <a:r>
              <a:rPr lang="en-US" sz="1600" dirty="0" smtClean="0">
                <a:sym typeface="Wingdings"/>
              </a:rPr>
              <a:t>Observed fluctuations in the TEC correlated in time, space, and wave properties of the 2009 Samoan and 2010 Chilean tsunamis. </a:t>
            </a:r>
          </a:p>
          <a:p>
            <a:pPr lvl="1">
              <a:lnSpc>
                <a:spcPct val="120000"/>
              </a:lnSpc>
            </a:pPr>
            <a:r>
              <a:rPr lang="en-US" sz="1600" dirty="0" smtClean="0">
                <a:sym typeface="Wingdings"/>
              </a:rPr>
              <a:t>Similar results were obtained for the 2011 Tohoku tsunami.</a:t>
            </a:r>
          </a:p>
          <a:p>
            <a:pPr lvl="1">
              <a:lnSpc>
                <a:spcPct val="120000"/>
              </a:lnSpc>
            </a:pPr>
            <a:r>
              <a:rPr lang="en-US" sz="1600" dirty="0" smtClean="0">
                <a:sym typeface="Wingdings"/>
              </a:rPr>
              <a:t>Advantage – much better coverage using GPS satellites.</a:t>
            </a:r>
          </a:p>
          <a:p>
            <a:pPr lvl="1">
              <a:lnSpc>
                <a:spcPct val="120000"/>
              </a:lnSpc>
            </a:pPr>
            <a:r>
              <a:rPr lang="en-US" sz="1600" dirty="0" smtClean="0">
                <a:sym typeface="Wingdings"/>
              </a:rPr>
              <a:t>Disadvantages – 1) unclear how the behavior of the tsunami in response to ocean bathymetry is translated to the TEC signal. 2) Tsunami-induced variations of the TEC are ~1% of the background TEC variability. </a:t>
            </a:r>
          </a:p>
        </p:txBody>
      </p:sp>
    </p:spTree>
    <p:extLst>
      <p:ext uri="{BB962C8B-B14F-4D97-AF65-F5344CB8AC3E}">
        <p14:creationId xmlns:p14="http://schemas.microsoft.com/office/powerpoint/2010/main" val="110300904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Tsunami Detection in the Ionosphere</a:t>
            </a:r>
            <a:endParaRPr lang="en-US" sz="28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1"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5" name="PIA1443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35708" y="1417638"/>
            <a:ext cx="5802568" cy="4347897"/>
          </a:xfrm>
          <a:prstGeom prst="rect">
            <a:avLst/>
          </a:prstGeom>
        </p:spPr>
      </p:pic>
    </p:spTree>
    <p:extLst>
      <p:ext uri="{BB962C8B-B14F-4D97-AF65-F5344CB8AC3E}">
        <p14:creationId xmlns:p14="http://schemas.microsoft.com/office/powerpoint/2010/main" val="112254866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Tsunami Detection in the Ionosphere</a:t>
            </a:r>
            <a:endParaRPr lang="en-US" sz="28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1"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3" name="Picture 2"/>
          <p:cNvPicPr>
            <a:picLocks noChangeAspect="1"/>
          </p:cNvPicPr>
          <p:nvPr/>
        </p:nvPicPr>
        <p:blipFill>
          <a:blip r:embed="rId3"/>
          <a:stretch>
            <a:fillRect/>
          </a:stretch>
        </p:blipFill>
        <p:spPr>
          <a:xfrm>
            <a:off x="268389" y="1723653"/>
            <a:ext cx="8684410" cy="3487771"/>
          </a:xfrm>
          <a:prstGeom prst="rect">
            <a:avLst/>
          </a:prstGeom>
        </p:spPr>
      </p:pic>
    </p:spTree>
    <p:extLst>
      <p:ext uri="{BB962C8B-B14F-4D97-AF65-F5344CB8AC3E}">
        <p14:creationId xmlns:p14="http://schemas.microsoft.com/office/powerpoint/2010/main" val="423004225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1755 Lisbon Tsunami</a:t>
            </a:r>
            <a:endParaRPr lang="en-US" sz="32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11" name="Content Placeholder 10"/>
          <p:cNvPicPr>
            <a:picLocks noGrp="1" noChangeAspect="1"/>
          </p:cNvPicPr>
          <p:nvPr>
            <p:ph idx="1"/>
          </p:nvPr>
        </p:nvPicPr>
        <p:blipFill>
          <a:blip r:embed="rId3"/>
          <a:srcRect t="10940" b="10940"/>
          <a:stretch>
            <a:fillRect/>
          </a:stretch>
        </p:blipFill>
        <p:spPr>
          <a:xfrm>
            <a:off x="707035" y="1600200"/>
            <a:ext cx="7848832" cy="4316555"/>
          </a:xfrm>
        </p:spPr>
      </p:pic>
    </p:spTree>
    <p:extLst>
      <p:ext uri="{BB962C8B-B14F-4D97-AF65-F5344CB8AC3E}">
        <p14:creationId xmlns:p14="http://schemas.microsoft.com/office/powerpoint/2010/main" val="233932481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Summary and Conclusions</a:t>
            </a:r>
            <a:endParaRPr lang="en-US" sz="3200" dirty="0"/>
          </a:p>
        </p:txBody>
      </p:sp>
      <p:sp>
        <p:nvSpPr>
          <p:cNvPr id="3" name="Content Placeholder 2"/>
          <p:cNvSpPr>
            <a:spLocks noGrp="1"/>
          </p:cNvSpPr>
          <p:nvPr>
            <p:ph idx="1"/>
          </p:nvPr>
        </p:nvSpPr>
        <p:spPr>
          <a:xfrm>
            <a:off x="50255" y="1539767"/>
            <a:ext cx="8831052" cy="4525963"/>
          </a:xfrm>
        </p:spPr>
        <p:txBody>
          <a:bodyPr>
            <a:normAutofit lnSpcReduction="10000"/>
          </a:bodyPr>
          <a:lstStyle/>
          <a:p>
            <a:pPr>
              <a:lnSpc>
                <a:spcPct val="120000"/>
              </a:lnSpc>
            </a:pPr>
            <a:r>
              <a:rPr lang="en-US" sz="1800" dirty="0" smtClean="0"/>
              <a:t>At this time, satellite altimetry cannot provide improved warning for locations in the near-field of the tsunami.</a:t>
            </a:r>
          </a:p>
          <a:p>
            <a:pPr lvl="1">
              <a:lnSpc>
                <a:spcPct val="120000"/>
              </a:lnSpc>
            </a:pPr>
            <a:r>
              <a:rPr lang="en-US" sz="1600" dirty="0" smtClean="0"/>
              <a:t>Far-field events can still be large and result in significant damage to property and potential loss of life. </a:t>
            </a:r>
          </a:p>
          <a:p>
            <a:pPr>
              <a:lnSpc>
                <a:spcPct val="120000"/>
              </a:lnSpc>
            </a:pPr>
            <a:r>
              <a:rPr lang="en-US" sz="1800" dirty="0" smtClean="0"/>
              <a:t>Satellite altimetry should not be dismissed when considering the early warning and detection of tsunamis </a:t>
            </a:r>
            <a:r>
              <a:rPr lang="en-US" sz="1800" dirty="0" smtClean="0">
                <a:sym typeface="Wingdings"/>
              </a:rPr>
              <a:t> relatively easy to extract tsunami signal in SSH</a:t>
            </a:r>
            <a:r>
              <a:rPr lang="en-US" sz="1800" dirty="0" smtClean="0"/>
              <a:t>. </a:t>
            </a:r>
          </a:p>
          <a:p>
            <a:pPr lvl="1">
              <a:lnSpc>
                <a:spcPct val="120000"/>
              </a:lnSpc>
            </a:pPr>
            <a:r>
              <a:rPr lang="en-US" sz="1600" dirty="0" smtClean="0"/>
              <a:t>Open ocean observations of the tsunami provide the opportunity for additional model refinement. </a:t>
            </a:r>
          </a:p>
          <a:p>
            <a:pPr lvl="1">
              <a:lnSpc>
                <a:spcPct val="120000"/>
              </a:lnSpc>
            </a:pPr>
            <a:r>
              <a:rPr lang="en-US" sz="1600" dirty="0" smtClean="0"/>
              <a:t>Satellite altimeters cover areas of the ocean where no DART buoy is present. </a:t>
            </a:r>
          </a:p>
          <a:p>
            <a:pPr lvl="1">
              <a:lnSpc>
                <a:spcPct val="120000"/>
              </a:lnSpc>
            </a:pPr>
            <a:r>
              <a:rPr lang="en-US" sz="1600" dirty="0" smtClean="0"/>
              <a:t>Along-track measurements provide a larger, cross-sectional view of a propagating tsunami giving information that cannot be obtained from DART buoys. </a:t>
            </a:r>
          </a:p>
          <a:p>
            <a:pPr lvl="1">
              <a:lnSpc>
                <a:spcPct val="120000"/>
              </a:lnSpc>
            </a:pPr>
            <a:r>
              <a:rPr lang="en-US" sz="1600" dirty="0" smtClean="0"/>
              <a:t>Results depend heavily on data latencies and satellite altimeter availability at the time of the tsunami.</a:t>
            </a:r>
          </a:p>
          <a:p>
            <a:pPr lvl="1">
              <a:lnSpc>
                <a:spcPct val="120000"/>
              </a:lnSpc>
            </a:pPr>
            <a:r>
              <a:rPr lang="en-US" sz="1600" dirty="0" smtClean="0"/>
              <a:t>SWOT has the potential to make detection of a tsunami far easier.</a:t>
            </a:r>
            <a:endParaRPr lang="en-US" sz="1600" dirty="0"/>
          </a:p>
          <a:p>
            <a:pPr>
              <a:lnSpc>
                <a:spcPct val="120000"/>
              </a:lnSpc>
            </a:pPr>
            <a:endParaRPr lang="en-US" sz="2200" dirty="0" smtClean="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sp>
        <p:nvSpPr>
          <p:cNvPr id="11"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spTree>
    <p:extLst>
      <p:ext uri="{BB962C8B-B14F-4D97-AF65-F5344CB8AC3E}">
        <p14:creationId xmlns:p14="http://schemas.microsoft.com/office/powerpoint/2010/main" val="127553673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1755 Lisbon Tsunami</a:t>
            </a:r>
            <a:endParaRPr lang="en-US" sz="3200" dirty="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pic>
        <p:nvPicPr>
          <p:cNvPr id="10" name="Content Placeholder 9"/>
          <p:cNvPicPr>
            <a:picLocks noGrp="1" noChangeAspect="1"/>
          </p:cNvPicPr>
          <p:nvPr>
            <p:ph idx="1"/>
          </p:nvPr>
        </p:nvPicPr>
        <p:blipFill>
          <a:blip r:embed="rId3"/>
          <a:srcRect t="7034" b="7034"/>
          <a:stretch>
            <a:fillRect/>
          </a:stretch>
        </p:blipFill>
        <p:spPr>
          <a:xfrm>
            <a:off x="812800" y="1720066"/>
            <a:ext cx="7660640" cy="4213057"/>
          </a:xfrm>
        </p:spPr>
      </p:pic>
    </p:spTree>
    <p:extLst>
      <p:ext uri="{BB962C8B-B14F-4D97-AF65-F5344CB8AC3E}">
        <p14:creationId xmlns:p14="http://schemas.microsoft.com/office/powerpoint/2010/main" val="272174973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Early Warning and Detection of Tsunami</a:t>
            </a:r>
            <a:endParaRPr lang="en-US" sz="3200" dirty="0"/>
          </a:p>
        </p:txBody>
      </p:sp>
      <p:sp>
        <p:nvSpPr>
          <p:cNvPr id="3" name="Content Placeholder 2"/>
          <p:cNvSpPr>
            <a:spLocks noGrp="1"/>
          </p:cNvSpPr>
          <p:nvPr>
            <p:ph idx="1"/>
          </p:nvPr>
        </p:nvSpPr>
        <p:spPr>
          <a:xfrm>
            <a:off x="50255" y="1539767"/>
            <a:ext cx="8831052" cy="4525963"/>
          </a:xfrm>
        </p:spPr>
        <p:txBody>
          <a:bodyPr>
            <a:normAutofit lnSpcReduction="10000"/>
          </a:bodyPr>
          <a:lstStyle/>
          <a:p>
            <a:pPr>
              <a:lnSpc>
                <a:spcPct val="120000"/>
              </a:lnSpc>
            </a:pPr>
            <a:r>
              <a:rPr lang="en-US" sz="1800" dirty="0" smtClean="0"/>
              <a:t>Early warning of an impending tsunami is heavily dependent on the detection of the tsunami away from the shore.</a:t>
            </a:r>
          </a:p>
          <a:p>
            <a:pPr lvl="1">
              <a:lnSpc>
                <a:spcPct val="120000"/>
              </a:lnSpc>
            </a:pPr>
            <a:r>
              <a:rPr lang="en-US" sz="1800" dirty="0" smtClean="0"/>
              <a:t>Wave amplitude in the open ocean is small (generally &lt; 1 meter).</a:t>
            </a:r>
          </a:p>
          <a:p>
            <a:pPr lvl="1">
              <a:lnSpc>
                <a:spcPct val="120000"/>
              </a:lnSpc>
            </a:pPr>
            <a:r>
              <a:rPr lang="en-US" sz="1800" dirty="0" smtClean="0"/>
              <a:t>Difficult to distinguish tsunami signal from other ocean variability until tsunami approaches the shore. </a:t>
            </a:r>
          </a:p>
          <a:p>
            <a:pPr lvl="1">
              <a:lnSpc>
                <a:spcPct val="120000"/>
              </a:lnSpc>
            </a:pPr>
            <a:r>
              <a:rPr lang="en-US" sz="1800" dirty="0" smtClean="0"/>
              <a:t>Detection must occur with enough lead-time to allow coastal populations to move to safety.</a:t>
            </a:r>
          </a:p>
          <a:p>
            <a:pPr>
              <a:lnSpc>
                <a:spcPct val="120000"/>
              </a:lnSpc>
            </a:pPr>
            <a:r>
              <a:rPr lang="en-US" sz="1800" dirty="0" smtClean="0"/>
              <a:t>Models have generally been used to provide early assessment of an impending tsunami threat.</a:t>
            </a:r>
          </a:p>
          <a:p>
            <a:pPr lvl="1">
              <a:lnSpc>
                <a:spcPct val="120000"/>
              </a:lnSpc>
            </a:pPr>
            <a:r>
              <a:rPr lang="en-US" sz="1800" dirty="0" smtClean="0"/>
              <a:t>Without actual observations in the open ocean, it is difficult to definitively determine the presence of a tsunami in the ocean.</a:t>
            </a:r>
          </a:p>
          <a:p>
            <a:pPr lvl="1">
              <a:lnSpc>
                <a:spcPct val="120000"/>
              </a:lnSpc>
            </a:pPr>
            <a:r>
              <a:rPr lang="en-US" sz="1800" dirty="0" smtClean="0"/>
              <a:t>Open ocean observations could also be used to hone model predictions and improve representation of the earthquake source (Geist et al. 2007; </a:t>
            </a:r>
            <a:r>
              <a:rPr lang="en-US" sz="1800" dirty="0" err="1" smtClean="0"/>
              <a:t>Yamakazi</a:t>
            </a:r>
            <a:r>
              <a:rPr lang="en-US" sz="1800" dirty="0" smtClean="0"/>
              <a:t> et al. 2011). </a:t>
            </a:r>
            <a:endParaRPr lang="en-US" sz="1800" dirty="0"/>
          </a:p>
          <a:p>
            <a:pPr>
              <a:lnSpc>
                <a:spcPct val="120000"/>
              </a:lnSpc>
            </a:pPr>
            <a:endParaRPr lang="en-US" sz="2200" dirty="0" smtClean="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2"/>
          <p:cNvSpPr txBox="1">
            <a:spLocks noChangeArrowheads="1"/>
          </p:cNvSpPr>
          <p:nvPr/>
        </p:nvSpPr>
        <p:spPr bwMode="auto">
          <a:xfrm>
            <a:off x="952500" y="6099108"/>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CIRES</a:t>
            </a:r>
            <a:endParaRPr lang="en-US" sz="1600" dirty="0"/>
          </a:p>
          <a:p>
            <a:r>
              <a:rPr lang="en-US" sz="1600" dirty="0" smtClean="0"/>
              <a:t>University of Colorado at Boulder</a:t>
            </a:r>
            <a:endParaRPr lang="en-US" sz="1600" dirty="0"/>
          </a:p>
          <a:p>
            <a:pPr algn="r"/>
            <a:endParaRPr lang="en-US" sz="1600" dirty="0">
              <a:solidFill>
                <a:schemeClr val="bg1"/>
              </a:solidFill>
            </a:endParaRPr>
          </a:p>
        </p:txBody>
      </p:sp>
      <p:pic>
        <p:nvPicPr>
          <p:cNvPr id="7" name="Picture 6" descr="university_of_colorado_buffaloes_lo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8269"/>
            <a:ext cx="952500" cy="679450"/>
          </a:xfrm>
          <a:prstGeom prst="rect">
            <a:avLst/>
          </a:prstGeom>
        </p:spPr>
      </p:pic>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2"/>
          <p:cNvSpPr txBox="1">
            <a:spLocks noChangeArrowheads="1"/>
          </p:cNvSpPr>
          <p:nvPr/>
        </p:nvSpPr>
        <p:spPr bwMode="auto">
          <a:xfrm>
            <a:off x="5480538" y="6060321"/>
            <a:ext cx="3663462" cy="553998"/>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400" dirty="0" smtClean="0">
                <a:solidFill>
                  <a:schemeClr val="bg1"/>
                </a:solidFill>
              </a:rPr>
              <a:t>October 21</a:t>
            </a:r>
            <a:r>
              <a:rPr lang="en-US" sz="1400" baseline="30000" dirty="0" smtClean="0">
                <a:solidFill>
                  <a:schemeClr val="bg1"/>
                </a:solidFill>
              </a:rPr>
              <a:t>st</a:t>
            </a:r>
            <a:r>
              <a:rPr lang="en-US" sz="1400" dirty="0" smtClean="0">
                <a:solidFill>
                  <a:schemeClr val="bg1"/>
                </a:solidFill>
              </a:rPr>
              <a:t>, 2013</a:t>
            </a:r>
            <a:endParaRPr lang="en-US" sz="1400" dirty="0">
              <a:solidFill>
                <a:schemeClr val="bg1"/>
              </a:solidFill>
            </a:endParaRPr>
          </a:p>
          <a:p>
            <a:pPr algn="r"/>
            <a:endParaRPr lang="en-US" sz="1600" dirty="0">
              <a:solidFill>
                <a:schemeClr val="bg1"/>
              </a:solidFill>
            </a:endParaRPr>
          </a:p>
        </p:txBody>
      </p:sp>
    </p:spTree>
    <p:extLst>
      <p:ext uri="{BB962C8B-B14F-4D97-AF65-F5344CB8AC3E}">
        <p14:creationId xmlns:p14="http://schemas.microsoft.com/office/powerpoint/2010/main" val="8536414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2504</TotalTime>
  <Words>5335</Words>
  <Application>Microsoft Macintosh PowerPoint</Application>
  <PresentationFormat>On-screen Show (4:3)</PresentationFormat>
  <Paragraphs>541</Paragraphs>
  <Slides>70</Slides>
  <Notes>0</Notes>
  <HiddenSlides>0</HiddenSlides>
  <MMClips>1</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Office Theme</vt:lpstr>
      <vt:lpstr>Tsunami Early Detection and Warning Using Satellite Remote Sensing</vt:lpstr>
      <vt:lpstr>Outline</vt:lpstr>
      <vt:lpstr>What is a tsunami?</vt:lpstr>
      <vt:lpstr>Tsunami Generation</vt:lpstr>
      <vt:lpstr>Landslides</vt:lpstr>
      <vt:lpstr>Tsunami History</vt:lpstr>
      <vt:lpstr>1755 Lisbon Tsunami</vt:lpstr>
      <vt:lpstr>1755 Lisbon Tsunami</vt:lpstr>
      <vt:lpstr>Early Warning and Detection of Tsunami</vt:lpstr>
      <vt:lpstr>Deep-Ocean Assessment and Reporting of Tsunamis (DART) Buoys</vt:lpstr>
      <vt:lpstr>Recent Tsunami Events</vt:lpstr>
      <vt:lpstr>2004 Sumatra-Andaman Tsunami</vt:lpstr>
      <vt:lpstr>2004 Sumatra-Andaman Tsunami</vt:lpstr>
      <vt:lpstr>2010 Chilean Earthquake and Tsunami</vt:lpstr>
      <vt:lpstr>2011 Tohoku Tsunami</vt:lpstr>
      <vt:lpstr>2011 Tohoku Tsunami</vt:lpstr>
      <vt:lpstr>Early Warning and Detection of Tsunami</vt:lpstr>
      <vt:lpstr>Tsunami Detection by Satellite Altimetry</vt:lpstr>
      <vt:lpstr>Can Satellite Altimeters Help With Early Warning and Detection of Tsunamis?</vt:lpstr>
      <vt:lpstr>Early Warning with Satellite Altimeters</vt:lpstr>
      <vt:lpstr>Satellite Altimeter Coverage of 2004 Sumatra-Andaman Tsunami</vt:lpstr>
      <vt:lpstr>Satellite Altimeter Coverage of 2004 Sumatra-Andaman Tsunami</vt:lpstr>
      <vt:lpstr>Satellite Altimeter Coverage of 2004 Sumatra-Andaman Tsunami</vt:lpstr>
      <vt:lpstr>Satellite Altimeter Coverage of 2004 Sumatra-Andaman Tsunami</vt:lpstr>
      <vt:lpstr>Satellite Altimeter Coverage of 2004 Sumatra-Andaman Tsunami</vt:lpstr>
      <vt:lpstr>Satellite Altimeter Coverage of 2004 Sumatra-Andaman Tsunami</vt:lpstr>
      <vt:lpstr>Satellite Altimeter Coverage of 2004 Sumatra-Andaman Tsunami</vt:lpstr>
      <vt:lpstr>Satellite Altimeter Coverage of 2004 Sumatra-Andaman Tsunami</vt:lpstr>
      <vt:lpstr>Satellite Altimeter Coverage of 2010 Chilean Tsunami</vt:lpstr>
      <vt:lpstr>Satellite Altimeter Coverage of 2010 Chilean Tsunami</vt:lpstr>
      <vt:lpstr>Satellite Altimeter Coverage of 2010 Chilean Tsunami</vt:lpstr>
      <vt:lpstr>Satellite Altimeter Coverage of 2010 Chilean Tsunami</vt:lpstr>
      <vt:lpstr>Satellite Altimeter Coverage of 2010 Chilean Tsunami</vt:lpstr>
      <vt:lpstr>Satellite Altimeter Coverage of 2010 Chilean Tsunami</vt:lpstr>
      <vt:lpstr>Comparison to MOST Model</vt:lpstr>
      <vt:lpstr>2011 Tohoku Tsunami</vt:lpstr>
      <vt:lpstr>Satellite Altimeter Coverage of 2011 Tohoku Tsunami</vt:lpstr>
      <vt:lpstr>Satellite Altimeter Coverage of 2011 Tohoku Tsunami</vt:lpstr>
      <vt:lpstr>Data</vt:lpstr>
      <vt:lpstr>Model vs. NRT Data: Envisat</vt:lpstr>
      <vt:lpstr>Model vs. NRT Data: Jason-1</vt:lpstr>
      <vt:lpstr>Model vs. NRT Data: Jason-2</vt:lpstr>
      <vt:lpstr>Historical Randomization Tests</vt:lpstr>
      <vt:lpstr>Historical Randomization Tests: Envisat</vt:lpstr>
      <vt:lpstr>Historical Randomization Tests: Jason-1</vt:lpstr>
      <vt:lpstr>Historical Randomization Tests: Jason-2</vt:lpstr>
      <vt:lpstr>NRT Tsunami Monitoring Using Satellite Altimetry</vt:lpstr>
      <vt:lpstr>How soon after tsunami should we expect satellite altimeter sampling?</vt:lpstr>
      <vt:lpstr>Could satellite altimetry have improved early warning and detection of the 2011 Tohoku Tsunami (or any tsunami)?</vt:lpstr>
      <vt:lpstr>Detection of Tsunami in Sea Surface Roughness</vt:lpstr>
      <vt:lpstr>Tsunami Shadows</vt:lpstr>
      <vt:lpstr>Tsunami Shadows</vt:lpstr>
      <vt:lpstr>Tsunami Shadows</vt:lpstr>
      <vt:lpstr>Tsunami Shadows</vt:lpstr>
      <vt:lpstr>Tsunami Shadows</vt:lpstr>
      <vt:lpstr>Tsunami Shadows</vt:lpstr>
      <vt:lpstr>Sea Surface Roughness Detection: 2004 Sumatra-Andaman Tsunami</vt:lpstr>
      <vt:lpstr>Sea Surface Roughness Detection: 2004 Sumatra-Andaman Tsunami</vt:lpstr>
      <vt:lpstr>Randomization Tests: 2004 Sumatra-Andaman Tsunami</vt:lpstr>
      <vt:lpstr>Randomization Tests: 2004 Sumatra-Andaman Tsunami</vt:lpstr>
      <vt:lpstr>Sea Surface Roughness Detection: 2010 Chilean Tsunami</vt:lpstr>
      <vt:lpstr>Sea Surface Roughness Detection: 2010 Chilean Tsunami</vt:lpstr>
      <vt:lpstr>Sea Surface Roughness Detection: 2010 Chilean Tsunami</vt:lpstr>
      <vt:lpstr>Sea Surface Roughness Detection: 2011 Tohoku Tsunami</vt:lpstr>
      <vt:lpstr>Sea Surface Roughness Detection of Tsunami from Other Satellites</vt:lpstr>
      <vt:lpstr>Sea Surface Roughness Detection of Tsunami</vt:lpstr>
      <vt:lpstr>Tsunami Detection in the Ionosphere</vt:lpstr>
      <vt:lpstr>Tsunami Detection in the Ionosphere</vt:lpstr>
      <vt:lpstr>Tsunami Detection in the Ionosphere</vt:lpstr>
      <vt:lpstr>Summary and Conclusions</vt:lpstr>
    </vt:vector>
  </TitlesOfParts>
  <Company>University of Colorado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Could Satellite Altimetry have Improved Early Detection and Warning of the 2011 Tohoku Tsunami?</dc:title>
  <dc:creator>Benjamin Hamlington</dc:creator>
  <cp:lastModifiedBy>Benjamin Hamlington</cp:lastModifiedBy>
  <cp:revision>100</cp:revision>
  <dcterms:created xsi:type="dcterms:W3CDTF">2012-09-24T13:13:29Z</dcterms:created>
  <dcterms:modified xsi:type="dcterms:W3CDTF">2013-10-22T15:16:36Z</dcterms:modified>
</cp:coreProperties>
</file>