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4" r:id="rId2"/>
    <p:sldMasterId id="2147483677" r:id="rId3"/>
  </p:sldMasterIdLst>
  <p:notesMasterIdLst>
    <p:notesMasterId r:id="rId70"/>
  </p:notesMasterIdLst>
  <p:handoutMasterIdLst>
    <p:handoutMasterId r:id="rId71"/>
  </p:handoutMasterIdLst>
  <p:sldIdLst>
    <p:sldId id="379" r:id="rId4"/>
    <p:sldId id="382" r:id="rId5"/>
    <p:sldId id="520" r:id="rId6"/>
    <p:sldId id="450" r:id="rId7"/>
    <p:sldId id="451" r:id="rId8"/>
    <p:sldId id="445" r:id="rId9"/>
    <p:sldId id="522" r:id="rId10"/>
    <p:sldId id="523" r:id="rId11"/>
    <p:sldId id="453" r:id="rId12"/>
    <p:sldId id="498" r:id="rId13"/>
    <p:sldId id="454" r:id="rId14"/>
    <p:sldId id="533" r:id="rId15"/>
    <p:sldId id="499" r:id="rId16"/>
    <p:sldId id="455" r:id="rId17"/>
    <p:sldId id="535" r:id="rId18"/>
    <p:sldId id="536" r:id="rId19"/>
    <p:sldId id="537" r:id="rId20"/>
    <p:sldId id="538" r:id="rId21"/>
    <p:sldId id="524" r:id="rId22"/>
    <p:sldId id="525" r:id="rId23"/>
    <p:sldId id="526" r:id="rId24"/>
    <p:sldId id="527" r:id="rId25"/>
    <p:sldId id="528" r:id="rId26"/>
    <p:sldId id="529" r:id="rId27"/>
    <p:sldId id="423" r:id="rId28"/>
    <p:sldId id="433" r:id="rId29"/>
    <p:sldId id="500" r:id="rId30"/>
    <p:sldId id="462" r:id="rId31"/>
    <p:sldId id="473" r:id="rId32"/>
    <p:sldId id="504" r:id="rId33"/>
    <p:sldId id="363" r:id="rId34"/>
    <p:sldId id="364" r:id="rId35"/>
    <p:sldId id="441" r:id="rId36"/>
    <p:sldId id="491" r:id="rId37"/>
    <p:sldId id="458" r:id="rId38"/>
    <p:sldId id="512" r:id="rId39"/>
    <p:sldId id="468" r:id="rId40"/>
    <p:sldId id="464" r:id="rId41"/>
    <p:sldId id="465" r:id="rId42"/>
    <p:sldId id="470" r:id="rId43"/>
    <p:sldId id="425" r:id="rId44"/>
    <p:sldId id="446" r:id="rId45"/>
    <p:sldId id="447" r:id="rId46"/>
    <p:sldId id="457" r:id="rId47"/>
    <p:sldId id="492" r:id="rId48"/>
    <p:sldId id="285" r:id="rId49"/>
    <p:sldId id="286" r:id="rId50"/>
    <p:sldId id="386" r:id="rId51"/>
    <p:sldId id="460" r:id="rId52"/>
    <p:sldId id="387" r:id="rId53"/>
    <p:sldId id="365" r:id="rId54"/>
    <p:sldId id="482" r:id="rId55"/>
    <p:sldId id="486" r:id="rId56"/>
    <p:sldId id="487" r:id="rId57"/>
    <p:sldId id="471" r:id="rId58"/>
    <p:sldId id="474" r:id="rId59"/>
    <p:sldId id="476" r:id="rId60"/>
    <p:sldId id="496" r:id="rId61"/>
    <p:sldId id="497" r:id="rId62"/>
    <p:sldId id="513" r:id="rId63"/>
    <p:sldId id="514" r:id="rId64"/>
    <p:sldId id="515" r:id="rId65"/>
    <p:sldId id="516" r:id="rId66"/>
    <p:sldId id="517" r:id="rId67"/>
    <p:sldId id="518" r:id="rId68"/>
    <p:sldId id="481"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FFFFB6"/>
    <a:srgbClr val="FFFF66"/>
    <a:srgbClr val="8E8E8E"/>
    <a:srgbClr val="808080"/>
    <a:srgbClr val="7F7F7F"/>
    <a:srgbClr val="9C129B"/>
    <a:srgbClr val="CC66FF"/>
    <a:srgbClr val="E4D5E3"/>
    <a:srgbClr val="004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091" autoAdjust="0"/>
    <p:restoredTop sz="81793" autoAdjust="0"/>
  </p:normalViewPr>
  <p:slideViewPr>
    <p:cSldViewPr snapToGrid="0" snapToObjects="1">
      <p:cViewPr>
        <p:scale>
          <a:sx n="150" d="100"/>
          <a:sy n="150" d="100"/>
        </p:scale>
        <p:origin x="-88" y="-80"/>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281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70" Type="http://schemas.openxmlformats.org/officeDocument/2006/relationships/notesMaster" Target="notesMasters/notesMaster1.xml"/><Relationship Id="rId71" Type="http://schemas.openxmlformats.org/officeDocument/2006/relationships/handoutMaster" Target="handoutMasters/handoutMaster1.xml"/><Relationship Id="rId72" Type="http://schemas.openxmlformats.org/officeDocument/2006/relationships/printerSettings" Target="printerSettings/printerSettings1.bin"/><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9CB0954-72F1-FB41-B704-C93865F2058E}" type="datetimeFigureOut">
              <a:rPr lang="en-US" smtClean="0"/>
              <a:pPr/>
              <a:t>11/5/13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C027A25-7724-9F4F-A3E6-54C68C63FD94}" type="slidenum">
              <a:rPr lang="en-US" smtClean="0"/>
              <a:pPr/>
              <a:t>‹#›</a:t>
            </a:fld>
            <a:endParaRPr lang="en-US"/>
          </a:p>
        </p:txBody>
      </p:sp>
    </p:spTree>
    <p:extLst>
      <p:ext uri="{BB962C8B-B14F-4D97-AF65-F5344CB8AC3E}">
        <p14:creationId xmlns:p14="http://schemas.microsoft.com/office/powerpoint/2010/main" val="3015886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712507-3B0D-9D4C-8563-E5CE64175DB0}" type="datetimeFigureOut">
              <a:rPr lang="en-US" smtClean="0"/>
              <a:pPr/>
              <a:t>11/5/13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A67741-0DC5-634F-A2CB-19AFCB12ED47}" type="slidenum">
              <a:rPr lang="en-US" smtClean="0"/>
              <a:pPr/>
              <a:t>‹#›</a:t>
            </a:fld>
            <a:endParaRPr lang="en-US"/>
          </a:p>
        </p:txBody>
      </p:sp>
    </p:spTree>
    <p:extLst>
      <p:ext uri="{BB962C8B-B14F-4D97-AF65-F5344CB8AC3E}">
        <p14:creationId xmlns:p14="http://schemas.microsoft.com/office/powerpoint/2010/main" val="16413548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nature.com/nature/journal/v451/n7176/full/nature06588.html%23B5" TargetMode="External"/><Relationship Id="rId4" Type="http://schemas.openxmlformats.org/officeDocument/2006/relationships/hyperlink" Target="http://www.nature.com/nature/journal/v451/n7176/full/nature06588.html%23B24" TargetMode="External"/><Relationship Id="rId5" Type="http://schemas.openxmlformats.org/officeDocument/2006/relationships/hyperlink" Target="http://www.nature.com/nature/journal/v451/n7176/full/nature06588.html%23B6" TargetMode="External"/><Relationship Id="rId6" Type="http://schemas.openxmlformats.org/officeDocument/2006/relationships/hyperlink" Target="http://www.nature.com/nature/journal/v451/n7176/full/nature06588.html%23B25" TargetMode="External"/><Relationship Id="rId7" Type="http://schemas.openxmlformats.org/officeDocument/2006/relationships/hyperlink" Target="http://www.nature.com/nature/journal/v451/n7176/full/nature06588.html%23B26" TargetMode="External"/><Relationship Id="rId8" Type="http://schemas.openxmlformats.org/officeDocument/2006/relationships/hyperlink" Target="http://www.nature.com/nature/journal/v451/n7176/full/nature06588.html%23B27" TargetMode="External"/><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 Id="rId3" Type="http://schemas.openxmlformats.org/officeDocument/2006/relationships/hyperlink" Target="http://blog.wired.com/sterling/2007/12/index.html"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 Id="rId3" Type="http://schemas.openxmlformats.org/officeDocument/2006/relationships/hyperlink" Target="http://blog.wired.com/sterling/2007/12/index.html"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 Id="rId3" Type="http://schemas.openxmlformats.org/officeDocument/2006/relationships/hyperlink" Target="http://blog.wired.com/sterling/2007/12/index.html"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Everything is what it</a:t>
            </a:r>
            <a:r>
              <a:rPr lang="en-US" baseline="0" dirty="0" smtClean="0"/>
              <a:t> is because it got that way</a:t>
            </a:r>
          </a:p>
          <a:p>
            <a:r>
              <a:rPr lang="en-US" baseline="0" dirty="0" smtClean="0"/>
              <a:t>D’Arcy Wentworth Thompson “On Growth and Form” 1917</a:t>
            </a:r>
          </a:p>
          <a:p>
            <a:endParaRPr lang="en-US" baseline="0" dirty="0" smtClean="0"/>
          </a:p>
          <a:p>
            <a:r>
              <a:rPr lang="en-US" baseline="0" dirty="0" smtClean="0"/>
              <a:t>What escapes the eye, however, is a much more insidious kind of extinction: the extinction of ecological interactions</a:t>
            </a:r>
          </a:p>
          <a:p>
            <a:r>
              <a:rPr lang="en-US" baseline="0" dirty="0" smtClean="0"/>
              <a:t>Daniel H Janzen, Natural History 83, 48 (1974)</a:t>
            </a:r>
          </a:p>
        </p:txBody>
      </p:sp>
      <p:sp>
        <p:nvSpPr>
          <p:cNvPr id="4" name="Slide Number Placeholder 3"/>
          <p:cNvSpPr>
            <a:spLocks noGrp="1"/>
          </p:cNvSpPr>
          <p:nvPr>
            <p:ph type="sldNum" sz="quarter" idx="10"/>
          </p:nvPr>
        </p:nvSpPr>
        <p:spPr/>
        <p:txBody>
          <a:bodyPr/>
          <a:lstStyle/>
          <a:p>
            <a:fld id="{AEA67741-0DC5-634F-A2CB-19AFCB12ED47}"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3F5CA2-148A-A649-8FA3-90687BE29328}" type="slidenum">
              <a:rPr lang="en-US" sz="1200">
                <a:latin typeface="Calibri" charset="0"/>
              </a:rPr>
              <a:pPr eaLnBrk="1" hangingPunct="1"/>
              <a:t>11</a:t>
            </a:fld>
            <a:endParaRPr lang="en-US" sz="120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D707E2-98E9-7546-855D-192E7A5716DF}" type="slidenum">
              <a:rPr lang="en-US"/>
              <a:pPr/>
              <a:t>12</a:t>
            </a:fld>
            <a:endParaRPr lang="en-US"/>
          </a:p>
        </p:txBody>
      </p:sp>
      <p:sp>
        <p:nvSpPr>
          <p:cNvPr id="1478658" name="Rectangle 2"/>
          <p:cNvSpPr>
            <a:spLocks noGrp="1" noRot="1" noChangeAspect="1" noChangeArrowheads="1" noTextEdit="1"/>
          </p:cNvSpPr>
          <p:nvPr>
            <p:ph type="sldImg"/>
          </p:nvPr>
        </p:nvSpPr>
        <p:spPr bwMode="auto">
          <a:xfrm>
            <a:off x="1143000" y="687388"/>
            <a:ext cx="4572000" cy="3429000"/>
          </a:xfrm>
          <a:prstGeom prst="rect">
            <a:avLst/>
          </a:prstGeom>
          <a:solidFill>
            <a:srgbClr val="FFFFFF"/>
          </a:solidFill>
          <a:ln>
            <a:solidFill>
              <a:srgbClr val="000000"/>
            </a:solidFill>
            <a:miter lim="800000"/>
            <a:headEnd/>
            <a:tailEnd/>
          </a:ln>
        </p:spPr>
      </p:sp>
      <p:sp>
        <p:nvSpPr>
          <p:cNvPr id="1478659" name="Rectangle 3"/>
          <p:cNvSpPr>
            <a:spLocks noGrp="1" noChangeArrowheads="1"/>
          </p:cNvSpPr>
          <p:nvPr>
            <p:ph type="body" idx="1"/>
          </p:nvPr>
        </p:nvSpPr>
        <p:spPr bwMode="auto">
          <a:xfrm>
            <a:off x="911606" y="4342466"/>
            <a:ext cx="5034791" cy="4114486"/>
          </a:xfrm>
          <a:prstGeom prst="rect">
            <a:avLst/>
          </a:prstGeom>
          <a:solidFill>
            <a:srgbClr val="FFFFFF"/>
          </a:solidFill>
          <a:ln>
            <a:solidFill>
              <a:srgbClr val="000000"/>
            </a:solidFill>
            <a:miter lim="800000"/>
            <a:headEnd/>
            <a:tailEnd/>
          </a:ln>
        </p:spPr>
        <p:txBody>
          <a:bodyPr lIns="89070" tIns="44535" rIns="89070" bIns="44535">
            <a:prstTxWarp prst="textNoShape">
              <a:avLst/>
            </a:prstTxWarp>
          </a:bodyPr>
          <a:lstStyle/>
          <a:p>
            <a:r>
              <a:rPr lang="en-US"/>
              <a:t>This is a time-lapse of modeled data showing changes in aragonite saturation state from the preindustrial through the end of this century.</a:t>
            </a:r>
          </a:p>
          <a:p>
            <a:endParaRPr lang="en-US"/>
          </a:p>
          <a:p>
            <a:r>
              <a:rPr lang="en-US"/>
              <a:t>Note the black stars designate coral reefs and the purple stars designate cold-water coral banks, many of which live near the depth of the saturation horizon.</a:t>
            </a:r>
          </a:p>
          <a:p>
            <a:endParaRPr lang="en-US"/>
          </a:p>
          <a:p>
            <a:r>
              <a:rPr lang="en-US"/>
              <a:t>When one views this time-lapse, it’s pretty shocking to see how rapidly the saturation state decreases – there are even areas where the surface waters become undersaturated.</a:t>
            </a:r>
          </a:p>
          <a:p>
            <a:endParaRPr lang="en-US"/>
          </a:p>
          <a:p>
            <a:r>
              <a:rPr lang="en-US"/>
              <a:t>The next thing you might ask is; WHEN DID THIS HAPPEN IN THE PAST? AND WHAT HAPPENED TO MARINE LIFE DURING THAT TIME?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6AE0A91-16A4-1D4B-B134-EDE7C34AC9A9}" type="slidenum">
              <a:rPr lang="en-US">
                <a:latin typeface="Arial" pitchFamily="-111" charset="0"/>
              </a:rPr>
              <a:pPr/>
              <a:t>13</a:t>
            </a:fld>
            <a:endParaRPr lang="en-US">
              <a:latin typeface="Arial" pitchFamily="-111" charset="0"/>
            </a:endParaRPr>
          </a:p>
        </p:txBody>
      </p:sp>
      <p:sp>
        <p:nvSpPr>
          <p:cNvPr id="39939" name="Rectangle 2"/>
          <p:cNvSpPr>
            <a:spLocks noGrp="1" noRot="1" noChangeAspect="1" noChangeArrowheads="1" noTextEdit="1"/>
          </p:cNvSpPr>
          <p:nvPr>
            <p:ph type="sldImg"/>
          </p:nvPr>
        </p:nvSpPr>
        <p:spPr>
          <a:xfrm>
            <a:off x="1144588" y="684213"/>
            <a:ext cx="4573587" cy="3432175"/>
          </a:xfrm>
          <a:ln/>
        </p:spPr>
      </p:sp>
      <p:sp>
        <p:nvSpPr>
          <p:cNvPr id="39940" name="Rectangle 3"/>
          <p:cNvSpPr>
            <a:spLocks noGrp="1" noChangeArrowheads="1"/>
          </p:cNvSpPr>
          <p:nvPr>
            <p:ph type="body" idx="1"/>
          </p:nvPr>
        </p:nvSpPr>
        <p:spPr>
          <a:xfrm>
            <a:off x="913541" y="4343815"/>
            <a:ext cx="5030920" cy="4115630"/>
          </a:xfrm>
          <a:noFill/>
          <a:ln/>
        </p:spPr>
        <p:txBody>
          <a:bodyPr/>
          <a:lstStyle/>
          <a:p>
            <a:r>
              <a:rPr lang="en-US">
                <a:latin typeface="Arial Narrow" pitchFamily="-111" charset="0"/>
                <a:ea typeface="ＭＳ Ｐゴシック" pitchFamily="-111" charset="-128"/>
                <a:cs typeface="ＭＳ Ｐゴシック" pitchFamily="-111" charset="-128"/>
              </a:rPr>
              <a:t>This table shows how the concentrations of the various species changes from the preindustrial to the industrial period.</a:t>
            </a:r>
          </a:p>
          <a:p>
            <a:endParaRPr lang="en-US">
              <a:latin typeface="Arial Narrow" pitchFamily="-111" charset="0"/>
              <a:ea typeface="ＭＳ Ｐゴシック" pitchFamily="-111" charset="-128"/>
              <a:cs typeface="ＭＳ Ｐゴシック" pitchFamily="-111" charset="-128"/>
            </a:endParaRPr>
          </a:p>
          <a:p>
            <a:r>
              <a:rPr lang="en-US">
                <a:latin typeface="Arial Narrow" pitchFamily="-111" charset="0"/>
                <a:ea typeface="ＭＳ Ｐゴシック" pitchFamily="-111" charset="-128"/>
                <a:cs typeface="ＭＳ Ｐゴシック" pitchFamily="-111" charset="-128"/>
              </a:rPr>
              <a:t>As CO2 increases, Total CO2 increases as well, but the carbonate ion decreases.  That directly affects something we call the saturation state of calcium carbonate minerals – here we show the saturation state for aragonite.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3DF6EA-A660-6441-96B8-B428848CE5C8}" type="slidenum">
              <a:rPr lang="en-US" sz="1200">
                <a:latin typeface="Calibri" charset="0"/>
              </a:rPr>
              <a:pPr eaLnBrk="1" hangingPunct="1"/>
              <a:t>14</a:t>
            </a:fld>
            <a:endParaRPr lang="en-US" sz="120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FB823BBD-30C9-EF44-BC44-2631E9727454}" type="slidenum">
              <a:rPr lang="en-US">
                <a:latin typeface="Arial" charset="0"/>
              </a:rPr>
              <a:pPr/>
              <a:t>15</a:t>
            </a:fld>
            <a:endParaRPr lang="en-US">
              <a:latin typeface="Arial"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r>
              <a:rPr lang="en-US" b="1"/>
              <a:t>From Zachos et al 2008, Nature</a:t>
            </a:r>
          </a:p>
          <a:p>
            <a:pPr eaLnBrk="1" hangingPunct="1"/>
            <a:r>
              <a:rPr lang="en-US" b="1"/>
              <a:t>a,</a:t>
            </a:r>
            <a:r>
              <a:rPr lang="en-US">
                <a:latin typeface="Verdana" charset="0"/>
              </a:rPr>
              <a:t> Cenozoic </a:t>
            </a:r>
            <a:r>
              <a:rPr lang="en-US" i="1"/>
              <a:t>p</a:t>
            </a:r>
            <a:r>
              <a:rPr lang="en-US" baseline="-25000">
                <a:latin typeface="Verdana" charset="0"/>
              </a:rPr>
              <a:t>CO2</a:t>
            </a:r>
            <a:r>
              <a:rPr lang="en-US">
                <a:latin typeface="Verdana" charset="0"/>
              </a:rPr>
              <a:t> 0 to 65 Ma. Data are a compilation of marine (see ref. </a:t>
            </a:r>
            <a:r>
              <a:rPr lang="en-US" u="sng">
                <a:solidFill>
                  <a:srgbClr val="B52612"/>
                </a:solidFill>
                <a:hlinkClick r:id="rId3"/>
              </a:rPr>
              <a:t>5</a:t>
            </a:r>
            <a:r>
              <a:rPr lang="en-US">
                <a:latin typeface="Verdana" charset="0"/>
              </a:rPr>
              <a:t> for original sources) and lacustrine</a:t>
            </a:r>
            <a:r>
              <a:rPr lang="en-US" u="sng">
                <a:solidFill>
                  <a:srgbClr val="B52612"/>
                </a:solidFill>
                <a:hlinkClick r:id="rId4"/>
              </a:rPr>
              <a:t>24</a:t>
            </a:r>
            <a:r>
              <a:rPr lang="en-US">
                <a:latin typeface="Verdana" charset="0"/>
              </a:rPr>
              <a:t> proxy records. Dashed horizontal line = maximum </a:t>
            </a:r>
            <a:r>
              <a:rPr lang="en-US" i="1"/>
              <a:t>p</a:t>
            </a:r>
            <a:r>
              <a:rPr lang="en-US" baseline="-25000">
                <a:latin typeface="Verdana" charset="0"/>
              </a:rPr>
              <a:t>CO2</a:t>
            </a:r>
            <a:r>
              <a:rPr lang="en-US">
                <a:latin typeface="Verdana" charset="0"/>
              </a:rPr>
              <a:t> for Neogene (Miocene to present) and minimum </a:t>
            </a:r>
            <a:r>
              <a:rPr lang="en-US" i="1"/>
              <a:t>p</a:t>
            </a:r>
            <a:r>
              <a:rPr lang="en-US" baseline="-25000">
                <a:latin typeface="Verdana" charset="0"/>
              </a:rPr>
              <a:t>CO2</a:t>
            </a:r>
            <a:r>
              <a:rPr lang="en-US">
                <a:latin typeface="Verdana" charset="0"/>
              </a:rPr>
              <a:t> for early Eocene (1,125 p.p.m.v.).  Vertical distance between the upper and lower coloured lines shows the range of uncertainty for the alkenone and boron proxies. </a:t>
            </a:r>
          </a:p>
          <a:p>
            <a:pPr eaLnBrk="1" hangingPunct="1"/>
            <a:r>
              <a:rPr lang="en-US" b="1"/>
              <a:t>b,</a:t>
            </a:r>
            <a:r>
              <a:rPr lang="en-US">
                <a:latin typeface="Verdana" charset="0"/>
              </a:rPr>
              <a:t> Climate for the same period (0 to 65 million y). Climate curve is a stacked deep-sea benthic foraminiferal oxygen-isotope curve based on records from DSDP and ODP sites</a:t>
            </a:r>
            <a:r>
              <a:rPr lang="en-US" u="sng">
                <a:solidFill>
                  <a:srgbClr val="B52612"/>
                </a:solidFill>
                <a:hlinkClick r:id="rId5"/>
              </a:rPr>
              <a:t>6</a:t>
            </a:r>
            <a:r>
              <a:rPr lang="en-US">
                <a:latin typeface="Verdana" charset="0"/>
              </a:rPr>
              <a:t>, updated with high-resolution records for mid-Eocene to mid-Miocene</a:t>
            </a:r>
            <a:r>
              <a:rPr lang="en-US" u="sng">
                <a:solidFill>
                  <a:srgbClr val="B52612"/>
                </a:solidFill>
                <a:hlinkClick r:id="rId6"/>
              </a:rPr>
              <a:t>25, </a:t>
            </a:r>
            <a:r>
              <a:rPr lang="en-US" u="sng">
                <a:solidFill>
                  <a:srgbClr val="B52612"/>
                </a:solidFill>
                <a:hlinkClick r:id="rId7"/>
              </a:rPr>
              <a:t>26, </a:t>
            </a:r>
            <a:r>
              <a:rPr lang="en-US" u="sng">
                <a:solidFill>
                  <a:srgbClr val="B52612"/>
                </a:solidFill>
                <a:hlinkClick r:id="rId8"/>
              </a:rPr>
              <a:t>27</a:t>
            </a:r>
            <a:r>
              <a:rPr lang="en-US">
                <a:latin typeface="Verdana" charset="0"/>
              </a:rPr>
              <a:t>. Raw data were smoothed with 5-point running mean. The </a:t>
            </a:r>
            <a:r>
              <a:rPr lang="en-US" baseline="30000">
                <a:latin typeface="Verdana" charset="0"/>
              </a:rPr>
              <a:t>18</a:t>
            </a:r>
            <a:r>
              <a:rPr lang="en-US">
                <a:latin typeface="Verdana" charset="0"/>
              </a:rPr>
              <a:t>O temperature scale, on the right axis, was computed on the assumption of an ice-free ocean; it therefore applies only to the time preceding the onset of large-scale glaciation on Antarctica (35 Ma). </a:t>
            </a:r>
          </a:p>
          <a:p>
            <a:pPr eaLnBrk="1" hangingPunct="1"/>
            <a:r>
              <a:rPr lang="en-US">
                <a:latin typeface="Verdana" charset="0"/>
              </a:rPr>
              <a:t>Figure shows 2-million-year-long Early Eocene Climatic Optimum and the more transient Mid-Eocene Climatic Optimum, and the very short-lived early Eocene hyperthermals such as the PETM (also known as Eocene Thermal Maximum 1, ETM1) and Eocene Thermal Maximum 2 (ETM2; also known as ELMO).</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2C095881-2A8D-D040-B3E4-26D7E0847240}" type="slidenum">
              <a:rPr lang="en-US">
                <a:latin typeface="Arial" charset="0"/>
              </a:rPr>
              <a:pPr/>
              <a:t>16</a:t>
            </a:fld>
            <a:endParaRPr lang="en-US">
              <a:latin typeface="Arial"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9A9AB830-4D44-F049-885D-91C2EC706503}" type="slidenum">
              <a:rPr lang="en-US">
                <a:latin typeface="Arial" charset="0"/>
              </a:rPr>
              <a:pPr/>
              <a:t>17</a:t>
            </a:fld>
            <a:endParaRPr lang="en-US">
              <a:latin typeface="Arial" charset="0"/>
            </a:endParaRPr>
          </a:p>
        </p:txBody>
      </p:sp>
      <p:sp>
        <p:nvSpPr>
          <p:cNvPr id="143363" name="Rectangle 2"/>
          <p:cNvSpPr>
            <a:spLocks noGrp="1" noRot="1" noChangeAspect="1" noChangeArrowheads="1" noTextEdit="1"/>
          </p:cNvSpPr>
          <p:nvPr>
            <p:ph type="sldImg"/>
          </p:nvPr>
        </p:nvSpPr>
        <p:spPr>
          <a:xfrm>
            <a:off x="1143000" y="684213"/>
            <a:ext cx="4573588" cy="3432175"/>
          </a:xfrm>
          <a:solidFill>
            <a:srgbClr val="FFFFFF"/>
          </a:solidFill>
          <a:ln/>
        </p:spPr>
      </p:sp>
      <p:sp>
        <p:nvSpPr>
          <p:cNvPr id="143364" name="Rectangle 3"/>
          <p:cNvSpPr>
            <a:spLocks noGrp="1" noChangeArrowheads="1"/>
          </p:cNvSpPr>
          <p:nvPr>
            <p:ph type="body" idx="1"/>
          </p:nvPr>
        </p:nvSpPr>
        <p:spPr>
          <a:xfrm>
            <a:off x="686422" y="4344025"/>
            <a:ext cx="5485157" cy="4116049"/>
          </a:xfrm>
          <a:solidFill>
            <a:srgbClr val="FFFFFF"/>
          </a:solidFill>
          <a:ln>
            <a:solidFill>
              <a:srgbClr val="000000"/>
            </a:solidFill>
          </a:ln>
        </p:spPr>
        <p:txBody>
          <a:bodyPr/>
          <a:lstStyle/>
          <a:p>
            <a:pPr eaLnBrk="1" hangingPunct="1">
              <a:lnSpc>
                <a:spcPct val="90000"/>
              </a:lnSpc>
            </a:pPr>
            <a:r>
              <a:rPr lang="en-US"/>
              <a:t>As far as we know, the last time there was a rapid increase in atmospheric CO2 like the one we’re experiencing now, was 55 MY ago, at the Paleocene-Eocene Thermal Maximum.  </a:t>
            </a:r>
          </a:p>
          <a:p>
            <a:pPr eaLnBrk="1" hangingPunct="1">
              <a:lnSpc>
                <a:spcPct val="90000"/>
              </a:lnSpc>
            </a:pPr>
            <a:endParaRPr lang="en-US"/>
          </a:p>
          <a:p>
            <a:pPr eaLnBrk="1" hangingPunct="1">
              <a:lnSpc>
                <a:spcPct val="90000"/>
              </a:lnSpc>
            </a:pPr>
            <a:r>
              <a:rPr lang="en-US"/>
              <a:t>Jerry Dickens’ work:</a:t>
            </a:r>
          </a:p>
          <a:p>
            <a:pPr eaLnBrk="1" hangingPunct="1">
              <a:lnSpc>
                <a:spcPct val="90000"/>
              </a:lnSpc>
            </a:pPr>
            <a:r>
              <a:rPr lang="en-US"/>
              <a:t>At this time, there was a spike in isotopically light carbon that indicated a sudden release of either a lot of CO2, such as through vulcanism, or a big release in methane, such as from frozen methane clathrates on the sea floor.</a:t>
            </a:r>
          </a:p>
          <a:p>
            <a:pPr eaLnBrk="1" hangingPunct="1">
              <a:lnSpc>
                <a:spcPct val="90000"/>
              </a:lnSpc>
            </a:pPr>
            <a:r>
              <a:rPr lang="en-US"/>
              <a:t>There was significant global warming as well.</a:t>
            </a:r>
          </a:p>
          <a:p>
            <a:pPr eaLnBrk="1" hangingPunct="1">
              <a:lnSpc>
                <a:spcPct val="90000"/>
              </a:lnSpc>
            </a:pPr>
            <a:endParaRPr lang="en-US"/>
          </a:p>
          <a:p>
            <a:pPr eaLnBrk="1" hangingPunct="1">
              <a:lnSpc>
                <a:spcPct val="90000"/>
              </a:lnSpc>
            </a:pPr>
            <a:r>
              <a:rPr lang="en-US"/>
              <a:t>These data are from deep-sea cores, such as the one shown on the right.  The other thing that happened during this period was a dramatic shoaling of that calcium carbonate compensation depth – apparently the oceans became more acidic and the deep-sea carbonates began to dissolve.  There were also significant changes in some of the benthic organisms, although I don’t think anyone classifies this as a significant extinction event.</a:t>
            </a:r>
          </a:p>
          <a:p>
            <a:pPr eaLnBrk="1" hangingPunct="1">
              <a:lnSpc>
                <a:spcPct val="90000"/>
              </a:lnSpc>
            </a:pPr>
            <a:endParaRPr lang="en-US"/>
          </a:p>
          <a:p>
            <a:pPr eaLnBrk="1" hangingPunct="1">
              <a:lnSpc>
                <a:spcPct val="90000"/>
              </a:lnSpc>
            </a:pPr>
            <a:r>
              <a:rPr lang="en-US"/>
              <a:t>It’s not a perfect analogue.</a:t>
            </a:r>
          </a:p>
          <a:p>
            <a:pPr eaLnBrk="1" hangingPunct="1">
              <a:lnSpc>
                <a:spcPct val="90000"/>
              </a:lnSpc>
            </a:pPr>
            <a:endParaRPr lang="en-US"/>
          </a:p>
          <a:p>
            <a:pPr eaLnBrk="1" hangingPunct="1">
              <a:lnSpc>
                <a:spcPct val="90000"/>
              </a:lnSpc>
            </a:pPr>
            <a:r>
              <a:rPr lang="en-US"/>
              <a:t>There is also evidence that it took thousands of years for the system to recover, as evidenced by the return of calcium carbonate in the sediments.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FAEB52B9-C7C3-2C40-A59B-013F2CFE6003}" type="slidenum">
              <a:rPr lang="en-US">
                <a:latin typeface="Arial" charset="0"/>
              </a:rPr>
              <a:pPr/>
              <a:t>18</a:t>
            </a:fld>
            <a:endParaRPr lang="en-US">
              <a:latin typeface="Arial"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r>
              <a:rPr lang="en-US"/>
              <a:t>During the PETM, benthic foraminifera at middle bathyal and greater depths suffered extinction of 30-50% of species during a few thousand years. Extinction was less severe at neritic to upper bathyal depths, where temporary changes in faunal composition prevailed. </a:t>
            </a:r>
          </a:p>
          <a:p>
            <a:pPr eaLnBrk="1" hangingPunct="1"/>
            <a:r>
              <a:rPr lang="en-US"/>
              <a:t>Preextinction deep-sea faunas were cosmopolitan and diverse, and contained heavily calcified species. Immediate postextinction faunas were more variable geographically, exhibited low diversity, and were dominated by thin-walled calcareous or agglutinated taxa, possibly because CaCO3 dissolution increased globally from neritic to abyssal depths just before the extinction. These assemblages were dominated either by long-lived taxa such as Nuttallides truempyi or by buliminid taxa, the latter accompanied by agglutinants in some areas.Faunas dominated by N. truempyi were common in the South Atlantic and at lower bathyal through upper abyssal depth in the Indian Ocean, and might indicate oligotrophic conditions as well as increased corrosiveness. Buliminid-dominated faunas might indicate high rates of deposition of organic matter or low-oxygen conditions. Such faunas were common globally along continental margins, and locally co-occurred with sedimentologic or planktonic faunal indicators of high productivity. In the bathyal central Pacific, however, buliminid-dominated faunas co-occurred with planktonic faunas suggesting oligotrophy, and they could reflect low-oxygen conditions resulting from sluggish ocean circulation, oxidation of dissociated methane hydrates, or warming of bathyal-abyssal waters caused by a change in deep-sea circulation. Alternatively, they could indicate that the fraction of organic matter reaching the seafloor increased as a result of decreased oceanic oxygenation. The latest Paleocene benthic extinction thus was complex, and factors such as changes in deep-sea circulation, increased CaCO3 corrosiveness, increased temperatures, decreased oxygenation, and changes in the patterns of high productivity may have contributed to its severity.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7D35C4A3-078C-934A-8D48-C7B10DB65202}" type="slidenum">
              <a:rPr lang="en-US">
                <a:latin typeface="Arial" pitchFamily="-110" charset="0"/>
              </a:rPr>
              <a:pPr/>
              <a:t>19</a:t>
            </a:fld>
            <a:endParaRPr lang="en-US">
              <a:latin typeface="Arial" pitchFamily="-110" charset="0"/>
            </a:endParaRPr>
          </a:p>
        </p:txBody>
      </p:sp>
      <p:sp>
        <p:nvSpPr>
          <p:cNvPr id="59395" name="Rectangle 2"/>
          <p:cNvSpPr>
            <a:spLocks noGrp="1" noRot="1" noChangeAspect="1" noChangeArrowheads="1" noTextEdit="1"/>
          </p:cNvSpPr>
          <p:nvPr>
            <p:ph type="sldImg"/>
          </p:nvPr>
        </p:nvSpPr>
        <p:spPr>
          <a:xfrm>
            <a:off x="2136675" y="686631"/>
            <a:ext cx="2584650" cy="3428999"/>
          </a:xfrm>
          <a:solidFill>
            <a:srgbClr val="FFFFFF"/>
          </a:solidFill>
          <a:ln/>
        </p:spPr>
      </p:sp>
      <p:sp>
        <p:nvSpPr>
          <p:cNvPr id="59396" name="Rectangle 3"/>
          <p:cNvSpPr>
            <a:spLocks noGrp="1" noChangeArrowheads="1"/>
          </p:cNvSpPr>
          <p:nvPr>
            <p:ph type="body" idx="1"/>
          </p:nvPr>
        </p:nvSpPr>
        <p:spPr>
          <a:xfrm>
            <a:off x="686422" y="4344026"/>
            <a:ext cx="5485158" cy="4112926"/>
          </a:xfrm>
          <a:solidFill>
            <a:srgbClr val="FFFFFF"/>
          </a:solidFill>
          <a:ln>
            <a:solidFill>
              <a:srgbClr val="000000"/>
            </a:solidFill>
          </a:ln>
        </p:spPr>
        <p:txBody>
          <a:bodyPr/>
          <a:lstStyle/>
          <a:p>
            <a:pPr marL="224325" indent="-224325">
              <a:lnSpc>
                <a:spcPct val="90000"/>
              </a:lnSpc>
            </a:pPr>
            <a:endParaRPr lang="en-US" dirty="0">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E8EB28E-9B74-8F4A-91F9-838A2A2F5055}" type="slidenum">
              <a:rPr lang="en-US">
                <a:latin typeface="Arial" pitchFamily="-110" charset="0"/>
              </a:rPr>
              <a:pPr/>
              <a:t>20</a:t>
            </a:fld>
            <a:endParaRPr lang="en-US">
              <a:latin typeface="Arial" pitchFamily="-110"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r>
              <a:rPr lang="en-US" dirty="0">
                <a:latin typeface="Times New Roman" pitchFamily="-110" charset="0"/>
                <a:ea typeface="ＭＳ Ｐゴシック" pitchFamily="-110" charset="-128"/>
                <a:cs typeface="ＭＳ Ｐゴシック" pitchFamily="-110" charset="-128"/>
              </a:rPr>
              <a:t>From: Palacios SL and RC Zimmerman. 2007. Response of eelgrass </a:t>
            </a:r>
            <a:r>
              <a:rPr lang="en-US" i="1" dirty="0" err="1">
                <a:latin typeface="Times New Roman" pitchFamily="-110" charset="0"/>
                <a:ea typeface="ＭＳ Ｐゴシック" pitchFamily="-110" charset="-128"/>
                <a:cs typeface="ＭＳ Ｐゴシック" pitchFamily="-110" charset="-128"/>
              </a:rPr>
              <a:t>Zostera</a:t>
            </a:r>
            <a:r>
              <a:rPr lang="en-US" i="1" dirty="0">
                <a:latin typeface="Times New Roman" pitchFamily="-110" charset="0"/>
                <a:ea typeface="ＭＳ Ｐゴシック" pitchFamily="-110" charset="-128"/>
                <a:cs typeface="ＭＳ Ｐゴシック" pitchFamily="-110" charset="-128"/>
              </a:rPr>
              <a:t> marina</a:t>
            </a:r>
            <a:r>
              <a:rPr lang="en-US" dirty="0">
                <a:latin typeface="Times New Roman" pitchFamily="-110" charset="0"/>
                <a:ea typeface="ＭＳ Ｐゴシック" pitchFamily="-110" charset="-128"/>
                <a:cs typeface="ＭＳ Ｐゴシック" pitchFamily="-110" charset="-128"/>
              </a:rPr>
              <a:t> to CO2 enrichment: possible impacts of climate change and potential for remediation of coastal habitats.  MEPS 344: 1-13.</a:t>
            </a:r>
            <a:endParaRPr lang="en-US" sz="1600" dirty="0">
              <a:latin typeface="Arial" pitchFamily="-110" charset="0"/>
              <a:ea typeface="ＭＳ Ｐゴシック" pitchFamily="-110" charset="-128"/>
              <a:cs typeface="ＭＳ Ｐゴシック" pitchFamily="-110" charset="-128"/>
            </a:endParaRPr>
          </a:p>
          <a:p>
            <a:pPr eaLnBrk="1" hangingPunct="1"/>
            <a:r>
              <a:rPr lang="en-US" sz="1600" dirty="0">
                <a:latin typeface="Arial" pitchFamily="-110" charset="0"/>
                <a:ea typeface="ＭＳ Ｐゴシック" pitchFamily="-110" charset="-128"/>
                <a:cs typeface="ＭＳ Ｐゴシック" pitchFamily="-110" charset="-128"/>
              </a:rPr>
              <a:t>“Fig. 4. </a:t>
            </a:r>
            <a:r>
              <a:rPr lang="en-US" sz="1600" i="1" dirty="0" err="1">
                <a:latin typeface="Arial" pitchFamily="-110" charset="0"/>
                <a:ea typeface="ＭＳ Ｐゴシック" pitchFamily="-110" charset="-128"/>
                <a:cs typeface="ＭＳ Ｐゴシック" pitchFamily="-110" charset="-128"/>
              </a:rPr>
              <a:t>Zostera</a:t>
            </a:r>
            <a:r>
              <a:rPr lang="en-US" sz="1600" i="1" dirty="0">
                <a:latin typeface="Arial" pitchFamily="-110" charset="0"/>
                <a:ea typeface="ＭＳ Ｐゴシック" pitchFamily="-110" charset="-128"/>
                <a:cs typeface="ＭＳ Ｐゴシック" pitchFamily="-110" charset="-128"/>
              </a:rPr>
              <a:t> marina</a:t>
            </a:r>
            <a:r>
              <a:rPr lang="en-US" sz="1600" dirty="0">
                <a:latin typeface="Arial" pitchFamily="-110" charset="0"/>
                <a:ea typeface="ＭＳ Ｐゴシック" pitchFamily="-110" charset="-128"/>
                <a:cs typeface="ＭＳ Ｐゴシック" pitchFamily="-110" charset="-128"/>
              </a:rPr>
              <a:t>. Biomass allocation (</a:t>
            </a:r>
            <a:r>
              <a:rPr lang="en-US" sz="1600" dirty="0" err="1">
                <a:latin typeface="Arial" pitchFamily="-110" charset="0"/>
                <a:ea typeface="ＭＳ Ｐゴシック" pitchFamily="-110" charset="-128"/>
                <a:cs typeface="ＭＳ Ｐゴシック" pitchFamily="-110" charset="-128"/>
              </a:rPr>
              <a:t>g</a:t>
            </a:r>
            <a:r>
              <a:rPr lang="en-US" sz="1600" dirty="0">
                <a:latin typeface="Arial" pitchFamily="-110" charset="0"/>
                <a:ea typeface="ＭＳ Ｐゴシック" pitchFamily="-110" charset="-128"/>
                <a:cs typeface="ＭＳ Ｐゴシック" pitchFamily="-110" charset="-128"/>
              </a:rPr>
              <a:t> FW shoot</a:t>
            </a:r>
            <a:r>
              <a:rPr lang="ja-JP" altLang="en-US" sz="1600" dirty="0">
                <a:latin typeface="Arial" pitchFamily="-110" charset="0"/>
                <a:ea typeface="ヒラギノ角ゴ Pro W3" pitchFamily="-110" charset="-128"/>
                <a:cs typeface="ヒラギノ角ゴ Pro W3" pitchFamily="-110" charset="-128"/>
              </a:rPr>
              <a:t>ﾐ</a:t>
            </a:r>
            <a:r>
              <a:rPr lang="en-US" altLang="ja-JP" sz="1600" dirty="0">
                <a:latin typeface="Arial" pitchFamily="-110" charset="0"/>
                <a:ea typeface="ＭＳ Ｐゴシック" pitchFamily="-110" charset="-128"/>
                <a:cs typeface="ＭＳ Ｐゴシック" pitchFamily="-110" charset="-128"/>
              </a:rPr>
              <a:t>1) among roots, rhizomes and leaves after 1 yr growth under CO2 enrichment, plotted as a function of CO2(aq) concentration for (a) light-replete and (</a:t>
            </a:r>
            <a:r>
              <a:rPr lang="en-US" altLang="ja-JP" sz="1600" dirty="0" err="1">
                <a:latin typeface="Arial" pitchFamily="-110" charset="0"/>
                <a:ea typeface="ＭＳ Ｐゴシック" pitchFamily="-110" charset="-128"/>
                <a:cs typeface="ＭＳ Ｐゴシック" pitchFamily="-110" charset="-128"/>
              </a:rPr>
              <a:t>b</a:t>
            </a:r>
            <a:r>
              <a:rPr lang="en-US" altLang="ja-JP" sz="1600" dirty="0">
                <a:latin typeface="Arial" pitchFamily="-110" charset="0"/>
                <a:ea typeface="ＭＳ Ｐゴシック" pitchFamily="-110" charset="-128"/>
                <a:cs typeface="ＭＳ Ｐゴシック" pitchFamily="-110" charset="-128"/>
              </a:rPr>
              <a:t>) light-limited treatments. Mean rhizome biomass (</a:t>
            </a:r>
            <a:r>
              <a:rPr lang="en-US" altLang="ja-JP" sz="1600" dirty="0" err="1">
                <a:latin typeface="Helvetica" pitchFamily="-110" charset="0"/>
                <a:ea typeface="ＭＳ Ｐゴシック" pitchFamily="-110" charset="-128"/>
                <a:cs typeface="ＭＳ Ｐゴシック" pitchFamily="-110" charset="-128"/>
              </a:rPr>
              <a:t>d</a:t>
            </a:r>
            <a:r>
              <a:rPr lang="en-US" altLang="ja-JP" sz="1600" dirty="0">
                <a:latin typeface="Arial" pitchFamily="-110" charset="0"/>
                <a:ea typeface="ＭＳ Ｐゴシック" pitchFamily="-110" charset="-128"/>
                <a:cs typeface="ＭＳ Ｐゴシック" pitchFamily="-110" charset="-128"/>
              </a:rPr>
              <a:t>) with fitted line shown for light-replete treatments (r2= 0.99, </a:t>
            </a:r>
            <a:r>
              <a:rPr lang="en-US" altLang="ja-JP" sz="1600" dirty="0" err="1">
                <a:latin typeface="Arial" pitchFamily="-110" charset="0"/>
                <a:ea typeface="ＭＳ Ｐゴシック" pitchFamily="-110" charset="-128"/>
                <a:cs typeface="ＭＳ Ｐゴシック" pitchFamily="-110" charset="-128"/>
              </a:rPr>
              <a:t>p</a:t>
            </a:r>
            <a:r>
              <a:rPr lang="en-US" altLang="ja-JP" sz="1600" dirty="0">
                <a:latin typeface="Arial" pitchFamily="-110" charset="0"/>
                <a:ea typeface="ＭＳ Ｐゴシック" pitchFamily="-110" charset="-128"/>
                <a:cs typeface="ＭＳ Ｐゴシック" pitchFamily="-110" charset="-128"/>
              </a:rPr>
              <a:t> &lt; 0.01)</a:t>
            </a:r>
            <a:r>
              <a:rPr lang="en-US" altLang="ja-JP" sz="1600" dirty="0" smtClean="0">
                <a:latin typeface="Arial" pitchFamily="-110" charset="0"/>
                <a:ea typeface="ＭＳ Ｐゴシック" pitchFamily="-110" charset="-128"/>
                <a:cs typeface="ＭＳ Ｐゴシック" pitchFamily="-110" charset="-128"/>
              </a:rPr>
              <a:t>”</a:t>
            </a:r>
          </a:p>
          <a:p>
            <a:pPr eaLnBrk="1" hangingPunct="1"/>
            <a:endParaRPr lang="en-US" sz="1600" dirty="0" smtClean="0">
              <a:latin typeface="Arial" pitchFamily="-110" charset="0"/>
              <a:ea typeface="ＭＳ Ｐゴシック" pitchFamily="-110" charset="-128"/>
              <a:cs typeface="ＭＳ Ｐゴシック" pitchFamily="-110" charset="-128"/>
            </a:endParaRPr>
          </a:p>
          <a:p>
            <a:pPr eaLnBrk="1" hangingPunct="1"/>
            <a:r>
              <a:rPr lang="en-US" sz="1600" dirty="0" smtClean="0">
                <a:latin typeface="Arial" pitchFamily="-110" charset="0"/>
                <a:ea typeface="ＭＳ Ｐゴシック" pitchFamily="-110" charset="-128"/>
                <a:cs typeface="ＭＳ Ｐゴシック" pitchFamily="-110" charset="-128"/>
              </a:rPr>
              <a:t>Seagrasses are rooted plants, marine angiosperms</a:t>
            </a:r>
            <a:r>
              <a:rPr lang="en-US" sz="1600" baseline="0" dirty="0" smtClean="0">
                <a:latin typeface="Arial" pitchFamily="-110" charset="0"/>
                <a:ea typeface="ＭＳ Ｐゴシック" pitchFamily="-110" charset="-128"/>
                <a:cs typeface="ＭＳ Ｐゴシック" pitchFamily="-110" charset="-128"/>
              </a:rPr>
              <a:t> (cotyledons)</a:t>
            </a:r>
            <a:r>
              <a:rPr lang="en-US" sz="1600" dirty="0" smtClean="0">
                <a:latin typeface="Arial" pitchFamily="-110" charset="0"/>
                <a:ea typeface="ＭＳ Ｐゴシック" pitchFamily="-110" charset="-128"/>
                <a:cs typeface="ＭＳ Ｐゴシック" pitchFamily="-110" charset="-128"/>
              </a:rPr>
              <a:t> that are related to freshwater</a:t>
            </a:r>
            <a:r>
              <a:rPr lang="en-US" sz="1600" baseline="0" dirty="0" smtClean="0">
                <a:latin typeface="Arial" pitchFamily="-110" charset="0"/>
                <a:ea typeface="ＭＳ Ｐゴシック" pitchFamily="-110" charset="-128"/>
                <a:cs typeface="ＭＳ Ｐゴシック" pitchFamily="-110" charset="-128"/>
              </a:rPr>
              <a:t> plants</a:t>
            </a:r>
          </a:p>
          <a:p>
            <a:pPr eaLnBrk="1" hangingPunct="1"/>
            <a:endParaRPr lang="en-US" sz="1600" baseline="0" dirty="0" smtClean="0">
              <a:latin typeface="Arial" pitchFamily="-110" charset="0"/>
              <a:ea typeface="ＭＳ Ｐゴシック" pitchFamily="-110" charset="-128"/>
              <a:cs typeface="ＭＳ Ｐゴシック" pitchFamily="-110" charset="-128"/>
            </a:endParaRPr>
          </a:p>
          <a:p>
            <a:pPr eaLnBrk="1" hangingPunct="1"/>
            <a:r>
              <a:rPr lang="en-US" sz="1600" baseline="0" dirty="0" smtClean="0">
                <a:latin typeface="Arial" pitchFamily="-110" charset="0"/>
                <a:ea typeface="ＭＳ Ｐゴシック" pitchFamily="-110" charset="-128"/>
                <a:cs typeface="ＭＳ Ｐゴシック" pitchFamily="-110" charset="-128"/>
              </a:rPr>
              <a:t>But see also:</a:t>
            </a:r>
          </a:p>
          <a:p>
            <a:pPr eaLnBrk="1" hangingPunct="1"/>
            <a:r>
              <a:rPr lang="en-US" sz="1600" baseline="0" dirty="0" smtClean="0">
                <a:latin typeface="Arial" pitchFamily="-110" charset="0"/>
                <a:ea typeface="ＭＳ Ｐゴシック" pitchFamily="-110" charset="-128"/>
                <a:cs typeface="ＭＳ Ｐゴシック" pitchFamily="-110" charset="-128"/>
              </a:rPr>
              <a:t>Sven Beer, Mats </a:t>
            </a:r>
            <a:r>
              <a:rPr lang="en-US" sz="1600" baseline="0" dirty="0" err="1" smtClean="0">
                <a:latin typeface="Arial" pitchFamily="-110" charset="0"/>
                <a:ea typeface="ＭＳ Ｐゴシック" pitchFamily="-110" charset="-128"/>
                <a:cs typeface="ＭＳ Ｐゴシック" pitchFamily="-110" charset="-128"/>
              </a:rPr>
              <a:t>Bjork</a:t>
            </a:r>
            <a:r>
              <a:rPr lang="en-US" sz="1600" baseline="0" dirty="0" smtClean="0">
                <a:latin typeface="Arial" pitchFamily="-110" charset="0"/>
                <a:ea typeface="ＭＳ Ｐゴシック" pitchFamily="-110" charset="-128"/>
                <a:cs typeface="ＭＳ Ｐゴシック" pitchFamily="-110" charset="-128"/>
              </a:rPr>
              <a:t>, </a:t>
            </a:r>
            <a:r>
              <a:rPr lang="en-US" sz="1600" baseline="0" dirty="0" err="1" smtClean="0">
                <a:latin typeface="Arial" pitchFamily="-110" charset="0"/>
                <a:ea typeface="ＭＳ Ｐゴシック" pitchFamily="-110" charset="-128"/>
                <a:cs typeface="ＭＳ Ｐゴシック" pitchFamily="-110" charset="-128"/>
              </a:rPr>
              <a:t>Frida</a:t>
            </a:r>
            <a:r>
              <a:rPr lang="en-US" sz="1600" baseline="0" dirty="0" smtClean="0">
                <a:latin typeface="Arial" pitchFamily="-110" charset="0"/>
                <a:ea typeface="ＭＳ Ｐゴシック" pitchFamily="-110" charset="-128"/>
                <a:cs typeface="ＭＳ Ｐゴシック" pitchFamily="-110" charset="-128"/>
              </a:rPr>
              <a:t> </a:t>
            </a:r>
            <a:r>
              <a:rPr lang="en-US" sz="1600" baseline="0" dirty="0" err="1" smtClean="0">
                <a:latin typeface="Arial" pitchFamily="-110" charset="0"/>
                <a:ea typeface="ＭＳ Ｐゴシック" pitchFamily="-110" charset="-128"/>
                <a:cs typeface="ＭＳ Ｐゴシック" pitchFamily="-110" charset="-128"/>
              </a:rPr>
              <a:t>Hellblom</a:t>
            </a:r>
            <a:r>
              <a:rPr lang="en-US" sz="1600" baseline="0" dirty="0" smtClean="0">
                <a:latin typeface="Arial" pitchFamily="-110" charset="0"/>
                <a:ea typeface="ＭＳ Ｐゴシック" pitchFamily="-110" charset="-128"/>
                <a:cs typeface="ＭＳ Ｐゴシック" pitchFamily="-110" charset="-128"/>
              </a:rPr>
              <a:t> and </a:t>
            </a:r>
            <a:r>
              <a:rPr lang="en-US" sz="1600" baseline="0" dirty="0" err="1" smtClean="0">
                <a:latin typeface="Arial" pitchFamily="-110" charset="0"/>
                <a:ea typeface="ＭＳ Ｐゴシック" pitchFamily="-110" charset="-128"/>
                <a:cs typeface="ＭＳ Ｐゴシック" pitchFamily="-110" charset="-128"/>
              </a:rPr>
              <a:t>Lennart</a:t>
            </a:r>
            <a:r>
              <a:rPr lang="en-US" sz="1600" baseline="0" dirty="0" smtClean="0">
                <a:latin typeface="Arial" pitchFamily="-110" charset="0"/>
                <a:ea typeface="ＭＳ Ｐゴシック" pitchFamily="-110" charset="-128"/>
                <a:cs typeface="ＭＳ Ｐゴシック" pitchFamily="-110" charset="-128"/>
              </a:rPr>
              <a:t> </a:t>
            </a:r>
            <a:r>
              <a:rPr lang="en-US" sz="1600" baseline="0" dirty="0" err="1" smtClean="0">
                <a:latin typeface="Arial" pitchFamily="-110" charset="0"/>
                <a:ea typeface="ＭＳ Ｐゴシック" pitchFamily="-110" charset="-128"/>
                <a:cs typeface="ＭＳ Ｐゴシック" pitchFamily="-110" charset="-128"/>
              </a:rPr>
              <a:t>Axelsson</a:t>
            </a:r>
            <a:endParaRPr lang="en-US" sz="1600" baseline="0" dirty="0" smtClean="0">
              <a:latin typeface="Arial" pitchFamily="-110" charset="0"/>
              <a:ea typeface="ＭＳ Ｐゴシック" pitchFamily="-110" charset="-128"/>
              <a:cs typeface="ＭＳ Ｐゴシック" pitchFamily="-110" charset="-128"/>
            </a:endParaRPr>
          </a:p>
          <a:p>
            <a:pPr eaLnBrk="1" hangingPunct="1"/>
            <a:r>
              <a:rPr lang="en-US" sz="1600" baseline="0" dirty="0" smtClean="0">
                <a:latin typeface="Arial" pitchFamily="-110" charset="0"/>
                <a:ea typeface="ＭＳ Ｐゴシック" pitchFamily="-110" charset="-128"/>
                <a:cs typeface="ＭＳ Ｐゴシック" pitchFamily="-110" charset="-128"/>
              </a:rPr>
              <a:t>Inorganic carbon utilization in marine angiosperms (seagrasses)</a:t>
            </a:r>
          </a:p>
          <a:p>
            <a:pPr eaLnBrk="1" hangingPunct="1"/>
            <a:endParaRPr lang="en-US" sz="1600" baseline="0" dirty="0" smtClean="0">
              <a:latin typeface="Arial" pitchFamily="-110" charset="0"/>
              <a:ea typeface="ＭＳ Ｐゴシック" pitchFamily="-110" charset="-128"/>
              <a:cs typeface="ＭＳ Ｐゴシック" pitchFamily="-110" charset="-128"/>
            </a:endParaRPr>
          </a:p>
          <a:p>
            <a:pPr eaLnBrk="1" hangingPunct="1"/>
            <a:r>
              <a:rPr lang="en-US" sz="1600" baseline="0" dirty="0" err="1" smtClean="0">
                <a:latin typeface="Arial" pitchFamily="-110" charset="0"/>
                <a:ea typeface="ＭＳ Ｐゴシック" pitchFamily="-110" charset="-128"/>
                <a:cs typeface="ＭＳ Ｐゴシック" pitchFamily="-110" charset="-128"/>
              </a:rPr>
              <a:t>Abstract:  The</a:t>
            </a:r>
            <a:r>
              <a:rPr lang="en-US" sz="1600" baseline="0" dirty="0" smtClean="0">
                <a:latin typeface="Arial" pitchFamily="-110" charset="0"/>
                <a:ea typeface="ＭＳ Ｐゴシック" pitchFamily="-110" charset="-128"/>
                <a:cs typeface="ＭＳ Ｐゴシック" pitchFamily="-110" charset="-128"/>
              </a:rPr>
              <a:t> mechanisms by which marine angiosperms, or seagrasses, utilize external inorganic carbon (</a:t>
            </a:r>
            <a:r>
              <a:rPr lang="en-US" sz="1600" baseline="0" dirty="0" err="1" smtClean="0">
                <a:latin typeface="Arial" pitchFamily="-110" charset="0"/>
                <a:ea typeface="ＭＳ Ｐゴシック" pitchFamily="-110" charset="-128"/>
                <a:cs typeface="ＭＳ Ｐゴシック" pitchFamily="-110" charset="-128"/>
              </a:rPr>
              <a:t>Ci</a:t>
            </a:r>
            <a:r>
              <a:rPr lang="en-US" sz="1600" baseline="0" dirty="0" smtClean="0">
                <a:latin typeface="Arial" pitchFamily="-110" charset="0"/>
                <a:ea typeface="ＭＳ Ｐゴシック" pitchFamily="-110" charset="-128"/>
                <a:cs typeface="ＭＳ Ｐゴシック" pitchFamily="-110" charset="-128"/>
              </a:rPr>
              <a:t>) include, in addition to uptake of CO2 formed spontaneously from HCO3–: (</a:t>
            </a:r>
            <a:r>
              <a:rPr lang="en-US" sz="1600" baseline="0" dirty="0" err="1" smtClean="0">
                <a:latin typeface="Arial" pitchFamily="-110" charset="0"/>
                <a:ea typeface="ＭＳ Ｐゴシック" pitchFamily="-110" charset="-128"/>
                <a:cs typeface="ＭＳ Ｐゴシック" pitchFamily="-110" charset="-128"/>
              </a:rPr>
              <a:t>i</a:t>
            </a:r>
            <a:r>
              <a:rPr lang="en-US" sz="1600" baseline="0" dirty="0" smtClean="0">
                <a:latin typeface="Arial" pitchFamily="-110" charset="0"/>
                <a:ea typeface="ＭＳ Ｐゴシック" pitchFamily="-110" charset="-128"/>
                <a:cs typeface="ＭＳ Ｐゴシック" pitchFamily="-110" charset="-128"/>
              </a:rPr>
              <a:t>) extracellular carbonic </a:t>
            </a:r>
            <a:r>
              <a:rPr lang="en-US" sz="1600" baseline="0" dirty="0" err="1" smtClean="0">
                <a:latin typeface="Arial" pitchFamily="-110" charset="0"/>
                <a:ea typeface="ＭＳ Ｐゴシック" pitchFamily="-110" charset="-128"/>
                <a:cs typeface="ＭＳ Ｐゴシック" pitchFamily="-110" charset="-128"/>
              </a:rPr>
              <a:t>anhydrasemediated</a:t>
            </a:r>
            <a:r>
              <a:rPr lang="en-US" sz="1600" baseline="0" dirty="0" smtClean="0">
                <a:latin typeface="Arial" pitchFamily="-110" charset="0"/>
                <a:ea typeface="ＭＳ Ｐゴシック" pitchFamily="-110" charset="-128"/>
                <a:cs typeface="ＭＳ Ｐゴシック" pitchFamily="-110" charset="-128"/>
              </a:rPr>
              <a:t> conversion of HCO3– to CO2 at normal seawater pH, or in acid zones created by H+ extrusion, and (ii) H+-driven utilization (direct uptake?) of HCO3–. The latter mechanism was recently indicated for </a:t>
            </a:r>
            <a:r>
              <a:rPr lang="en-US" sz="1600" baseline="0" dirty="0" err="1" smtClean="0">
                <a:latin typeface="Arial" pitchFamily="-110" charset="0"/>
                <a:ea typeface="ＭＳ Ｐゴシック" pitchFamily="-110" charset="-128"/>
                <a:cs typeface="ＭＳ Ｐゴシック" pitchFamily="-110" charset="-128"/>
              </a:rPr>
              <a:t>Zostera</a:t>
            </a:r>
            <a:r>
              <a:rPr lang="en-US" sz="1600" baseline="0" dirty="0" smtClean="0">
                <a:latin typeface="Arial" pitchFamily="-110" charset="0"/>
                <a:ea typeface="ＭＳ Ｐゴシック" pitchFamily="-110" charset="-128"/>
                <a:cs typeface="ＭＳ Ｐゴシック" pitchFamily="-110" charset="-128"/>
              </a:rPr>
              <a:t> marina, </a:t>
            </a:r>
            <a:r>
              <a:rPr lang="en-US" sz="1600" baseline="0" dirty="0" err="1" smtClean="0">
                <a:latin typeface="Arial" pitchFamily="-110" charset="0"/>
                <a:ea typeface="ＭＳ Ｐゴシック" pitchFamily="-110" charset="-128"/>
                <a:cs typeface="ＭＳ Ｐゴシック" pitchFamily="-110" charset="-128"/>
              </a:rPr>
              <a:t>Halophila</a:t>
            </a:r>
            <a:r>
              <a:rPr lang="en-US" sz="1600" baseline="0" dirty="0" smtClean="0">
                <a:latin typeface="Arial" pitchFamily="-110" charset="0"/>
                <a:ea typeface="ＭＳ Ｐゴシック" pitchFamily="-110" charset="-128"/>
                <a:cs typeface="ＭＳ Ｐゴシック" pitchFamily="-110" charset="-128"/>
              </a:rPr>
              <a:t> </a:t>
            </a:r>
            <a:r>
              <a:rPr lang="en-US" sz="1600" baseline="0" dirty="0" err="1" smtClean="0">
                <a:latin typeface="Arial" pitchFamily="-110" charset="0"/>
                <a:ea typeface="ＭＳ Ｐゴシック" pitchFamily="-110" charset="-128"/>
                <a:cs typeface="ＭＳ Ｐゴシック" pitchFamily="-110" charset="-128"/>
              </a:rPr>
              <a:t>stipulaceaand</a:t>
            </a:r>
            <a:r>
              <a:rPr lang="en-US" sz="1600" baseline="0" dirty="0" smtClean="0">
                <a:latin typeface="Arial" pitchFamily="-110" charset="0"/>
                <a:ea typeface="ＭＳ Ｐゴシック" pitchFamily="-110" charset="-128"/>
                <a:cs typeface="ＭＳ Ｐゴシック" pitchFamily="-110" charset="-128"/>
              </a:rPr>
              <a:t> </a:t>
            </a:r>
            <a:r>
              <a:rPr lang="en-US" sz="1600" baseline="0" dirty="0" err="1" smtClean="0">
                <a:latin typeface="Arial" pitchFamily="-110" charset="0"/>
                <a:ea typeface="ＭＳ Ｐゴシック" pitchFamily="-110" charset="-128"/>
                <a:cs typeface="ＭＳ Ｐゴシック" pitchFamily="-110" charset="-128"/>
              </a:rPr>
              <a:t>Ruppia</a:t>
            </a:r>
            <a:r>
              <a:rPr lang="en-US" sz="1600" baseline="0" dirty="0" smtClean="0">
                <a:latin typeface="Arial" pitchFamily="-110" charset="0"/>
                <a:ea typeface="ＭＳ Ｐゴシック" pitchFamily="-110" charset="-128"/>
                <a:cs typeface="ＭＳ Ｐゴシック" pitchFamily="-110" charset="-128"/>
              </a:rPr>
              <a:t> </a:t>
            </a:r>
            <a:r>
              <a:rPr lang="en-US" sz="1600" baseline="0" dirty="0" err="1" smtClean="0">
                <a:latin typeface="Arial" pitchFamily="-110" charset="0"/>
                <a:ea typeface="ＭＳ Ｐゴシック" pitchFamily="-110" charset="-128"/>
                <a:cs typeface="ＭＳ Ｐゴシック" pitchFamily="-110" charset="-128"/>
              </a:rPr>
              <a:t>maritima</a:t>
            </a:r>
            <a:r>
              <a:rPr lang="en-US" sz="1600" baseline="0" dirty="0" smtClean="0">
                <a:latin typeface="Arial" pitchFamily="-110" charset="0"/>
                <a:ea typeface="ＭＳ Ｐゴシック" pitchFamily="-110" charset="-128"/>
                <a:cs typeface="ＭＳ Ｐゴシック" pitchFamily="-110" charset="-128"/>
              </a:rPr>
              <a:t>, and manifested itself as a sensitivity of photosynthesis to buffers, as well as a relative insensitivity to </a:t>
            </a:r>
            <a:r>
              <a:rPr lang="en-US" sz="1600" baseline="0" dirty="0" err="1" smtClean="0">
                <a:latin typeface="Arial" pitchFamily="-110" charset="0"/>
                <a:ea typeface="ＭＳ Ｐゴシック" pitchFamily="-110" charset="-128"/>
                <a:cs typeface="ＭＳ Ｐゴシック" pitchFamily="-110" charset="-128"/>
              </a:rPr>
              <a:t>acetazolamide</a:t>
            </a:r>
            <a:r>
              <a:rPr lang="en-US" sz="1600" baseline="0" dirty="0" smtClean="0">
                <a:latin typeface="Arial" pitchFamily="-110" charset="0"/>
                <a:ea typeface="ＭＳ Ｐゴシック" pitchFamily="-110" charset="-128"/>
                <a:cs typeface="ＭＳ Ｐゴシック" pitchFamily="-110" charset="-128"/>
              </a:rPr>
              <a:t> under buffer-free conditions, especially at high </a:t>
            </a:r>
            <a:r>
              <a:rPr lang="en-US" sz="1600" baseline="0" dirty="0" err="1" smtClean="0">
                <a:latin typeface="Arial" pitchFamily="-110" charset="0"/>
                <a:ea typeface="ＭＳ Ｐゴシック" pitchFamily="-110" charset="-128"/>
                <a:cs typeface="ＭＳ Ｐゴシック" pitchFamily="-110" charset="-128"/>
              </a:rPr>
              <a:t>pH.Seagrasses</a:t>
            </a:r>
            <a:r>
              <a:rPr lang="en-US" sz="1600" baseline="0" dirty="0" smtClean="0">
                <a:latin typeface="Arial" pitchFamily="-110" charset="0"/>
                <a:ea typeface="ＭＳ Ｐゴシック" pitchFamily="-110" charset="-128"/>
                <a:cs typeface="ＭＳ Ｐゴシック" pitchFamily="-110" charset="-128"/>
              </a:rPr>
              <a:t> have until recently been viewed as having </a:t>
            </a:r>
            <a:r>
              <a:rPr lang="en-US" sz="1600" baseline="0" dirty="0" err="1" smtClean="0">
                <a:latin typeface="Arial" pitchFamily="-110" charset="0"/>
                <a:ea typeface="ＭＳ Ｐゴシック" pitchFamily="-110" charset="-128"/>
                <a:cs typeface="ＭＳ Ｐゴシック" pitchFamily="-110" charset="-128"/>
              </a:rPr>
              <a:t>Ci</a:t>
            </a:r>
            <a:r>
              <a:rPr lang="en-US" sz="1600" baseline="0" dirty="0" smtClean="0">
                <a:latin typeface="Arial" pitchFamily="-110" charset="0"/>
                <a:ea typeface="ＭＳ Ｐゴシック" pitchFamily="-110" charset="-128"/>
                <a:cs typeface="ＭＳ Ｐゴシック" pitchFamily="-110" charset="-128"/>
              </a:rPr>
              <a:t> utilization systems that are less ‘efficient’ than macroalgae, and this has, for example, led to the thought that future rises in atmospheric and thus dissolved CO2 would have a stronger effect on seagrasses than on macroalgae. However, most of the experiments leading to such conclusions were carried out in the laboratory on detached leaves, and buffers were used to keep HCO3–/CO2 ratios stable during </a:t>
            </a:r>
            <a:r>
              <a:rPr lang="en-US" sz="1600" baseline="0" dirty="0" err="1" smtClean="0">
                <a:latin typeface="Arial" pitchFamily="-110" charset="0"/>
                <a:ea typeface="ＭＳ Ｐゴシック" pitchFamily="-110" charset="-128"/>
                <a:cs typeface="ＭＳ Ｐゴシック" pitchFamily="-110" charset="-128"/>
              </a:rPr>
              <a:t>Ci</a:t>
            </a:r>
            <a:r>
              <a:rPr lang="en-US" sz="1600" baseline="0" dirty="0" smtClean="0">
                <a:latin typeface="Arial" pitchFamily="-110" charset="0"/>
                <a:ea typeface="ＭＳ Ｐゴシック" pitchFamily="-110" charset="-128"/>
                <a:cs typeface="ＭＳ Ｐゴシック" pitchFamily="-110" charset="-128"/>
              </a:rPr>
              <a:t> additions. The revelation that seagrass photosynthesis is sensitive to buffers as well as to physical perturbations, has led to new experiments in which initial pH values are set by appropriate HCO3–/CO32–ratios, and/or O2 measurements on leaf pieces are replaced with pulse amplitude-modulated </a:t>
            </a:r>
            <a:r>
              <a:rPr lang="en-US" sz="1600" baseline="0" dirty="0" err="1" smtClean="0">
                <a:latin typeface="Arial" pitchFamily="-110" charset="0"/>
                <a:ea typeface="ＭＳ Ｐゴシック" pitchFamily="-110" charset="-128"/>
                <a:cs typeface="ＭＳ Ｐゴシック" pitchFamily="-110" charset="-128"/>
              </a:rPr>
              <a:t>fluorometry</a:t>
            </a:r>
            <a:r>
              <a:rPr lang="en-US" sz="1600" baseline="0" dirty="0" smtClean="0">
                <a:latin typeface="Arial" pitchFamily="-110" charset="0"/>
                <a:ea typeface="ＭＳ Ｐゴシック" pitchFamily="-110" charset="-128"/>
                <a:cs typeface="ＭＳ Ｐゴシック" pitchFamily="-110" charset="-128"/>
              </a:rPr>
              <a:t> on whole, attached leaves, often in situ. Under such conditions, the photosynthetic responses of seagrasses to </a:t>
            </a:r>
            <a:r>
              <a:rPr lang="en-US" sz="1600" baseline="0" dirty="0" err="1" smtClean="0">
                <a:latin typeface="Arial" pitchFamily="-110" charset="0"/>
                <a:ea typeface="ＭＳ Ｐゴシック" pitchFamily="-110" charset="-128"/>
                <a:cs typeface="ＭＳ Ｐゴシック" pitchFamily="-110" charset="-128"/>
              </a:rPr>
              <a:t>Ci</a:t>
            </a:r>
            <a:r>
              <a:rPr lang="en-US" sz="1600" baseline="0" dirty="0" smtClean="0">
                <a:latin typeface="Arial" pitchFamily="-110" charset="0"/>
                <a:ea typeface="ＭＳ Ｐゴシック" pitchFamily="-110" charset="-128"/>
                <a:cs typeface="ＭＳ Ｐゴシック" pitchFamily="-110" charset="-128"/>
              </a:rPr>
              <a:t> match those obtained for macroalgae. Thus, the paradigm of ‘inefficient’ </a:t>
            </a:r>
            <a:r>
              <a:rPr lang="en-US" sz="1600" baseline="0" dirty="0" err="1" smtClean="0">
                <a:latin typeface="Arial" pitchFamily="-110" charset="0"/>
                <a:ea typeface="ＭＳ Ｐゴシック" pitchFamily="-110" charset="-128"/>
                <a:cs typeface="ＭＳ Ｐゴシック" pitchFamily="-110" charset="-128"/>
              </a:rPr>
              <a:t>Ci</a:t>
            </a:r>
            <a:r>
              <a:rPr lang="en-US" sz="1600" baseline="0" dirty="0" smtClean="0">
                <a:latin typeface="Arial" pitchFamily="-110" charset="0"/>
                <a:ea typeface="ＭＳ Ｐゴシック" pitchFamily="-110" charset="-128"/>
                <a:cs typeface="ＭＳ Ｐゴシック" pitchFamily="-110" charset="-128"/>
              </a:rPr>
              <a:t> utilization by seagrasses as compared with macroalgae may no longer be valid. Consequently, it seems that the generally observed high productivity of seagrass beds may have its background in very efficient, H+-driven, means of HCO3– </a:t>
            </a:r>
            <a:r>
              <a:rPr lang="en-US" sz="1600" baseline="0" dirty="0" err="1" smtClean="0">
                <a:latin typeface="Arial" pitchFamily="-110" charset="0"/>
                <a:ea typeface="ＭＳ Ｐゴシック" pitchFamily="-110" charset="-128"/>
                <a:cs typeface="ＭＳ Ｐゴシック" pitchFamily="-110" charset="-128"/>
              </a:rPr>
              <a:t>utilization.Keywords</a:t>
            </a:r>
            <a:r>
              <a:rPr lang="en-US" sz="1600" baseline="0" dirty="0" smtClean="0">
                <a:latin typeface="Arial" pitchFamily="-110" charset="0"/>
                <a:ea typeface="ＭＳ Ｐゴシック" pitchFamily="-110" charset="-128"/>
                <a:cs typeface="ＭＳ Ｐゴシック" pitchFamily="-110" charset="-128"/>
              </a:rPr>
              <a:t>: inorganic carbon, marine angiosperms, photosynthesis, </a:t>
            </a:r>
            <a:r>
              <a:rPr lang="en-US" sz="1600" baseline="0" dirty="0" err="1" smtClean="0">
                <a:latin typeface="Arial" pitchFamily="-110" charset="0"/>
                <a:ea typeface="ＭＳ Ｐゴシック" pitchFamily="-110" charset="-128"/>
                <a:cs typeface="ＭＳ Ｐゴシック" pitchFamily="-110" charset="-128"/>
              </a:rPr>
              <a:t>seagrasses.  Functional</a:t>
            </a:r>
            <a:r>
              <a:rPr lang="en-US" sz="1600" baseline="0" dirty="0" smtClean="0">
                <a:latin typeface="Arial" pitchFamily="-110" charset="0"/>
                <a:ea typeface="ＭＳ Ｐゴシック" pitchFamily="-110" charset="-128"/>
                <a:cs typeface="ＭＳ Ｐゴシック" pitchFamily="-110" charset="-128"/>
              </a:rPr>
              <a:t> Plant Biology 29 (3) 349 - 354   Full text doi:10.1071/PP01185 </a:t>
            </a:r>
          </a:p>
          <a:p>
            <a:pPr eaLnBrk="1" hangingPunct="1"/>
            <a:endParaRPr lang="en-US" sz="1600" baseline="0" dirty="0" smtClean="0">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Everything is what it</a:t>
            </a:r>
            <a:r>
              <a:rPr lang="en-US" baseline="0" dirty="0" smtClean="0"/>
              <a:t> is because it got that way</a:t>
            </a:r>
          </a:p>
          <a:p>
            <a:r>
              <a:rPr lang="en-US" baseline="0" dirty="0" smtClean="0"/>
              <a:t>D’Arcy Wentworth Thompson “On Growth and Form” 1917</a:t>
            </a:r>
          </a:p>
          <a:p>
            <a:endParaRPr lang="en-US" baseline="0" dirty="0" smtClean="0"/>
          </a:p>
          <a:p>
            <a:r>
              <a:rPr lang="en-US" baseline="0" dirty="0" smtClean="0"/>
              <a:t>What escapes the eye, however, is a much more insidious kind of extinction: the extinction of ecological interactions</a:t>
            </a:r>
          </a:p>
          <a:p>
            <a:r>
              <a:rPr lang="en-US" baseline="0" dirty="0" smtClean="0"/>
              <a:t>Daniel H Janzen, Natural History 83, 48 (1974)</a:t>
            </a:r>
          </a:p>
        </p:txBody>
      </p:sp>
      <p:sp>
        <p:nvSpPr>
          <p:cNvPr id="4" name="Slide Number Placeholder 3"/>
          <p:cNvSpPr>
            <a:spLocks noGrp="1"/>
          </p:cNvSpPr>
          <p:nvPr>
            <p:ph type="sldNum" sz="quarter" idx="10"/>
          </p:nvPr>
        </p:nvSpPr>
        <p:spPr/>
        <p:txBody>
          <a:bodyPr/>
          <a:lstStyle/>
          <a:p>
            <a:fld id="{AEA67741-0DC5-634F-A2CB-19AFCB12ED47}"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C8C5DE36-0A88-0D4D-83EF-AC76E45DD67B}" type="slidenum">
              <a:rPr lang="en-US">
                <a:latin typeface="Arial" pitchFamily="-110" charset="0"/>
              </a:rPr>
              <a:pPr/>
              <a:t>21</a:t>
            </a:fld>
            <a:endParaRPr lang="en-US">
              <a:latin typeface="Arial" pitchFamily="-110" charset="0"/>
            </a:endParaRPr>
          </a:p>
        </p:txBody>
      </p:sp>
      <p:sp>
        <p:nvSpPr>
          <p:cNvPr id="67587" name="Rectangle 1026"/>
          <p:cNvSpPr>
            <a:spLocks noGrp="1" noRot="1" noChangeAspect="1" noChangeArrowheads="1" noTextEdit="1"/>
          </p:cNvSpPr>
          <p:nvPr>
            <p:ph type="sldImg"/>
          </p:nvPr>
        </p:nvSpPr>
        <p:spPr>
          <a:solidFill>
            <a:srgbClr val="FFFFFF"/>
          </a:solidFill>
          <a:ln/>
        </p:spPr>
      </p:sp>
      <p:sp>
        <p:nvSpPr>
          <p:cNvPr id="67588" name="Rectangle 1027"/>
          <p:cNvSpPr>
            <a:spLocks noGrp="1" noChangeArrowheads="1"/>
          </p:cNvSpPr>
          <p:nvPr>
            <p:ph type="body" idx="1"/>
          </p:nvPr>
        </p:nvSpPr>
        <p:spPr>
          <a:xfrm>
            <a:off x="914711" y="4344025"/>
            <a:ext cx="5028579" cy="4114488"/>
          </a:xfrm>
          <a:solidFill>
            <a:srgbClr val="FFFFFF"/>
          </a:solidFill>
          <a:ln>
            <a:solidFill>
              <a:srgbClr val="000000"/>
            </a:solidFill>
          </a:ln>
        </p:spPr>
        <p:txBody>
          <a:bodyPr>
            <a:normAutofit fontScale="70000" lnSpcReduction="20000"/>
          </a:bodyPr>
          <a:lstStyle/>
          <a:p>
            <a:r>
              <a:rPr lang="en-US" dirty="0" err="1" smtClean="0">
                <a:latin typeface="Arial" pitchFamily="-110" charset="0"/>
                <a:ea typeface="ＭＳ Ｐゴシック" pitchFamily="-110" charset="-128"/>
                <a:cs typeface="ＭＳ Ｐゴシック" pitchFamily="-110" charset="-128"/>
              </a:rPr>
              <a:t>Beman</a:t>
            </a:r>
            <a:r>
              <a:rPr lang="en-US" baseline="0" dirty="0" smtClean="0">
                <a:latin typeface="Arial" pitchFamily="-110" charset="0"/>
                <a:ea typeface="ＭＳ Ｐゴシック" pitchFamily="-110" charset="-128"/>
                <a:cs typeface="ＭＳ Ｐゴシック" pitchFamily="-110" charset="-128"/>
              </a:rPr>
              <a:t> et al. PNAS 2011</a:t>
            </a:r>
          </a:p>
          <a:p>
            <a:r>
              <a:rPr lang="en-US" baseline="0" dirty="0" smtClean="0">
                <a:latin typeface="Arial" pitchFamily="-110" charset="0"/>
                <a:ea typeface="ＭＳ Ｐゴシック" pitchFamily="-110" charset="-128"/>
                <a:cs typeface="ＭＳ Ｐゴシック" pitchFamily="-110" charset="-128"/>
              </a:rPr>
              <a:t>As NO3- is assimilated by phytoplankton and eventually </a:t>
            </a:r>
            <a:r>
              <a:rPr lang="en-US" baseline="0" dirty="0" err="1" smtClean="0">
                <a:latin typeface="Arial" pitchFamily="-110" charset="0"/>
                <a:ea typeface="ＭＳ Ｐゴシック" pitchFamily="-110" charset="-128"/>
                <a:cs typeface="ＭＳ Ｐゴシック" pitchFamily="-110" charset="-128"/>
              </a:rPr>
              <a:t>remineralized</a:t>
            </a:r>
            <a:r>
              <a:rPr lang="en-US" baseline="0" dirty="0" smtClean="0">
                <a:latin typeface="Arial" pitchFamily="-110" charset="0"/>
                <a:ea typeface="ＭＳ Ｐゴシック" pitchFamily="-110" charset="-128"/>
                <a:cs typeface="ＭＳ Ｐゴシック" pitchFamily="-110" charset="-128"/>
              </a:rPr>
              <a:t> to NH4+, ocean acidification would substantially reduce the proportion converted back to NO3- by nitrification, ultimately depleting upper water column NO3- over time.</a:t>
            </a:r>
          </a:p>
          <a:p>
            <a:endParaRPr lang="en-US" baseline="0" dirty="0" smtClean="0">
              <a:latin typeface="Arial" pitchFamily="-110" charset="0"/>
              <a:ea typeface="ＭＳ Ｐゴシック" pitchFamily="-110" charset="-128"/>
              <a:cs typeface="ＭＳ Ｐゴシック" pitchFamily="-110" charset="-128"/>
            </a:endParaRPr>
          </a:p>
          <a:p>
            <a:r>
              <a:rPr lang="en-US" baseline="0" dirty="0" smtClean="0">
                <a:latin typeface="Arial" pitchFamily="-110" charset="0"/>
                <a:ea typeface="ＭＳ Ｐゴシック" pitchFamily="-110" charset="-128"/>
                <a:cs typeface="ＭＳ Ｐゴシック" pitchFamily="-110" charset="-128"/>
              </a:rPr>
              <a:t>Substantial shift in the chemical form of nitrogen from NO3-supported production to NH4+ favored production</a:t>
            </a:r>
          </a:p>
          <a:p>
            <a:endParaRPr lang="en-US" baseline="0" dirty="0" smtClean="0">
              <a:latin typeface="Arial" pitchFamily="-110" charset="0"/>
              <a:ea typeface="ＭＳ Ｐゴシック" pitchFamily="-110" charset="-128"/>
              <a:cs typeface="ＭＳ Ｐゴシック" pitchFamily="-110" charset="-128"/>
            </a:endParaRPr>
          </a:p>
          <a:p>
            <a:r>
              <a:rPr lang="en-US" baseline="0" dirty="0" smtClean="0">
                <a:latin typeface="Arial" pitchFamily="-110" charset="0"/>
                <a:ea typeface="ＭＳ Ｐゴシック" pitchFamily="-110" charset="-128"/>
                <a:cs typeface="ＭＳ Ｐゴシック" pitchFamily="-110" charset="-128"/>
              </a:rPr>
              <a:t>Smaller organisms that are more competitive for NH4+ would be favored over organisms that prefer NO3- (such as diatoms)</a:t>
            </a:r>
          </a:p>
          <a:p>
            <a:endParaRPr lang="en-US" baseline="0" dirty="0" smtClean="0">
              <a:latin typeface="Arial" pitchFamily="-110" charset="0"/>
              <a:ea typeface="ＭＳ Ｐゴシック" pitchFamily="-110" charset="-128"/>
              <a:cs typeface="ＭＳ Ｐゴシック" pitchFamily="-110" charset="-128"/>
            </a:endParaRPr>
          </a:p>
          <a:p>
            <a:r>
              <a:rPr lang="en-US" baseline="0" dirty="0" smtClean="0">
                <a:latin typeface="Arial" pitchFamily="-110" charset="0"/>
                <a:ea typeface="ＭＳ Ｐゴシック" pitchFamily="-110" charset="-128"/>
                <a:cs typeface="ＭＳ Ｐゴシック" pitchFamily="-110" charset="-128"/>
              </a:rPr>
              <a:t>NH3= ammonia</a:t>
            </a:r>
          </a:p>
          <a:p>
            <a:r>
              <a:rPr lang="en-US" baseline="0" dirty="0" smtClean="0">
                <a:latin typeface="Arial" pitchFamily="-110" charset="0"/>
                <a:ea typeface="ＭＳ Ｐゴシック" pitchFamily="-110" charset="-128"/>
                <a:cs typeface="ＭＳ Ｐゴシック" pitchFamily="-110" charset="-128"/>
              </a:rPr>
              <a:t>NH4+ = ammonium – </a:t>
            </a:r>
          </a:p>
          <a:p>
            <a:endParaRPr lang="en-US" baseline="0" dirty="0" smtClean="0">
              <a:latin typeface="Arial" pitchFamily="-110" charset="0"/>
              <a:ea typeface="ＭＳ Ｐゴシック" pitchFamily="-110" charset="-128"/>
              <a:cs typeface="ＭＳ Ｐゴシック" pitchFamily="-110" charset="-128"/>
            </a:endParaRPr>
          </a:p>
          <a:p>
            <a:r>
              <a:rPr lang="en-US" baseline="0" dirty="0" smtClean="0">
                <a:latin typeface="Arial" pitchFamily="-110" charset="0"/>
                <a:ea typeface="ＭＳ Ｐゴシック" pitchFamily="-110" charset="-128"/>
                <a:cs typeface="ＭＳ Ｐゴシック" pitchFamily="-110" charset="-128"/>
              </a:rPr>
              <a:t>pH low  NH3 + H20 -&gt; NH4+ + OH-</a:t>
            </a:r>
          </a:p>
          <a:p>
            <a:r>
              <a:rPr lang="en-US" baseline="0" dirty="0" smtClean="0">
                <a:latin typeface="Arial" pitchFamily="-110" charset="0"/>
                <a:ea typeface="ＭＳ Ｐゴシック" pitchFamily="-110" charset="-128"/>
                <a:cs typeface="ＭＳ Ｐゴシック" pitchFamily="-110" charset="-128"/>
              </a:rPr>
              <a:t>pH high                   &lt;-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C8C5DE36-0A88-0D4D-83EF-AC76E45DD67B}" type="slidenum">
              <a:rPr lang="en-US">
                <a:latin typeface="Arial" pitchFamily="-110" charset="0"/>
              </a:rPr>
              <a:pPr/>
              <a:t>22</a:t>
            </a:fld>
            <a:endParaRPr lang="en-US">
              <a:latin typeface="Arial" pitchFamily="-110" charset="0"/>
            </a:endParaRPr>
          </a:p>
        </p:txBody>
      </p:sp>
      <p:sp>
        <p:nvSpPr>
          <p:cNvPr id="67587" name="Rectangle 1026"/>
          <p:cNvSpPr>
            <a:spLocks noGrp="1" noRot="1" noChangeAspect="1" noChangeArrowheads="1" noTextEdit="1"/>
          </p:cNvSpPr>
          <p:nvPr>
            <p:ph type="sldImg"/>
          </p:nvPr>
        </p:nvSpPr>
        <p:spPr>
          <a:solidFill>
            <a:srgbClr val="FFFFFF"/>
          </a:solidFill>
          <a:ln/>
        </p:spPr>
      </p:sp>
      <p:sp>
        <p:nvSpPr>
          <p:cNvPr id="67588" name="Rectangle 1027"/>
          <p:cNvSpPr>
            <a:spLocks noGrp="1" noChangeArrowheads="1"/>
          </p:cNvSpPr>
          <p:nvPr>
            <p:ph type="body" idx="1"/>
          </p:nvPr>
        </p:nvSpPr>
        <p:spPr>
          <a:xfrm>
            <a:off x="914711" y="4344025"/>
            <a:ext cx="5028579" cy="4114488"/>
          </a:xfrm>
          <a:solidFill>
            <a:srgbClr val="FFFFFF"/>
          </a:solidFill>
          <a:ln>
            <a:solidFill>
              <a:srgbClr val="000000"/>
            </a:solidFill>
          </a:ln>
        </p:spPr>
        <p:txBody>
          <a:bodyPr>
            <a:normAutofit fontScale="70000" lnSpcReduction="20000"/>
          </a:bodyPr>
          <a:lstStyle/>
          <a:p>
            <a:r>
              <a:rPr lang="en-US" dirty="0" err="1" smtClean="0">
                <a:latin typeface="Arial" pitchFamily="-110" charset="0"/>
                <a:ea typeface="ＭＳ Ｐゴシック" pitchFamily="-110" charset="-128"/>
                <a:cs typeface="ＭＳ Ｐゴシック" pitchFamily="-110" charset="-128"/>
              </a:rPr>
              <a:t>Beman</a:t>
            </a:r>
            <a:r>
              <a:rPr lang="en-US" baseline="0" dirty="0" smtClean="0">
                <a:latin typeface="Arial" pitchFamily="-110" charset="0"/>
                <a:ea typeface="ＭＳ Ｐゴシック" pitchFamily="-110" charset="-128"/>
                <a:cs typeface="ＭＳ Ｐゴシック" pitchFamily="-110" charset="-128"/>
              </a:rPr>
              <a:t> et al. PNAS 2011</a:t>
            </a:r>
          </a:p>
          <a:p>
            <a:r>
              <a:rPr lang="en-US" baseline="0" dirty="0" smtClean="0">
                <a:latin typeface="Arial" pitchFamily="-110" charset="0"/>
                <a:ea typeface="ＭＳ Ｐゴシック" pitchFamily="-110" charset="-128"/>
                <a:cs typeface="ＭＳ Ｐゴシック" pitchFamily="-110" charset="-128"/>
              </a:rPr>
              <a:t>As NO3- is assimilated by phytoplankton and eventually </a:t>
            </a:r>
            <a:r>
              <a:rPr lang="en-US" baseline="0" dirty="0" err="1" smtClean="0">
                <a:latin typeface="Arial" pitchFamily="-110" charset="0"/>
                <a:ea typeface="ＭＳ Ｐゴシック" pitchFamily="-110" charset="-128"/>
                <a:cs typeface="ＭＳ Ｐゴシック" pitchFamily="-110" charset="-128"/>
              </a:rPr>
              <a:t>remineralized</a:t>
            </a:r>
            <a:r>
              <a:rPr lang="en-US" baseline="0" dirty="0" smtClean="0">
                <a:latin typeface="Arial" pitchFamily="-110" charset="0"/>
                <a:ea typeface="ＭＳ Ｐゴシック" pitchFamily="-110" charset="-128"/>
                <a:cs typeface="ＭＳ Ｐゴシック" pitchFamily="-110" charset="-128"/>
              </a:rPr>
              <a:t> to NH4+, ocean acidification would substantially reduce the proportion converted back to NO3- by nitrification, ultimately depleting upper water column NO3- over time.</a:t>
            </a:r>
          </a:p>
          <a:p>
            <a:endParaRPr lang="en-US" baseline="0" dirty="0" smtClean="0">
              <a:latin typeface="Arial" pitchFamily="-110" charset="0"/>
              <a:ea typeface="ＭＳ Ｐゴシック" pitchFamily="-110" charset="-128"/>
              <a:cs typeface="ＭＳ Ｐゴシック" pitchFamily="-110" charset="-128"/>
            </a:endParaRPr>
          </a:p>
          <a:p>
            <a:r>
              <a:rPr lang="en-US" baseline="0" dirty="0" smtClean="0">
                <a:latin typeface="Arial" pitchFamily="-110" charset="0"/>
                <a:ea typeface="ＭＳ Ｐゴシック" pitchFamily="-110" charset="-128"/>
                <a:cs typeface="ＭＳ Ｐゴシック" pitchFamily="-110" charset="-128"/>
              </a:rPr>
              <a:t>Substantial shift in the chemical form of nitrogen from NO3-supported production to NH4+ favored production</a:t>
            </a:r>
          </a:p>
          <a:p>
            <a:endParaRPr lang="en-US" baseline="0" dirty="0" smtClean="0">
              <a:latin typeface="Arial" pitchFamily="-110" charset="0"/>
              <a:ea typeface="ＭＳ Ｐゴシック" pitchFamily="-110" charset="-128"/>
              <a:cs typeface="ＭＳ Ｐゴシック" pitchFamily="-110" charset="-128"/>
            </a:endParaRPr>
          </a:p>
          <a:p>
            <a:r>
              <a:rPr lang="en-US" baseline="0" dirty="0" smtClean="0">
                <a:latin typeface="Arial" pitchFamily="-110" charset="0"/>
                <a:ea typeface="ＭＳ Ｐゴシック" pitchFamily="-110" charset="-128"/>
                <a:cs typeface="ＭＳ Ｐゴシック" pitchFamily="-110" charset="-128"/>
              </a:rPr>
              <a:t>Smaller organisms that are more competitive for NH4+ would be favored over organisms that prefer NO3- (such as diatoms)</a:t>
            </a:r>
          </a:p>
          <a:p>
            <a:endParaRPr lang="en-US" baseline="0" dirty="0" smtClean="0">
              <a:latin typeface="Arial" pitchFamily="-110" charset="0"/>
              <a:ea typeface="ＭＳ Ｐゴシック" pitchFamily="-110" charset="-128"/>
              <a:cs typeface="ＭＳ Ｐゴシック" pitchFamily="-110" charset="-128"/>
            </a:endParaRPr>
          </a:p>
          <a:p>
            <a:r>
              <a:rPr lang="en-US" baseline="0" dirty="0" smtClean="0">
                <a:latin typeface="Arial" pitchFamily="-110" charset="0"/>
                <a:ea typeface="ＭＳ Ｐゴシック" pitchFamily="-110" charset="-128"/>
                <a:cs typeface="ＭＳ Ｐゴシック" pitchFamily="-110" charset="-128"/>
              </a:rPr>
              <a:t>NH3= ammonia</a:t>
            </a:r>
          </a:p>
          <a:p>
            <a:r>
              <a:rPr lang="en-US" baseline="0" dirty="0" smtClean="0">
                <a:latin typeface="Arial" pitchFamily="-110" charset="0"/>
                <a:ea typeface="ＭＳ Ｐゴシック" pitchFamily="-110" charset="-128"/>
                <a:cs typeface="ＭＳ Ｐゴシック" pitchFamily="-110" charset="-128"/>
              </a:rPr>
              <a:t>NH4+ = ammonium – </a:t>
            </a:r>
          </a:p>
          <a:p>
            <a:endParaRPr lang="en-US" baseline="0" dirty="0" smtClean="0">
              <a:latin typeface="Arial" pitchFamily="-110" charset="0"/>
              <a:ea typeface="ＭＳ Ｐゴシック" pitchFamily="-110" charset="-128"/>
              <a:cs typeface="ＭＳ Ｐゴシック" pitchFamily="-110" charset="-128"/>
            </a:endParaRPr>
          </a:p>
          <a:p>
            <a:r>
              <a:rPr lang="en-US" baseline="0" dirty="0" smtClean="0">
                <a:latin typeface="Arial" pitchFamily="-110" charset="0"/>
                <a:ea typeface="ＭＳ Ｐゴシック" pitchFamily="-110" charset="-128"/>
                <a:cs typeface="ＭＳ Ｐゴシック" pitchFamily="-110" charset="-128"/>
              </a:rPr>
              <a:t>pH low  NH3 + H20 -&gt; NH4+ + OH-</a:t>
            </a:r>
          </a:p>
          <a:p>
            <a:r>
              <a:rPr lang="en-US" baseline="0" dirty="0" smtClean="0">
                <a:latin typeface="Arial" pitchFamily="-110" charset="0"/>
                <a:ea typeface="ＭＳ Ｐゴシック" pitchFamily="-110" charset="-128"/>
                <a:cs typeface="ＭＳ Ｐゴシック" pitchFamily="-110" charset="-128"/>
              </a:rPr>
              <a:t>pH high                   &lt;-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C8C5DE36-0A88-0D4D-83EF-AC76E45DD67B}" type="slidenum">
              <a:rPr lang="en-US">
                <a:latin typeface="Arial" pitchFamily="-110" charset="0"/>
              </a:rPr>
              <a:pPr/>
              <a:t>23</a:t>
            </a:fld>
            <a:endParaRPr lang="en-US">
              <a:latin typeface="Arial" pitchFamily="-110" charset="0"/>
            </a:endParaRPr>
          </a:p>
        </p:txBody>
      </p:sp>
      <p:sp>
        <p:nvSpPr>
          <p:cNvPr id="67587" name="Rectangle 1026"/>
          <p:cNvSpPr>
            <a:spLocks noGrp="1" noRot="1" noChangeAspect="1" noChangeArrowheads="1" noTextEdit="1"/>
          </p:cNvSpPr>
          <p:nvPr>
            <p:ph type="sldImg"/>
          </p:nvPr>
        </p:nvSpPr>
        <p:spPr>
          <a:solidFill>
            <a:srgbClr val="FFFFFF"/>
          </a:solidFill>
          <a:ln/>
        </p:spPr>
      </p:sp>
      <p:sp>
        <p:nvSpPr>
          <p:cNvPr id="67588" name="Rectangle 1027"/>
          <p:cNvSpPr>
            <a:spLocks noGrp="1" noChangeArrowheads="1"/>
          </p:cNvSpPr>
          <p:nvPr>
            <p:ph type="body" idx="1"/>
          </p:nvPr>
        </p:nvSpPr>
        <p:spPr>
          <a:xfrm>
            <a:off x="914711" y="4344025"/>
            <a:ext cx="5028579" cy="4114488"/>
          </a:xfrm>
          <a:solidFill>
            <a:srgbClr val="FFFFFF"/>
          </a:solidFill>
          <a:ln>
            <a:solidFill>
              <a:srgbClr val="000000"/>
            </a:solidFill>
          </a:ln>
        </p:spPr>
        <p:txBody>
          <a:bodyPr>
            <a:normAutofit fontScale="70000" lnSpcReduction="20000"/>
          </a:bodyPr>
          <a:lstStyle/>
          <a:p>
            <a:r>
              <a:rPr lang="en-US" dirty="0" err="1" smtClean="0">
                <a:latin typeface="Arial" pitchFamily="-110" charset="0"/>
                <a:ea typeface="ＭＳ Ｐゴシック" pitchFamily="-110" charset="-128"/>
                <a:cs typeface="ＭＳ Ｐゴシック" pitchFamily="-110" charset="-128"/>
              </a:rPr>
              <a:t>Beman</a:t>
            </a:r>
            <a:r>
              <a:rPr lang="en-US" baseline="0" dirty="0" smtClean="0">
                <a:latin typeface="Arial" pitchFamily="-110" charset="0"/>
                <a:ea typeface="ＭＳ Ｐゴシック" pitchFamily="-110" charset="-128"/>
                <a:cs typeface="ＭＳ Ｐゴシック" pitchFamily="-110" charset="-128"/>
              </a:rPr>
              <a:t> et al. PNAS 2011</a:t>
            </a:r>
          </a:p>
          <a:p>
            <a:r>
              <a:rPr lang="en-US" baseline="0" dirty="0" smtClean="0">
                <a:latin typeface="Arial" pitchFamily="-110" charset="0"/>
                <a:ea typeface="ＭＳ Ｐゴシック" pitchFamily="-110" charset="-128"/>
                <a:cs typeface="ＭＳ Ｐゴシック" pitchFamily="-110" charset="-128"/>
              </a:rPr>
              <a:t>As NO3- is assimilated by phytoplankton and eventually </a:t>
            </a:r>
            <a:r>
              <a:rPr lang="en-US" baseline="0" dirty="0" err="1" smtClean="0">
                <a:latin typeface="Arial" pitchFamily="-110" charset="0"/>
                <a:ea typeface="ＭＳ Ｐゴシック" pitchFamily="-110" charset="-128"/>
                <a:cs typeface="ＭＳ Ｐゴシック" pitchFamily="-110" charset="-128"/>
              </a:rPr>
              <a:t>remineralized</a:t>
            </a:r>
            <a:r>
              <a:rPr lang="en-US" baseline="0" dirty="0" smtClean="0">
                <a:latin typeface="Arial" pitchFamily="-110" charset="0"/>
                <a:ea typeface="ＭＳ Ｐゴシック" pitchFamily="-110" charset="-128"/>
                <a:cs typeface="ＭＳ Ｐゴシック" pitchFamily="-110" charset="-128"/>
              </a:rPr>
              <a:t> to NH4+, ocean acidification would substantially reduce the proportion converted back to NO3- by nitrification, ultimately depleting upper water column NO3- over time.</a:t>
            </a:r>
          </a:p>
          <a:p>
            <a:endParaRPr lang="en-US" baseline="0" dirty="0" smtClean="0">
              <a:latin typeface="Arial" pitchFamily="-110" charset="0"/>
              <a:ea typeface="ＭＳ Ｐゴシック" pitchFamily="-110" charset="-128"/>
              <a:cs typeface="ＭＳ Ｐゴシック" pitchFamily="-110" charset="-128"/>
            </a:endParaRPr>
          </a:p>
          <a:p>
            <a:r>
              <a:rPr lang="en-US" baseline="0" dirty="0" smtClean="0">
                <a:latin typeface="Arial" pitchFamily="-110" charset="0"/>
                <a:ea typeface="ＭＳ Ｐゴシック" pitchFamily="-110" charset="-128"/>
                <a:cs typeface="ＭＳ Ｐゴシック" pitchFamily="-110" charset="-128"/>
              </a:rPr>
              <a:t>Substantial shift in the chemical form of nitrogen from NO3-supported production to NH4+ favored production</a:t>
            </a:r>
          </a:p>
          <a:p>
            <a:endParaRPr lang="en-US" baseline="0" dirty="0" smtClean="0">
              <a:latin typeface="Arial" pitchFamily="-110" charset="0"/>
              <a:ea typeface="ＭＳ Ｐゴシック" pitchFamily="-110" charset="-128"/>
              <a:cs typeface="ＭＳ Ｐゴシック" pitchFamily="-110" charset="-128"/>
            </a:endParaRPr>
          </a:p>
          <a:p>
            <a:r>
              <a:rPr lang="en-US" baseline="0" dirty="0" smtClean="0">
                <a:latin typeface="Arial" pitchFamily="-110" charset="0"/>
                <a:ea typeface="ＭＳ Ｐゴシック" pitchFamily="-110" charset="-128"/>
                <a:cs typeface="ＭＳ Ｐゴシック" pitchFamily="-110" charset="-128"/>
              </a:rPr>
              <a:t>Smaller organisms that are more competitive for NH4+ would be favored over organisms that prefer NO3- (such as diatoms)</a:t>
            </a:r>
          </a:p>
          <a:p>
            <a:endParaRPr lang="en-US" baseline="0" dirty="0" smtClean="0">
              <a:latin typeface="Arial" pitchFamily="-110" charset="0"/>
              <a:ea typeface="ＭＳ Ｐゴシック" pitchFamily="-110" charset="-128"/>
              <a:cs typeface="ＭＳ Ｐゴシック" pitchFamily="-110" charset="-128"/>
            </a:endParaRPr>
          </a:p>
          <a:p>
            <a:r>
              <a:rPr lang="en-US" baseline="0" dirty="0" smtClean="0">
                <a:latin typeface="Arial" pitchFamily="-110" charset="0"/>
                <a:ea typeface="ＭＳ Ｐゴシック" pitchFamily="-110" charset="-128"/>
                <a:cs typeface="ＭＳ Ｐゴシック" pitchFamily="-110" charset="-128"/>
              </a:rPr>
              <a:t>NH3= ammonia</a:t>
            </a:r>
          </a:p>
          <a:p>
            <a:r>
              <a:rPr lang="en-US" baseline="0" dirty="0" smtClean="0">
                <a:latin typeface="Arial" pitchFamily="-110" charset="0"/>
                <a:ea typeface="ＭＳ Ｐゴシック" pitchFamily="-110" charset="-128"/>
                <a:cs typeface="ＭＳ Ｐゴシック" pitchFamily="-110" charset="-128"/>
              </a:rPr>
              <a:t>NH4+ = ammonium – </a:t>
            </a:r>
          </a:p>
          <a:p>
            <a:endParaRPr lang="en-US" baseline="0" dirty="0" smtClean="0">
              <a:latin typeface="Arial" pitchFamily="-110" charset="0"/>
              <a:ea typeface="ＭＳ Ｐゴシック" pitchFamily="-110" charset="-128"/>
              <a:cs typeface="ＭＳ Ｐゴシック" pitchFamily="-110" charset="-128"/>
            </a:endParaRPr>
          </a:p>
          <a:p>
            <a:r>
              <a:rPr lang="en-US" baseline="0" dirty="0" smtClean="0">
                <a:latin typeface="Arial" pitchFamily="-110" charset="0"/>
                <a:ea typeface="ＭＳ Ｐゴシック" pitchFamily="-110" charset="-128"/>
                <a:cs typeface="ＭＳ Ｐゴシック" pitchFamily="-110" charset="-128"/>
              </a:rPr>
              <a:t>pH low  NH3 + H20 -&gt; NH4+ + OH-</a:t>
            </a:r>
          </a:p>
          <a:p>
            <a:r>
              <a:rPr lang="en-US" baseline="0" dirty="0" smtClean="0">
                <a:latin typeface="Arial" pitchFamily="-110" charset="0"/>
                <a:ea typeface="ＭＳ Ｐゴシック" pitchFamily="-110" charset="-128"/>
                <a:cs typeface="ＭＳ Ｐゴシック" pitchFamily="-110" charset="-128"/>
              </a:rPr>
              <a:t>pH high                   &lt;-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C8C5DE36-0A88-0D4D-83EF-AC76E45DD67B}" type="slidenum">
              <a:rPr lang="en-US">
                <a:latin typeface="Arial" pitchFamily="-110" charset="0"/>
              </a:rPr>
              <a:pPr/>
              <a:t>24</a:t>
            </a:fld>
            <a:endParaRPr lang="en-US">
              <a:latin typeface="Arial" pitchFamily="-110" charset="0"/>
            </a:endParaRPr>
          </a:p>
        </p:txBody>
      </p:sp>
      <p:sp>
        <p:nvSpPr>
          <p:cNvPr id="67587" name="Rectangle 1026"/>
          <p:cNvSpPr>
            <a:spLocks noGrp="1" noRot="1" noChangeAspect="1" noChangeArrowheads="1" noTextEdit="1"/>
          </p:cNvSpPr>
          <p:nvPr>
            <p:ph type="sldImg"/>
          </p:nvPr>
        </p:nvSpPr>
        <p:spPr>
          <a:solidFill>
            <a:srgbClr val="FFFFFF"/>
          </a:solidFill>
          <a:ln/>
        </p:spPr>
      </p:sp>
      <p:sp>
        <p:nvSpPr>
          <p:cNvPr id="67588" name="Rectangle 1027"/>
          <p:cNvSpPr>
            <a:spLocks noGrp="1" noChangeArrowheads="1"/>
          </p:cNvSpPr>
          <p:nvPr>
            <p:ph type="body" idx="1"/>
          </p:nvPr>
        </p:nvSpPr>
        <p:spPr>
          <a:xfrm>
            <a:off x="914711" y="4344025"/>
            <a:ext cx="5028579" cy="4114488"/>
          </a:xfrm>
          <a:solidFill>
            <a:srgbClr val="FFFFFF"/>
          </a:solidFill>
          <a:ln>
            <a:solidFill>
              <a:srgbClr val="000000"/>
            </a:solidFill>
          </a:ln>
        </p:spPr>
        <p:txBody>
          <a:bodyPr>
            <a:normAutofit fontScale="70000" lnSpcReduction="20000"/>
          </a:bodyPr>
          <a:lstStyle/>
          <a:p>
            <a:r>
              <a:rPr lang="en-US" dirty="0" err="1" smtClean="0">
                <a:latin typeface="Arial" pitchFamily="-110" charset="0"/>
                <a:ea typeface="ＭＳ Ｐゴシック" pitchFamily="-110" charset="-128"/>
                <a:cs typeface="ＭＳ Ｐゴシック" pitchFamily="-110" charset="-128"/>
              </a:rPr>
              <a:t>Beman</a:t>
            </a:r>
            <a:r>
              <a:rPr lang="en-US" baseline="0" dirty="0" smtClean="0">
                <a:latin typeface="Arial" pitchFamily="-110" charset="0"/>
                <a:ea typeface="ＭＳ Ｐゴシック" pitchFamily="-110" charset="-128"/>
                <a:cs typeface="ＭＳ Ｐゴシック" pitchFamily="-110" charset="-128"/>
              </a:rPr>
              <a:t> et al. PNAS 2011</a:t>
            </a:r>
          </a:p>
          <a:p>
            <a:r>
              <a:rPr lang="en-US" baseline="0" dirty="0" smtClean="0">
                <a:latin typeface="Arial" pitchFamily="-110" charset="0"/>
                <a:ea typeface="ＭＳ Ｐゴシック" pitchFamily="-110" charset="-128"/>
                <a:cs typeface="ＭＳ Ｐゴシック" pitchFamily="-110" charset="-128"/>
              </a:rPr>
              <a:t>As NO3- is assimilated by phytoplankton and eventually </a:t>
            </a:r>
            <a:r>
              <a:rPr lang="en-US" baseline="0" dirty="0" err="1" smtClean="0">
                <a:latin typeface="Arial" pitchFamily="-110" charset="0"/>
                <a:ea typeface="ＭＳ Ｐゴシック" pitchFamily="-110" charset="-128"/>
                <a:cs typeface="ＭＳ Ｐゴシック" pitchFamily="-110" charset="-128"/>
              </a:rPr>
              <a:t>remineralized</a:t>
            </a:r>
            <a:r>
              <a:rPr lang="en-US" baseline="0" dirty="0" smtClean="0">
                <a:latin typeface="Arial" pitchFamily="-110" charset="0"/>
                <a:ea typeface="ＭＳ Ｐゴシック" pitchFamily="-110" charset="-128"/>
                <a:cs typeface="ＭＳ Ｐゴシック" pitchFamily="-110" charset="-128"/>
              </a:rPr>
              <a:t> to NH4+, ocean acidification would substantially reduce the proportion converted back to NO3- by nitrification, ultimately depleting upper water column NO3- over time.</a:t>
            </a:r>
          </a:p>
          <a:p>
            <a:endParaRPr lang="en-US" baseline="0" dirty="0" smtClean="0">
              <a:latin typeface="Arial" pitchFamily="-110" charset="0"/>
              <a:ea typeface="ＭＳ Ｐゴシック" pitchFamily="-110" charset="-128"/>
              <a:cs typeface="ＭＳ Ｐゴシック" pitchFamily="-110" charset="-128"/>
            </a:endParaRPr>
          </a:p>
          <a:p>
            <a:r>
              <a:rPr lang="en-US" baseline="0" dirty="0" smtClean="0">
                <a:latin typeface="Arial" pitchFamily="-110" charset="0"/>
                <a:ea typeface="ＭＳ Ｐゴシック" pitchFamily="-110" charset="-128"/>
                <a:cs typeface="ＭＳ Ｐゴシック" pitchFamily="-110" charset="-128"/>
              </a:rPr>
              <a:t>Substantial shift in the chemical form of nitrogen from NO3-supported production to NH4+ favored production</a:t>
            </a:r>
          </a:p>
          <a:p>
            <a:endParaRPr lang="en-US" baseline="0" dirty="0" smtClean="0">
              <a:latin typeface="Arial" pitchFamily="-110" charset="0"/>
              <a:ea typeface="ＭＳ Ｐゴシック" pitchFamily="-110" charset="-128"/>
              <a:cs typeface="ＭＳ Ｐゴシック" pitchFamily="-110" charset="-128"/>
            </a:endParaRPr>
          </a:p>
          <a:p>
            <a:r>
              <a:rPr lang="en-US" baseline="0" dirty="0" smtClean="0">
                <a:latin typeface="Arial" pitchFamily="-110" charset="0"/>
                <a:ea typeface="ＭＳ Ｐゴシック" pitchFamily="-110" charset="-128"/>
                <a:cs typeface="ＭＳ Ｐゴシック" pitchFamily="-110" charset="-128"/>
              </a:rPr>
              <a:t>Smaller organisms that are more competitive for NH4+ would be favored over organisms that prefer NO3- (such as diatoms)</a:t>
            </a:r>
          </a:p>
          <a:p>
            <a:endParaRPr lang="en-US" baseline="0" dirty="0" smtClean="0">
              <a:latin typeface="Arial" pitchFamily="-110" charset="0"/>
              <a:ea typeface="ＭＳ Ｐゴシック" pitchFamily="-110" charset="-128"/>
              <a:cs typeface="ＭＳ Ｐゴシック" pitchFamily="-110" charset="-128"/>
            </a:endParaRPr>
          </a:p>
          <a:p>
            <a:r>
              <a:rPr lang="en-US" baseline="0" dirty="0" smtClean="0">
                <a:latin typeface="Arial" pitchFamily="-110" charset="0"/>
                <a:ea typeface="ＭＳ Ｐゴシック" pitchFamily="-110" charset="-128"/>
                <a:cs typeface="ＭＳ Ｐゴシック" pitchFamily="-110" charset="-128"/>
              </a:rPr>
              <a:t>NH3= ammonia</a:t>
            </a:r>
          </a:p>
          <a:p>
            <a:r>
              <a:rPr lang="en-US" baseline="0" dirty="0" smtClean="0">
                <a:latin typeface="Arial" pitchFamily="-110" charset="0"/>
                <a:ea typeface="ＭＳ Ｐゴシック" pitchFamily="-110" charset="-128"/>
                <a:cs typeface="ＭＳ Ｐゴシック" pitchFamily="-110" charset="-128"/>
              </a:rPr>
              <a:t>NH4+ = ammonium – </a:t>
            </a:r>
          </a:p>
          <a:p>
            <a:endParaRPr lang="en-US" baseline="0" dirty="0" smtClean="0">
              <a:latin typeface="Arial" pitchFamily="-110" charset="0"/>
              <a:ea typeface="ＭＳ Ｐゴシック" pitchFamily="-110" charset="-128"/>
              <a:cs typeface="ＭＳ Ｐゴシック" pitchFamily="-110" charset="-128"/>
            </a:endParaRPr>
          </a:p>
          <a:p>
            <a:r>
              <a:rPr lang="en-US" baseline="0" dirty="0" smtClean="0">
                <a:latin typeface="Arial" pitchFamily="-110" charset="0"/>
                <a:ea typeface="ＭＳ Ｐゴシック" pitchFamily="-110" charset="-128"/>
                <a:cs typeface="ＭＳ Ｐゴシック" pitchFamily="-110" charset="-128"/>
              </a:rPr>
              <a:t>pH low  NH3 + H20 -&gt; NH4+ + OH-</a:t>
            </a:r>
          </a:p>
          <a:p>
            <a:r>
              <a:rPr lang="en-US" baseline="0" dirty="0" smtClean="0">
                <a:latin typeface="Arial" pitchFamily="-110" charset="0"/>
                <a:ea typeface="ＭＳ Ｐゴシック" pitchFamily="-110" charset="-128"/>
                <a:cs typeface="ＭＳ Ｐゴシック" pitchFamily="-110" charset="-128"/>
              </a:rPr>
              <a:t>pH high                   &lt;-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Everything is what it</a:t>
            </a:r>
            <a:r>
              <a:rPr lang="en-US" baseline="0" dirty="0" smtClean="0"/>
              <a:t> is because it got that way</a:t>
            </a:r>
          </a:p>
          <a:p>
            <a:r>
              <a:rPr lang="en-US" baseline="0" dirty="0" smtClean="0"/>
              <a:t>D’Arcy Wentworth Thompson “On Growth and Form” 1917</a:t>
            </a:r>
          </a:p>
          <a:p>
            <a:endParaRPr lang="en-US" baseline="0" dirty="0" smtClean="0"/>
          </a:p>
          <a:p>
            <a:r>
              <a:rPr lang="en-US" baseline="0" dirty="0" smtClean="0"/>
              <a:t>What escapes the eye, however, is a much more insidious kind of extinction: the extinction of ecological interactions</a:t>
            </a:r>
          </a:p>
          <a:p>
            <a:r>
              <a:rPr lang="en-US" baseline="0" dirty="0" smtClean="0"/>
              <a:t>Daniel H Janzen, Natural History 83, 48 (1974)</a:t>
            </a:r>
          </a:p>
        </p:txBody>
      </p:sp>
      <p:sp>
        <p:nvSpPr>
          <p:cNvPr id="4" name="Slide Number Placeholder 3"/>
          <p:cNvSpPr>
            <a:spLocks noGrp="1"/>
          </p:cNvSpPr>
          <p:nvPr>
            <p:ph type="sldNum" sz="quarter" idx="10"/>
          </p:nvPr>
        </p:nvSpPr>
        <p:spPr/>
        <p:txBody>
          <a:bodyPr/>
          <a:lstStyle/>
          <a:p>
            <a:fld id="{AEA67741-0DC5-634F-A2CB-19AFCB12ED47}"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sz="2400">
                <a:solidFill>
                  <a:schemeClr val="tx1"/>
                </a:solidFill>
                <a:latin typeface="Arial Narrow" charset="0"/>
                <a:ea typeface="ＭＳ Ｐゴシック" charset="0"/>
                <a:cs typeface="ＭＳ Ｐゴシック" charset="0"/>
              </a:defRPr>
            </a:lvl1pPr>
            <a:lvl2pPr marL="37222402" indent="-36773751" defTabSz="914437" eaLnBrk="0" hangingPunct="0">
              <a:defRPr sz="2400">
                <a:solidFill>
                  <a:schemeClr val="tx1"/>
                </a:solidFill>
                <a:latin typeface="Arial Narrow" charset="0"/>
                <a:ea typeface="ＭＳ Ｐゴシック" charset="0"/>
              </a:defRPr>
            </a:lvl2pPr>
            <a:lvl3pPr eaLnBrk="0" hangingPunct="0">
              <a:defRPr sz="2400">
                <a:solidFill>
                  <a:schemeClr val="tx1"/>
                </a:solidFill>
                <a:latin typeface="Arial Narrow" charset="0"/>
                <a:ea typeface="ＭＳ Ｐゴシック" charset="0"/>
              </a:defRPr>
            </a:lvl3pPr>
            <a:lvl4pPr eaLnBrk="0" hangingPunct="0">
              <a:defRPr sz="2400">
                <a:solidFill>
                  <a:schemeClr val="tx1"/>
                </a:solidFill>
                <a:latin typeface="Arial Narrow" charset="0"/>
                <a:ea typeface="ＭＳ Ｐゴシック" charset="0"/>
              </a:defRPr>
            </a:lvl4pPr>
            <a:lvl5pPr eaLnBrk="0" hangingPunct="0">
              <a:defRPr sz="2400">
                <a:solidFill>
                  <a:schemeClr val="tx1"/>
                </a:solidFill>
                <a:latin typeface="Arial Narrow" charset="0"/>
                <a:ea typeface="ＭＳ Ｐゴシック" charset="0"/>
              </a:defRPr>
            </a:lvl5pPr>
            <a:lvl6pPr marL="448650" eaLnBrk="0" fontAlgn="base" hangingPunct="0">
              <a:spcBef>
                <a:spcPct val="0"/>
              </a:spcBef>
              <a:spcAft>
                <a:spcPct val="0"/>
              </a:spcAft>
              <a:defRPr sz="2400">
                <a:solidFill>
                  <a:schemeClr val="tx1"/>
                </a:solidFill>
                <a:latin typeface="Arial Narrow" charset="0"/>
                <a:ea typeface="ＭＳ Ｐゴシック" charset="0"/>
              </a:defRPr>
            </a:lvl6pPr>
            <a:lvl7pPr marL="897301" eaLnBrk="0" fontAlgn="base" hangingPunct="0">
              <a:spcBef>
                <a:spcPct val="0"/>
              </a:spcBef>
              <a:spcAft>
                <a:spcPct val="0"/>
              </a:spcAft>
              <a:defRPr sz="2400">
                <a:solidFill>
                  <a:schemeClr val="tx1"/>
                </a:solidFill>
                <a:latin typeface="Arial Narrow" charset="0"/>
                <a:ea typeface="ＭＳ Ｐゴシック" charset="0"/>
              </a:defRPr>
            </a:lvl7pPr>
            <a:lvl8pPr marL="1345951" eaLnBrk="0" fontAlgn="base" hangingPunct="0">
              <a:spcBef>
                <a:spcPct val="0"/>
              </a:spcBef>
              <a:spcAft>
                <a:spcPct val="0"/>
              </a:spcAft>
              <a:defRPr sz="2400">
                <a:solidFill>
                  <a:schemeClr val="tx1"/>
                </a:solidFill>
                <a:latin typeface="Arial Narrow" charset="0"/>
                <a:ea typeface="ＭＳ Ｐゴシック" charset="0"/>
              </a:defRPr>
            </a:lvl8pPr>
            <a:lvl9pPr marL="1794601"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fld id="{5EDB9D9F-5849-3044-9030-2C6D9F388E38}" type="slidenum">
              <a:rPr lang="en-US" sz="1200">
                <a:latin typeface="Arial" charset="0"/>
              </a:rPr>
              <a:pPr eaLnBrk="1" hangingPunct="1"/>
              <a:t>26</a:t>
            </a:fld>
            <a:endParaRPr lang="en-US" sz="1200">
              <a:latin typeface="Arial" charset="0"/>
            </a:endParaRPr>
          </a:p>
        </p:txBody>
      </p:sp>
      <p:sp>
        <p:nvSpPr>
          <p:cNvPr id="57347" name="Rectangle 1026"/>
          <p:cNvSpPr>
            <a:spLocks noGrp="1" noRot="1" noChangeAspect="1" noChangeArrowheads="1" noTextEdit="1"/>
          </p:cNvSpPr>
          <p:nvPr>
            <p:ph type="sldImg"/>
          </p:nvPr>
        </p:nvSpPr>
        <p:spPr>
          <a:xfrm>
            <a:off x="1143000" y="687388"/>
            <a:ext cx="4572000" cy="3429000"/>
          </a:xfrm>
          <a:solidFill>
            <a:srgbClr val="FFFFFF"/>
          </a:solidFill>
          <a:ln/>
        </p:spPr>
      </p:sp>
      <p:sp>
        <p:nvSpPr>
          <p:cNvPr id="57348" name="Rectangle 1027"/>
          <p:cNvSpPr>
            <a:spLocks noGrp="1" noChangeArrowheads="1"/>
          </p:cNvSpPr>
          <p:nvPr>
            <p:ph type="body" idx="1"/>
          </p:nvPr>
        </p:nvSpPr>
        <p:spPr>
          <a:xfrm>
            <a:off x="686421" y="4344025"/>
            <a:ext cx="5485158" cy="4112926"/>
          </a:xfrm>
          <a:solidFill>
            <a:srgbClr val="FFFFFF"/>
          </a:solidFill>
          <a:ln>
            <a:solidFill>
              <a:srgbClr val="000000"/>
            </a:solidFill>
          </a:ln>
        </p:spPr>
        <p:txBody>
          <a:bodyPr/>
          <a:lstStyle/>
          <a:p>
            <a:pPr marL="514350" marR="0" lvl="0" indent="-514350" algn="l" defTabSz="457200" rtl="0" eaLnBrk="1" fontAlgn="auto" latinLnBrk="0" hangingPunct="1">
              <a:lnSpc>
                <a:spcPct val="100000"/>
              </a:lnSpc>
              <a:spcBef>
                <a:spcPct val="20000"/>
              </a:spcBef>
              <a:spcAft>
                <a:spcPts val="0"/>
              </a:spcAft>
              <a:buClrTx/>
              <a:buSzTx/>
              <a:buFont typeface="Arial"/>
              <a:buNone/>
              <a:tabLst/>
              <a:defRPr/>
            </a:pPr>
            <a:r>
              <a:rPr kumimoji="0" lang="en-US" sz="1200" b="1" i="1" u="none" strike="noStrike" kern="1200" cap="none" spc="0" normalizeH="0" baseline="0" noProof="0" dirty="0" smtClean="0">
                <a:ln>
                  <a:noFill/>
                </a:ln>
                <a:solidFill>
                  <a:srgbClr val="000000"/>
                </a:solidFill>
                <a:effectLst/>
                <a:uLnTx/>
                <a:uFillTx/>
                <a:latin typeface="+mn-lt"/>
                <a:ea typeface="+mn-ea"/>
                <a:cs typeface="+mn-cs"/>
              </a:rPr>
              <a:t>Calcification/dissolution </a:t>
            </a:r>
            <a:r>
              <a:rPr kumimoji="0" lang="en-US" sz="1200" b="0" i="0" u="none" strike="noStrike" kern="1200" cap="none" spc="0" normalizeH="0" baseline="0" noProof="0" dirty="0" smtClean="0">
                <a:ln>
                  <a:noFill/>
                </a:ln>
                <a:solidFill>
                  <a:srgbClr val="000000"/>
                </a:solidFill>
                <a:effectLst/>
                <a:uLnTx/>
                <a:uFillTx/>
                <a:latin typeface="+mn-lt"/>
                <a:ea typeface="+mn-ea"/>
                <a:cs typeface="+mn-cs"/>
              </a:rPr>
              <a:t>(30-40 studies)</a:t>
            </a:r>
          </a:p>
          <a:p>
            <a:pPr marL="514350" marR="0" lvl="0" indent="-514350" algn="l" defTabSz="457200" rtl="0" eaLnBrk="1" fontAlgn="auto" latinLnBrk="0" hangingPunct="1">
              <a:lnSpc>
                <a:spcPct val="100000"/>
              </a:lnSpc>
              <a:spcBef>
                <a:spcPct val="20000"/>
              </a:spcBef>
              <a:spcAft>
                <a:spcPts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mn-lt"/>
                <a:ea typeface="+mn-ea"/>
                <a:cs typeface="+mn-cs"/>
              </a:rPr>
              <a:t>Effects coral and coralline algae functioning or recruitment</a:t>
            </a:r>
          </a:p>
          <a:p>
            <a:pPr marL="514350" marR="0" lvl="0" indent="-514350" algn="l" defTabSz="457200" rtl="0" eaLnBrk="1" fontAlgn="auto" latinLnBrk="0" hangingPunct="1">
              <a:lnSpc>
                <a:spcPct val="100000"/>
              </a:lnSpc>
              <a:spcBef>
                <a:spcPct val="20000"/>
              </a:spcBef>
              <a:spcAft>
                <a:spcPts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mn-lt"/>
                <a:ea typeface="+mn-ea"/>
                <a:cs typeface="+mn-cs"/>
              </a:rPr>
              <a:t>Effects reef-building</a:t>
            </a:r>
          </a:p>
          <a:p>
            <a:pPr marL="514350" marR="0" lvl="0" indent="-514350" algn="l"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smtClean="0">
              <a:ln>
                <a:noFill/>
              </a:ln>
              <a:solidFill>
                <a:srgbClr val="000000"/>
              </a:solidFill>
              <a:effectLst/>
              <a:uLnTx/>
              <a:uFillTx/>
              <a:latin typeface="+mn-lt"/>
              <a:ea typeface="+mn-ea"/>
              <a:cs typeface="+mn-cs"/>
            </a:endParaRPr>
          </a:p>
          <a:p>
            <a:pPr marL="514350" marR="0" lvl="0" indent="-514350" algn="l" defTabSz="457200" rtl="0" eaLnBrk="1" fontAlgn="auto" latinLnBrk="0" hangingPunct="1">
              <a:lnSpc>
                <a:spcPct val="100000"/>
              </a:lnSpc>
              <a:spcBef>
                <a:spcPct val="20000"/>
              </a:spcBef>
              <a:spcAft>
                <a:spcPts val="0"/>
              </a:spcAft>
              <a:buClrTx/>
              <a:buSzTx/>
              <a:buFont typeface="Arial"/>
              <a:buNone/>
              <a:tabLst/>
              <a:defRPr/>
            </a:pPr>
            <a:r>
              <a:rPr kumimoji="0" lang="en-US" sz="1200" b="1" i="1" u="none" strike="noStrike" kern="1200" cap="none" spc="0" normalizeH="0" baseline="0" noProof="0" dirty="0" smtClean="0">
                <a:ln>
                  <a:noFill/>
                </a:ln>
                <a:solidFill>
                  <a:srgbClr val="000000"/>
                </a:solidFill>
                <a:effectLst/>
                <a:uLnTx/>
                <a:uFillTx/>
                <a:latin typeface="+mn-lt"/>
                <a:ea typeface="+mn-ea"/>
                <a:cs typeface="+mn-cs"/>
              </a:rPr>
              <a:t>Photosynthesis of coral symbionts or coralline algae </a:t>
            </a:r>
            <a:r>
              <a:rPr kumimoji="0" lang="en-US" sz="1200" b="0" i="0" u="none" strike="noStrike" kern="1200" cap="none" spc="0" normalizeH="0" baseline="0" noProof="0" dirty="0" smtClean="0">
                <a:ln>
                  <a:noFill/>
                </a:ln>
                <a:solidFill>
                  <a:srgbClr val="000000"/>
                </a:solidFill>
                <a:effectLst/>
                <a:uLnTx/>
                <a:uFillTx/>
                <a:latin typeface="+mn-lt"/>
                <a:ea typeface="+mn-ea"/>
                <a:cs typeface="+mn-cs"/>
              </a:rPr>
              <a:t>(~10 studies)</a:t>
            </a:r>
          </a:p>
          <a:p>
            <a:pPr marL="514350" marR="0" lvl="0" indent="-514350" algn="l"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smtClean="0">
              <a:ln>
                <a:noFill/>
              </a:ln>
              <a:solidFill>
                <a:srgbClr val="000000"/>
              </a:solidFill>
              <a:effectLst/>
              <a:uLnTx/>
              <a:uFillTx/>
              <a:latin typeface="+mn-lt"/>
              <a:ea typeface="+mn-ea"/>
              <a:cs typeface="+mn-cs"/>
            </a:endParaRPr>
          </a:p>
          <a:p>
            <a:pPr marL="514350" marR="0" lvl="0" indent="-514350" algn="l" defTabSz="457200" rtl="0" eaLnBrk="1" fontAlgn="auto" latinLnBrk="0" hangingPunct="1">
              <a:lnSpc>
                <a:spcPct val="100000"/>
              </a:lnSpc>
              <a:spcBef>
                <a:spcPct val="20000"/>
              </a:spcBef>
              <a:spcAft>
                <a:spcPts val="0"/>
              </a:spcAft>
              <a:buClrTx/>
              <a:buSzTx/>
              <a:buFont typeface="Arial"/>
              <a:buNone/>
              <a:tabLst/>
              <a:defRPr/>
            </a:pPr>
            <a:r>
              <a:rPr kumimoji="0" lang="en-US" sz="1200" b="1" i="1" u="none" strike="noStrike" kern="1200" cap="none" spc="0" normalizeH="0" baseline="0" noProof="0" dirty="0" smtClean="0">
                <a:ln>
                  <a:noFill/>
                </a:ln>
                <a:solidFill>
                  <a:srgbClr val="000000"/>
                </a:solidFill>
                <a:effectLst/>
                <a:uLnTx/>
                <a:uFillTx/>
                <a:latin typeface="+mn-lt"/>
                <a:ea typeface="+mn-ea"/>
                <a:cs typeface="+mn-cs"/>
              </a:rPr>
              <a:t>Effects on non-calcareous algae </a:t>
            </a:r>
            <a:r>
              <a:rPr kumimoji="0" lang="en-US" sz="1200" b="0" i="0" u="none" strike="noStrike" kern="1200" cap="none" spc="0" normalizeH="0" baseline="0" noProof="0" dirty="0" smtClean="0">
                <a:ln>
                  <a:noFill/>
                </a:ln>
                <a:solidFill>
                  <a:srgbClr val="000000"/>
                </a:solidFill>
                <a:effectLst/>
                <a:uLnTx/>
                <a:uFillTx/>
                <a:latin typeface="+mn-lt"/>
                <a:ea typeface="+mn-ea"/>
                <a:cs typeface="+mn-cs"/>
              </a:rPr>
              <a:t>(&lt;10 studies)</a:t>
            </a:r>
          </a:p>
          <a:p>
            <a:pPr marL="514350" marR="0" lvl="0" indent="-514350" algn="l"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smtClean="0">
              <a:ln>
                <a:noFill/>
              </a:ln>
              <a:solidFill>
                <a:srgbClr val="000000"/>
              </a:solidFill>
              <a:effectLst/>
              <a:uLnTx/>
              <a:uFillTx/>
              <a:latin typeface="+mn-lt"/>
              <a:ea typeface="+mn-ea"/>
              <a:cs typeface="+mn-cs"/>
            </a:endParaRPr>
          </a:p>
          <a:p>
            <a:pPr marL="514350" marR="0" lvl="0" indent="-514350" algn="l" defTabSz="457200" rtl="0" eaLnBrk="1" fontAlgn="auto" latinLnBrk="0" hangingPunct="1">
              <a:lnSpc>
                <a:spcPct val="100000"/>
              </a:lnSpc>
              <a:spcBef>
                <a:spcPct val="20000"/>
              </a:spcBef>
              <a:spcAft>
                <a:spcPts val="0"/>
              </a:spcAft>
              <a:buClrTx/>
              <a:buSzTx/>
              <a:buFont typeface="Arial"/>
              <a:buNone/>
              <a:tabLst/>
              <a:defRPr/>
            </a:pPr>
            <a:r>
              <a:rPr kumimoji="0" lang="en-US" sz="1200" b="1" i="1" u="none" strike="noStrike" kern="1200" cap="none" spc="0" normalizeH="0" baseline="0" noProof="0" dirty="0" smtClean="0">
                <a:ln>
                  <a:noFill/>
                </a:ln>
                <a:solidFill>
                  <a:srgbClr val="000000"/>
                </a:solidFill>
                <a:effectLst/>
                <a:uLnTx/>
                <a:uFillTx/>
                <a:latin typeface="+mn-lt"/>
                <a:ea typeface="+mn-ea"/>
                <a:cs typeface="+mn-cs"/>
              </a:rPr>
              <a:t>Other studies</a:t>
            </a:r>
          </a:p>
          <a:p>
            <a:pPr marL="514350" marR="0" lvl="0" indent="-514350" algn="l" defTabSz="457200" rtl="0" eaLnBrk="1" fontAlgn="auto" latinLnBrk="0" hangingPunct="1">
              <a:lnSpc>
                <a:spcPct val="100000"/>
              </a:lnSpc>
              <a:spcBef>
                <a:spcPct val="20000"/>
              </a:spcBef>
              <a:spcAft>
                <a:spcPts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mn-lt"/>
                <a:ea typeface="+mn-ea"/>
                <a:cs typeface="+mn-cs"/>
              </a:rPr>
              <a:t>Coral bleaching thresholds (1 study)</a:t>
            </a:r>
          </a:p>
          <a:p>
            <a:pPr marL="514350" marR="0" lvl="0" indent="-514350" algn="l" defTabSz="457200" rtl="0" eaLnBrk="1" fontAlgn="auto" latinLnBrk="0" hangingPunct="1">
              <a:lnSpc>
                <a:spcPct val="100000"/>
              </a:lnSpc>
              <a:spcBef>
                <a:spcPct val="20000"/>
              </a:spcBef>
              <a:spcAft>
                <a:spcPts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mn-lt"/>
                <a:ea typeface="+mn-ea"/>
                <a:cs typeface="+mn-cs"/>
              </a:rPr>
              <a:t>Coral reef fish chemosensory ability (2 studies)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6C22924A-EE7A-7843-8914-ECBFF0444542}" type="slidenum">
              <a:rPr lang="en-US">
                <a:latin typeface="Arial" charset="0"/>
              </a:rPr>
              <a:pPr/>
              <a:t>27</a:t>
            </a:fld>
            <a:endParaRPr lang="en-US">
              <a:latin typeface="Arial" charset="0"/>
            </a:endParaRPr>
          </a:p>
        </p:txBody>
      </p:sp>
      <p:sp>
        <p:nvSpPr>
          <p:cNvPr id="23555" name="Rectangle 2"/>
          <p:cNvSpPr>
            <a:spLocks noGrp="1" noRot="1" noChangeAspect="1" noChangeArrowheads="1" noTextEdit="1"/>
          </p:cNvSpPr>
          <p:nvPr>
            <p:ph type="sldImg"/>
          </p:nvPr>
        </p:nvSpPr>
        <p:spPr>
          <a:xfrm>
            <a:off x="1143000" y="687388"/>
            <a:ext cx="4572000" cy="3429000"/>
          </a:xfrm>
          <a:ln/>
        </p:spPr>
      </p:sp>
      <p:sp>
        <p:nvSpPr>
          <p:cNvPr id="23556"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 1 Overall effects of ocean acidification on coral calcification. </a:t>
            </a:r>
          </a:p>
          <a:p>
            <a:r>
              <a:rPr lang="en-US" dirty="0" smtClean="0"/>
              <a:t>Calcification is denoted as a percentage decrease from baseline calcification (calcification at </a:t>
            </a:r>
            <a:r>
              <a:rPr lang="en-US" dirty="0" err="1" smtClean="0"/>
              <a:t>OArag</a:t>
            </a:r>
            <a:r>
              <a:rPr lang="en-US" dirty="0" smtClean="0"/>
              <a:t> of 3.517) per unit decrease in </a:t>
            </a:r>
            <a:r>
              <a:rPr lang="en-US" dirty="0" err="1" smtClean="0"/>
              <a:t>OArag</a:t>
            </a:r>
            <a:r>
              <a:rPr lang="en-US" dirty="0" smtClean="0"/>
              <a:t>. </a:t>
            </a:r>
          </a:p>
          <a:p>
            <a:r>
              <a:rPr lang="en-US" dirty="0" smtClean="0"/>
              <a:t>Thus, all lines intersect the point (</a:t>
            </a:r>
            <a:r>
              <a:rPr lang="en-US" dirty="0" err="1" smtClean="0"/>
              <a:t>OArag</a:t>
            </a:r>
            <a:r>
              <a:rPr lang="en-US" dirty="0" smtClean="0"/>
              <a:t> = 3.517, calcification = 100%). </a:t>
            </a:r>
          </a:p>
          <a:p>
            <a:r>
              <a:rPr lang="en-US" dirty="0" smtClean="0"/>
              <a:t>The thin black lines show the calcification responses for individual studies. </a:t>
            </a:r>
          </a:p>
          <a:p>
            <a:r>
              <a:rPr lang="en-US" dirty="0" smtClean="0"/>
              <a:t>The endpoints of these lines indicate the range of </a:t>
            </a:r>
            <a:r>
              <a:rPr lang="en-US" dirty="0" err="1" smtClean="0"/>
              <a:t>OArag</a:t>
            </a:r>
            <a:r>
              <a:rPr lang="en-US" dirty="0" smtClean="0"/>
              <a:t> values spanned in each study. </a:t>
            </a:r>
          </a:p>
          <a:p>
            <a:r>
              <a:rPr lang="en-US" dirty="0" smtClean="0"/>
              <a:t>The thick black line represents the combined (mean) calcification response across all studies, and the dashed lines represent upper and lower 95% confidence intervals for this combined response (that is, they represent the uncertainty around the mean response, not the overall among-study variability).</a:t>
            </a:r>
            <a:endParaRPr lang="en-US" dirty="0"/>
          </a:p>
        </p:txBody>
      </p:sp>
      <p:sp>
        <p:nvSpPr>
          <p:cNvPr id="4" name="Slide Number Placeholder 3"/>
          <p:cNvSpPr>
            <a:spLocks noGrp="1"/>
          </p:cNvSpPr>
          <p:nvPr>
            <p:ph type="sldNum" sz="quarter" idx="10"/>
          </p:nvPr>
        </p:nvSpPr>
        <p:spPr/>
        <p:txBody>
          <a:bodyPr/>
          <a:lstStyle/>
          <a:p>
            <a:fld id="{AEA67741-0DC5-634F-A2CB-19AFCB12ED47}" type="slidenum">
              <a:rPr lang="en-US" smtClean="0"/>
              <a:pPr/>
              <a:t>28</a:t>
            </a:fld>
            <a:endParaRPr lang="en-US"/>
          </a:p>
        </p:txBody>
      </p:sp>
    </p:spTree>
    <p:extLst>
      <p:ext uri="{BB962C8B-B14F-4D97-AF65-F5344CB8AC3E}">
        <p14:creationId xmlns:p14="http://schemas.microsoft.com/office/powerpoint/2010/main" val="1451641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 2 Methodological and biological variation in effects of ocean acidification on coral calcification. </a:t>
            </a:r>
          </a:p>
          <a:p>
            <a:r>
              <a:rPr lang="en-US" dirty="0" smtClean="0"/>
              <a:t>Bars indicate the mean decrease in calcification per unit decrease in </a:t>
            </a:r>
            <a:r>
              <a:rPr lang="en-US" dirty="0" err="1" smtClean="0"/>
              <a:t>OArag</a:t>
            </a:r>
            <a:r>
              <a:rPr lang="en-US" dirty="0" smtClean="0"/>
              <a:t> for each subset of studies. </a:t>
            </a:r>
          </a:p>
          <a:p>
            <a:r>
              <a:rPr lang="en-US" dirty="0" smtClean="0"/>
              <a:t>Whiskers indicate 95% confidence intervals on the mean response. </a:t>
            </a:r>
          </a:p>
          <a:p>
            <a:r>
              <a:rPr lang="en-US" dirty="0" smtClean="0"/>
              <a:t>AA, acid addition studies; </a:t>
            </a:r>
          </a:p>
          <a:p>
            <a:r>
              <a:rPr lang="en-US" dirty="0" smtClean="0"/>
              <a:t>CO2, CO2 bubbling studies; </a:t>
            </a:r>
          </a:p>
          <a:p>
            <a:r>
              <a:rPr lang="en-US" dirty="0" smtClean="0"/>
              <a:t>BW, buoyant weighting studies;</a:t>
            </a:r>
          </a:p>
          <a:p>
            <a:r>
              <a:rPr lang="en-US" dirty="0" smtClean="0"/>
              <a:t>TA, alkalinity anomaly technique studies; </a:t>
            </a:r>
          </a:p>
          <a:p>
            <a:r>
              <a:rPr lang="en-US" dirty="0" smtClean="0"/>
              <a:t>Slow, studies using slow-growing species;</a:t>
            </a:r>
          </a:p>
          <a:p>
            <a:r>
              <a:rPr lang="en-US" dirty="0" smtClean="0"/>
              <a:t>Fast, studies using fast-growing species. </a:t>
            </a:r>
          </a:p>
          <a:p>
            <a:r>
              <a:rPr lang="en-US" dirty="0" smtClean="0"/>
              <a:t>The slopes are significantly different only using calcification measurement method (indicated with an asterisk).</a:t>
            </a:r>
          </a:p>
          <a:p>
            <a:endParaRPr lang="en-US" dirty="0" smtClean="0"/>
          </a:p>
          <a:p>
            <a:r>
              <a:rPr lang="en-US" dirty="0" smtClean="0"/>
              <a:t>NOTE they did</a:t>
            </a:r>
            <a:r>
              <a:rPr lang="en-US" baseline="0" dirty="0" smtClean="0"/>
              <a:t> not look at other conditions such as light saturation, which as shown later, can also be a factor as well</a:t>
            </a:r>
            <a:endParaRPr lang="en-US" dirty="0"/>
          </a:p>
        </p:txBody>
      </p:sp>
      <p:sp>
        <p:nvSpPr>
          <p:cNvPr id="4" name="Slide Number Placeholder 3"/>
          <p:cNvSpPr>
            <a:spLocks noGrp="1"/>
          </p:cNvSpPr>
          <p:nvPr>
            <p:ph type="sldNum" sz="quarter" idx="10"/>
          </p:nvPr>
        </p:nvSpPr>
        <p:spPr/>
        <p:txBody>
          <a:bodyPr/>
          <a:lstStyle/>
          <a:p>
            <a:fld id="{AEA67741-0DC5-634F-A2CB-19AFCB12ED47}" type="slidenum">
              <a:rPr lang="en-US" smtClean="0"/>
              <a:pPr/>
              <a:t>29</a:t>
            </a:fld>
            <a:endParaRPr lang="en-US"/>
          </a:p>
        </p:txBody>
      </p:sp>
    </p:spTree>
    <p:extLst>
      <p:ext uri="{BB962C8B-B14F-4D97-AF65-F5344CB8AC3E}">
        <p14:creationId xmlns:p14="http://schemas.microsoft.com/office/powerpoint/2010/main" val="1451641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Regressions for the temperate shallow water coral </a:t>
            </a:r>
            <a:r>
              <a:rPr lang="en-US" sz="1200" i="1" kern="1200" dirty="0" smtClean="0">
                <a:solidFill>
                  <a:schemeClr val="tx1"/>
                </a:solidFill>
                <a:effectLst/>
                <a:latin typeface="+mn-lt"/>
                <a:ea typeface="+mn-ea"/>
                <a:cs typeface="+mn-cs"/>
              </a:rPr>
              <a:t>C. </a:t>
            </a:r>
            <a:r>
              <a:rPr lang="en-US" sz="1200" i="1" kern="1200" dirty="0" err="1" smtClean="0">
                <a:solidFill>
                  <a:schemeClr val="tx1"/>
                </a:solidFill>
                <a:effectLst/>
                <a:latin typeface="+mn-lt"/>
                <a:ea typeface="+mn-ea"/>
                <a:cs typeface="+mn-cs"/>
              </a:rPr>
              <a:t>caespitosa</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(this study) and tropical species of </a:t>
            </a:r>
            <a:r>
              <a:rPr lang="en-US" sz="1200" i="1" kern="1200" dirty="0" err="1" smtClean="0">
                <a:solidFill>
                  <a:schemeClr val="tx1"/>
                </a:solidFill>
                <a:effectLst/>
                <a:latin typeface="+mn-lt"/>
                <a:ea typeface="+mn-ea"/>
                <a:cs typeface="+mn-cs"/>
              </a:rPr>
              <a:t>Porites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Acropora</a:t>
            </a:r>
            <a:r>
              <a:rPr lang="en-US" sz="1200" kern="1200" dirty="0" smtClean="0">
                <a:solidFill>
                  <a:schemeClr val="tx1"/>
                </a:solidFill>
                <a:effectLst/>
                <a:latin typeface="+mn-lt"/>
                <a:ea typeface="+mn-ea"/>
                <a:cs typeface="+mn-cs"/>
              </a:rPr>
              <a:t>, and </a:t>
            </a:r>
            <a:r>
              <a:rPr lang="en-US" sz="1200" i="1" kern="1200" dirty="0" err="1" smtClean="0">
                <a:solidFill>
                  <a:schemeClr val="tx1"/>
                </a:solidFill>
                <a:effectLst/>
                <a:latin typeface="+mn-lt"/>
                <a:ea typeface="+mn-ea"/>
                <a:cs typeface="+mn-cs"/>
              </a:rPr>
              <a:t>Stylophora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Hönisch</a:t>
            </a:r>
            <a:r>
              <a:rPr lang="en-US" sz="1200" kern="1200" dirty="0" smtClean="0">
                <a:solidFill>
                  <a:schemeClr val="tx1"/>
                </a:solidFill>
                <a:effectLst/>
                <a:latin typeface="+mn-lt"/>
                <a:ea typeface="+mn-ea"/>
                <a:cs typeface="+mn-cs"/>
              </a:rPr>
              <a:t> et al., 2004; </a:t>
            </a:r>
            <a:r>
              <a:rPr lang="en-US" sz="1200" kern="1200" dirty="0" err="1" smtClean="0">
                <a:solidFill>
                  <a:schemeClr val="tx1"/>
                </a:solidFill>
                <a:effectLst/>
                <a:latin typeface="+mn-lt"/>
                <a:ea typeface="+mn-ea"/>
                <a:cs typeface="+mn-cs"/>
              </a:rPr>
              <a:t>Krief</a:t>
            </a:r>
            <a:r>
              <a:rPr lang="en-US" sz="1200" kern="1200" dirty="0" smtClean="0">
                <a:solidFill>
                  <a:schemeClr val="tx1"/>
                </a:solidFill>
                <a:effectLst/>
                <a:latin typeface="+mn-lt"/>
                <a:ea typeface="+mn-ea"/>
                <a:cs typeface="+mn-cs"/>
              </a:rPr>
              <a:t> et al., 2010; Reynaud et al., 2004) that define the relationship between seawater pH and the biological pH component (</a:t>
            </a:r>
            <a:r>
              <a:rPr lang="en-US" sz="1200" kern="1200" dirty="0" err="1" smtClean="0">
                <a:solidFill>
                  <a:schemeClr val="tx1"/>
                </a:solidFill>
                <a:effectLst/>
                <a:latin typeface="+mn-lt"/>
                <a:ea typeface="+mn-ea"/>
                <a:cs typeface="+mn-cs"/>
              </a:rPr>
              <a:t>ΔpH</a:t>
            </a:r>
            <a:r>
              <a:rPr lang="en-US" sz="1200" kern="1200" dirty="0" smtClean="0">
                <a:solidFill>
                  <a:schemeClr val="tx1"/>
                </a:solidFill>
                <a:effectLst/>
                <a:latin typeface="+mn-lt"/>
                <a:ea typeface="+mn-ea"/>
                <a:cs typeface="+mn-cs"/>
              </a:rPr>
              <a:t>) imparted during calcification. </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ΔpH</a:t>
            </a:r>
            <a:r>
              <a:rPr lang="en-US" sz="1200" kern="1200" dirty="0" smtClean="0">
                <a:solidFill>
                  <a:schemeClr val="tx1"/>
                </a:solidFill>
                <a:effectLst/>
                <a:latin typeface="+mn-lt"/>
                <a:ea typeface="+mn-ea"/>
                <a:cs typeface="+mn-cs"/>
              </a:rPr>
              <a:t> is calculated as the difference between </a:t>
            </a:r>
            <a:r>
              <a:rPr lang="en-US" sz="1200" kern="1200" dirty="0" err="1" smtClean="0">
                <a:solidFill>
                  <a:schemeClr val="tx1"/>
                </a:solidFill>
                <a:effectLst/>
                <a:latin typeface="+mn-lt"/>
                <a:ea typeface="+mn-ea"/>
                <a:cs typeface="+mn-cs"/>
              </a:rPr>
              <a:t>pHbiol</a:t>
            </a:r>
            <a:r>
              <a:rPr lang="en-US" sz="1200" kern="1200" dirty="0" smtClean="0">
                <a:solidFill>
                  <a:schemeClr val="tx1"/>
                </a:solidFill>
                <a:effectLst/>
                <a:latin typeface="+mn-lt"/>
                <a:ea typeface="+mn-ea"/>
                <a:cs typeface="+mn-cs"/>
              </a:rPr>
              <a:t>, based on the δ11B-derived pH using </a:t>
            </a:r>
            <a:r>
              <a:rPr lang="en-US" sz="1200" kern="1200" dirty="0" err="1" smtClean="0">
                <a:solidFill>
                  <a:schemeClr val="tx1"/>
                </a:solidFill>
                <a:effectLst/>
                <a:latin typeface="+mn-lt"/>
                <a:ea typeface="+mn-ea"/>
                <a:cs typeface="+mn-cs"/>
              </a:rPr>
              <a:t>Klochko</a:t>
            </a:r>
            <a:r>
              <a:rPr lang="en-US" sz="1200" kern="1200" dirty="0" smtClean="0">
                <a:solidFill>
                  <a:schemeClr val="tx1"/>
                </a:solidFill>
                <a:effectLst/>
                <a:latin typeface="+mn-lt"/>
                <a:ea typeface="+mn-ea"/>
                <a:cs typeface="+mn-cs"/>
              </a:rPr>
              <a:t> et </a:t>
            </a:r>
            <a:r>
              <a:rPr lang="en-US" sz="1200" kern="1200" dirty="0" err="1" smtClean="0">
                <a:solidFill>
                  <a:schemeClr val="tx1"/>
                </a:solidFill>
                <a:effectLst/>
                <a:latin typeface="+mn-lt"/>
                <a:ea typeface="+mn-ea"/>
                <a:cs typeface="+mn-cs"/>
              </a:rPr>
              <a:t>al's</a:t>
            </a:r>
            <a:r>
              <a:rPr lang="en-US" sz="1200" kern="1200" dirty="0" smtClean="0">
                <a:solidFill>
                  <a:schemeClr val="tx1"/>
                </a:solidFill>
                <a:effectLst/>
                <a:latin typeface="+mn-lt"/>
                <a:ea typeface="+mn-ea"/>
                <a:cs typeface="+mn-cs"/>
              </a:rPr>
              <a:t> fractionation factor (α = 1.0272), and measured </a:t>
            </a:r>
            <a:r>
              <a:rPr lang="en-US" sz="1200" kern="1200" dirty="0" err="1" smtClean="0">
                <a:solidFill>
                  <a:schemeClr val="tx1"/>
                </a:solidFill>
                <a:effectLst/>
                <a:latin typeface="+mn-lt"/>
                <a:ea typeface="+mn-ea"/>
                <a:cs typeface="+mn-cs"/>
              </a:rPr>
              <a:t>pHsw</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resultant regressions define the species pH calibrations and can be used to iteratively calculate </a:t>
            </a:r>
            <a:r>
              <a:rPr lang="en-US" sz="1200" kern="1200" dirty="0" err="1" smtClean="0">
                <a:solidFill>
                  <a:schemeClr val="tx1"/>
                </a:solidFill>
                <a:effectLst/>
                <a:latin typeface="+mn-lt"/>
                <a:ea typeface="+mn-ea"/>
                <a:cs typeface="+mn-cs"/>
              </a:rPr>
              <a:t>ΔpH</a:t>
            </a:r>
            <a:r>
              <a:rPr lang="en-US" sz="1200" kern="1200" dirty="0" smtClean="0">
                <a:solidFill>
                  <a:schemeClr val="tx1"/>
                </a:solidFill>
                <a:effectLst/>
                <a:latin typeface="+mn-lt"/>
                <a:ea typeface="+mn-ea"/>
                <a:cs typeface="+mn-cs"/>
              </a:rPr>
              <a:t> and ambient seawater </a:t>
            </a:r>
            <a:r>
              <a:rPr lang="en-US" sz="1200" kern="1200" dirty="0" err="1" smtClean="0">
                <a:solidFill>
                  <a:schemeClr val="tx1"/>
                </a:solidFill>
                <a:effectLst/>
                <a:latin typeface="+mn-lt"/>
                <a:ea typeface="+mn-ea"/>
                <a:cs typeface="+mn-cs"/>
              </a:rPr>
              <a:t>pH.</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Measurement errors for </a:t>
            </a:r>
            <a:r>
              <a:rPr lang="en-US" sz="1200" kern="1200" dirty="0" err="1" smtClean="0">
                <a:solidFill>
                  <a:schemeClr val="tx1"/>
                </a:solidFill>
                <a:effectLst/>
                <a:latin typeface="+mn-lt"/>
                <a:ea typeface="+mn-ea"/>
                <a:cs typeface="+mn-cs"/>
              </a:rPr>
              <a:t>pHsw</a:t>
            </a:r>
            <a:r>
              <a:rPr lang="en-US" sz="1200" kern="1200" dirty="0" smtClean="0">
                <a:solidFill>
                  <a:schemeClr val="tx1"/>
                </a:solidFill>
                <a:effectLst/>
                <a:latin typeface="+mn-lt"/>
                <a:ea typeface="+mn-ea"/>
                <a:cs typeface="+mn-cs"/>
              </a:rPr>
              <a:t> are shown at 1 SD, and errors for </a:t>
            </a:r>
            <a:r>
              <a:rPr lang="en-US" sz="1200" kern="1200" dirty="0" err="1" smtClean="0">
                <a:solidFill>
                  <a:schemeClr val="tx1"/>
                </a:solidFill>
                <a:effectLst/>
                <a:latin typeface="+mn-lt"/>
                <a:ea typeface="+mn-ea"/>
                <a:cs typeface="+mn-cs"/>
              </a:rPr>
              <a:t>ΔpH</a:t>
            </a:r>
            <a:r>
              <a:rPr lang="en-US" sz="1200" kern="1200" dirty="0" smtClean="0">
                <a:solidFill>
                  <a:schemeClr val="tx1"/>
                </a:solidFill>
                <a:effectLst/>
                <a:latin typeface="+mn-lt"/>
                <a:ea typeface="+mn-ea"/>
                <a:cs typeface="+mn-cs"/>
              </a:rPr>
              <a:t> are calculated as the combined fractional errors (at 1 SD) for measured </a:t>
            </a:r>
            <a:r>
              <a:rPr lang="en-US" sz="1200" kern="1200" dirty="0" err="1" smtClean="0">
                <a:solidFill>
                  <a:schemeClr val="tx1"/>
                </a:solidFill>
                <a:effectLst/>
                <a:latin typeface="+mn-lt"/>
                <a:ea typeface="+mn-ea"/>
                <a:cs typeface="+mn-cs"/>
              </a:rPr>
              <a:t>pHsw</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pHbiol</a:t>
            </a:r>
            <a:r>
              <a:rPr lang="en-US" sz="1200" kern="1200" dirty="0" smtClean="0">
                <a:solidFill>
                  <a:schemeClr val="tx1"/>
                </a:solidFill>
                <a:effectLst/>
                <a:latin typeface="+mn-lt"/>
                <a:ea typeface="+mn-ea"/>
                <a:cs typeface="+mn-cs"/>
              </a:rPr>
              <a:t>. </a:t>
            </a:r>
            <a:endParaRPr lang="en-US" dirty="0" smtClean="0"/>
          </a:p>
          <a:p>
            <a:endParaRPr lang="en-US" sz="1200" kern="1200" dirty="0" smtClean="0">
              <a:solidFill>
                <a:schemeClr val="tx1"/>
              </a:solidFill>
              <a:effectLst/>
              <a:latin typeface="+mn-lt"/>
              <a:ea typeface="+mn-ea"/>
              <a:cs typeface="+mn-cs"/>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4B9AC92-0CCC-E541-90EB-5D34B59730AA}" type="slidenum">
              <a:rPr lang="en-US" sz="1200">
                <a:latin typeface="Calibri" charset="0"/>
              </a:rPr>
              <a:pPr eaLnBrk="1" hangingPunct="1"/>
              <a:t>30</a:t>
            </a:fld>
            <a:endParaRPr lang="en-US"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B97CB6D4-7376-394C-B524-F2FA021A6769}" type="slidenum">
              <a:rPr lang="en-US">
                <a:latin typeface="Arial" pitchFamily="-110" charset="0"/>
              </a:rPr>
              <a:pPr/>
              <a:t>4</a:t>
            </a:fld>
            <a:endParaRPr lang="en-US">
              <a:latin typeface="Arial" pitchFamily="-110" charset="0"/>
            </a:endParaRPr>
          </a:p>
        </p:txBody>
      </p:sp>
      <p:sp>
        <p:nvSpPr>
          <p:cNvPr id="24579" name="Rectangle 2"/>
          <p:cNvSpPr>
            <a:spLocks noGrp="1" noRot="1" noChangeAspect="1" noChangeArrowheads="1" noTextEdit="1"/>
          </p:cNvSpPr>
          <p:nvPr>
            <p:ph type="sldImg"/>
          </p:nvPr>
        </p:nvSpPr>
        <p:spPr>
          <a:xfrm>
            <a:off x="1143000" y="687388"/>
            <a:ext cx="4572000" cy="3429000"/>
          </a:xfrm>
          <a:ln/>
        </p:spPr>
      </p:sp>
      <p:sp>
        <p:nvSpPr>
          <p:cNvPr id="24580" name="Rectangle 3"/>
          <p:cNvSpPr>
            <a:spLocks noGrp="1" noChangeArrowheads="1"/>
          </p:cNvSpPr>
          <p:nvPr>
            <p:ph type="body" idx="1"/>
          </p:nvPr>
        </p:nvSpPr>
        <p:spPr>
          <a:xfrm>
            <a:off x="684869" y="4342466"/>
            <a:ext cx="5488264" cy="4114486"/>
          </a:xfrm>
          <a:noFill/>
          <a:ln/>
        </p:spPr>
        <p:txBody>
          <a:bodyPr/>
          <a:lstStyle/>
          <a:p>
            <a:endParaRPr lang="en-AU" dirty="0">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Figure 4: Aragonite crystals accreted by corals reared over a range of aragonite saturation states display systematic changes in crystal morphology (A-D) that can be quantified using the crystal aspect ratio (the ratio of crystal length to width). </a:t>
            </a:r>
          </a:p>
          <a:p>
            <a:r>
              <a:rPr lang="en-US" sz="1200" kern="1200" dirty="0" smtClean="0">
                <a:solidFill>
                  <a:schemeClr val="tx1"/>
                </a:solidFill>
                <a:latin typeface="+mn-lt"/>
                <a:ea typeface="+mn-ea"/>
                <a:cs typeface="+mn-cs"/>
              </a:rPr>
              <a:t>In (E), coral crystal aspect ratio (Y axis) is plotted against aragonite saturation state of the seawater in which the corals were reared. </a:t>
            </a:r>
          </a:p>
          <a:p>
            <a:r>
              <a:rPr lang="en-US" sz="1200" kern="1200" dirty="0" smtClean="0">
                <a:solidFill>
                  <a:schemeClr val="tx1"/>
                </a:solidFill>
                <a:latin typeface="+mn-lt"/>
                <a:ea typeface="+mn-ea"/>
                <a:cs typeface="+mn-cs"/>
              </a:rPr>
              <a:t>The saturation state of the corals’ calcifying fluid (2Y axis) is estimated by applying the relationship between aspect ratio and fluid saturation state derived from the experimental aragonites.</a:t>
            </a:r>
            <a:endParaRPr lang="en-US" dirty="0"/>
          </a:p>
        </p:txBody>
      </p:sp>
      <p:sp>
        <p:nvSpPr>
          <p:cNvPr id="4" name="Slide Number Placeholder 3"/>
          <p:cNvSpPr>
            <a:spLocks noGrp="1"/>
          </p:cNvSpPr>
          <p:nvPr>
            <p:ph type="sldNum" sz="quarter" idx="10"/>
          </p:nvPr>
        </p:nvSpPr>
        <p:spPr/>
        <p:txBody>
          <a:bodyPr/>
          <a:lstStyle/>
          <a:p>
            <a:pPr>
              <a:defRPr/>
            </a:pPr>
            <a:fld id="{5B87BCE7-BA96-2D4E-A18D-A347B0008354}" type="slidenum">
              <a:rPr lang="en-US" smtClean="0"/>
              <a:pPr>
                <a:defRPr/>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charset="0"/>
                <a:ea typeface="ＭＳ Ｐゴシック" charset="-128"/>
                <a:cs typeface="ＭＳ Ｐゴシック" charset="-128"/>
              </a:rPr>
              <a:t>Figure 5:  The number of protons pumped by corals during calcification under a range of seawater saturation states (ocean acidification scenarios) is estimated using </a:t>
            </a:r>
          </a:p>
          <a:p>
            <a:pPr marL="171450" indent="-171450">
              <a:buFontTx/>
              <a:buChar char="-"/>
            </a:pPr>
            <a:r>
              <a:rPr lang="en-US" dirty="0" smtClean="0">
                <a:latin typeface="Arial" charset="0"/>
                <a:ea typeface="ＭＳ Ｐゴシック" charset="-128"/>
                <a:cs typeface="ＭＳ Ｐゴシック" charset="-128"/>
              </a:rPr>
              <a:t>CO2Sys and</a:t>
            </a:r>
          </a:p>
          <a:p>
            <a:pPr marL="171450" indent="-171450">
              <a:buFontTx/>
              <a:buChar char="-"/>
            </a:pPr>
            <a:r>
              <a:rPr lang="en-US" dirty="0" smtClean="0">
                <a:latin typeface="Arial" charset="0"/>
                <a:ea typeface="ＭＳ Ｐゴシック" charset="-128"/>
                <a:cs typeface="ＭＳ Ｐゴシック" charset="-128"/>
              </a:rPr>
              <a:t> the predicted saturation state of the calcifying fluid achieved by the corals in each treatment. </a:t>
            </a:r>
          </a:p>
          <a:p>
            <a:pPr marL="171450" indent="-171450">
              <a:buFontTx/>
              <a:buChar char="-"/>
            </a:pPr>
            <a:r>
              <a:rPr lang="en-US" dirty="0" smtClean="0">
                <a:latin typeface="Arial" charset="0"/>
                <a:ea typeface="ＭＳ Ｐゴシック" charset="-128"/>
                <a:cs typeface="ＭＳ Ｐゴシック" charset="-128"/>
              </a:rPr>
              <a:t>The calcifying fluid is assumed to be seawater with an initial alkalinity of 2470 µmol/kg in equilibrium with the specified pCO2 (400, 740 or 1340 µ</a:t>
            </a:r>
            <a:r>
              <a:rPr lang="en-US" dirty="0" err="1" smtClean="0">
                <a:latin typeface="Arial" charset="0"/>
                <a:ea typeface="ＭＳ Ｐゴシック" charset="-128"/>
                <a:cs typeface="ＭＳ Ｐゴシック" charset="-128"/>
              </a:rPr>
              <a:t>atm</a:t>
            </a:r>
            <a:r>
              <a:rPr lang="en-US" dirty="0" smtClean="0">
                <a:latin typeface="Arial" charset="0"/>
                <a:ea typeface="ＭＳ Ｐゴシック" charset="-128"/>
                <a:cs typeface="ＭＳ Ｐゴシック" charset="-128"/>
              </a:rPr>
              <a:t>). </a:t>
            </a:r>
          </a:p>
          <a:p>
            <a:pPr marL="171450" indent="-171450">
              <a:buFontTx/>
              <a:buChar char="-"/>
            </a:pPr>
            <a:endParaRPr lang="en-US" dirty="0" smtClean="0">
              <a:latin typeface="Arial" charset="0"/>
              <a:ea typeface="ＭＳ Ｐゴシック" charset="-128"/>
              <a:cs typeface="ＭＳ Ｐゴシック" charset="-128"/>
            </a:endParaRPr>
          </a:p>
          <a:p>
            <a:pPr marL="0" indent="0">
              <a:buFontTx/>
              <a:buNone/>
            </a:pPr>
            <a:r>
              <a:rPr lang="en-US" dirty="0" smtClean="0">
                <a:latin typeface="Arial" charset="0"/>
                <a:ea typeface="ＭＳ Ｐゴシック" charset="-128"/>
                <a:cs typeface="ＭＳ Ｐゴシック" charset="-128"/>
              </a:rPr>
              <a:t>The fluid is isolated from the surrounding seawater, proton pumping elevates the alkalinity and saturation state within the calcifying space while CO2 diffuses through the </a:t>
            </a:r>
            <a:r>
              <a:rPr lang="en-US" dirty="0" err="1" smtClean="0">
                <a:latin typeface="Arial" charset="0"/>
                <a:ea typeface="ＭＳ Ｐゴシック" charset="-128"/>
                <a:cs typeface="ＭＳ Ｐゴシック" charset="-128"/>
              </a:rPr>
              <a:t>calicoblastic</a:t>
            </a:r>
            <a:r>
              <a:rPr lang="en-US" dirty="0" smtClean="0">
                <a:latin typeface="Arial" charset="0"/>
                <a:ea typeface="ＭＳ Ｐゴシック" charset="-128"/>
                <a:cs typeface="ＭＳ Ｐゴシック" charset="-128"/>
              </a:rPr>
              <a:t> epithelium to maintain equilibrium pCO2.  </a:t>
            </a:r>
          </a:p>
          <a:p>
            <a:pPr marL="0" indent="0">
              <a:buFontTx/>
              <a:buNone/>
            </a:pPr>
            <a:r>
              <a:rPr lang="en-US" dirty="0" smtClean="0">
                <a:latin typeface="Arial" charset="0"/>
                <a:ea typeface="ＭＳ Ｐゴシック" charset="-128"/>
                <a:cs typeface="ＭＳ Ｐゴシック" charset="-128"/>
              </a:rPr>
              <a:t>The number of protons pumped to reach a calcifying fluid saturation state estimated from the crystal morphology (Figure 4) is the same in each treatment (4.5 µmoles/ml) (shaded bar) suggesting that the corals in this experiment did not divert more energy to this task. </a:t>
            </a:r>
          </a:p>
          <a:p>
            <a:pPr marL="0" indent="0">
              <a:buFontTx/>
              <a:buNone/>
            </a:pPr>
            <a:r>
              <a:rPr lang="en-US" dirty="0" smtClean="0">
                <a:latin typeface="Arial" charset="0"/>
                <a:ea typeface="ＭＳ Ｐゴシック" charset="-128"/>
                <a:cs typeface="ＭＳ Ｐゴシック" charset="-128"/>
              </a:rPr>
              <a:t>Calculations were made using a </a:t>
            </a:r>
            <a:r>
              <a:rPr lang="en-US" dirty="0" err="1" smtClean="0">
                <a:latin typeface="Arial" charset="0"/>
                <a:ea typeface="ＭＳ Ｐゴシック" charset="-128"/>
                <a:cs typeface="ＭＳ Ｐゴシック" charset="-128"/>
              </a:rPr>
              <a:t>Matlab</a:t>
            </a:r>
            <a:r>
              <a:rPr lang="en-US" dirty="0" smtClean="0">
                <a:latin typeface="Arial" charset="0"/>
                <a:ea typeface="ＭＳ Ｐゴシック" charset="-128"/>
                <a:cs typeface="ＭＳ Ｐゴシック" charset="-128"/>
              </a:rPr>
              <a:t> implementation of CO2Sys using constants of Mehrbach et al, 1973 refit by Dickson and Millero, 1987 for carbonate, Dickson (1990) for sulfate; input conditions are as follows: S=30, T=25, atmospheric pressure = 1atm, silicate, phosphate, ammonia, HS=0, Ca and B concentrations are based on salinity </a:t>
            </a:r>
            <a:endParaRPr lang="en-US" dirty="0"/>
          </a:p>
        </p:txBody>
      </p:sp>
      <p:sp>
        <p:nvSpPr>
          <p:cNvPr id="4" name="Slide Number Placeholder 3"/>
          <p:cNvSpPr>
            <a:spLocks noGrp="1"/>
          </p:cNvSpPr>
          <p:nvPr>
            <p:ph type="sldNum" sz="quarter" idx="10"/>
          </p:nvPr>
        </p:nvSpPr>
        <p:spPr/>
        <p:txBody>
          <a:bodyPr/>
          <a:lstStyle/>
          <a:p>
            <a:pPr>
              <a:defRPr/>
            </a:pPr>
            <a:fld id="{5B87BCE7-BA96-2D4E-A18D-A347B0008354}" type="slidenum">
              <a:rPr lang="en-US" smtClean="0"/>
              <a:pPr>
                <a:defRPr/>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200" kern="1200" dirty="0" smtClean="0">
                <a:solidFill>
                  <a:schemeClr val="tx1"/>
                </a:solidFill>
                <a:latin typeface="+mn-lt"/>
                <a:ea typeface="+mn-ea"/>
                <a:cs typeface="+mn-cs"/>
              </a:rPr>
              <a:t>Our results suggest that calcification rates of nutritionally replete juvenile corals will decline as OA intensifies over the course of this century. Critically, however, such corals could maintain higher rates of skeletal growth and CaCO3 production under OA than those in nutritionally limited environments.</a:t>
            </a:r>
            <a:endParaRPr lang="en-US" dirty="0">
              <a:latin typeface="Calibri" charset="0"/>
            </a:endParaRP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4E731E-F34E-7D4D-A748-48B1BEFFD8F1}" type="slidenum">
              <a:rPr lang="en-US" sz="1200">
                <a:latin typeface="Calibri" charset="0"/>
              </a:rPr>
              <a:pPr eaLnBrk="1" hangingPunct="1"/>
              <a:t>33</a:t>
            </a:fld>
            <a:endParaRPr lang="en-US" sz="1200">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Gray bars – when</a:t>
            </a:r>
            <a:r>
              <a:rPr lang="en-US" baseline="0" dirty="0" smtClean="0">
                <a:latin typeface="Calibri" charset="0"/>
              </a:rPr>
              <a:t> light is limiting</a:t>
            </a:r>
          </a:p>
          <a:p>
            <a:pPr eaLnBrk="1" hangingPunct="1">
              <a:spcBef>
                <a:spcPct val="0"/>
              </a:spcBef>
            </a:pPr>
            <a:r>
              <a:rPr lang="en-US" baseline="0" dirty="0" smtClean="0">
                <a:latin typeface="Calibri" charset="0"/>
              </a:rPr>
              <a:t>White bars, when light is NOT limiting -  Enhanced photosynthesis appears to help with calcification during the DAY</a:t>
            </a:r>
          </a:p>
          <a:p>
            <a:pPr eaLnBrk="1" hangingPunct="1">
              <a:spcBef>
                <a:spcPct val="0"/>
              </a:spcBef>
            </a:pPr>
            <a:r>
              <a:rPr lang="en-US" baseline="0" dirty="0" smtClean="0">
                <a:latin typeface="Calibri" charset="0"/>
              </a:rPr>
              <a:t>But has no effect on dark calcification</a:t>
            </a:r>
            <a:endParaRPr lang="en-US" dirty="0">
              <a:latin typeface="Calibri" charset="0"/>
            </a:endParaRP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4E731E-F34E-7D4D-A748-48B1BEFFD8F1}" type="slidenum">
              <a:rPr lang="en-US" sz="1200">
                <a:latin typeface="Calibri" charset="0"/>
              </a:rPr>
              <a:pPr eaLnBrk="1" hangingPunct="1"/>
              <a:t>34</a:t>
            </a:fld>
            <a:endParaRPr lang="en-US" sz="1200">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A67741-0DC5-634F-A2CB-19AFCB12ED47}" type="slidenum">
              <a:rPr lang="en-US" smtClean="0"/>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A67741-0DC5-634F-A2CB-19AFCB12ED47}" type="slidenum">
              <a:rPr lang="en-US" smtClean="0"/>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Photographs of </a:t>
            </a:r>
            <a:r>
              <a:rPr lang="en-US" sz="1200" i="1" kern="1200" dirty="0" err="1" smtClean="0">
                <a:solidFill>
                  <a:schemeClr val="tx1"/>
                </a:solidFill>
                <a:latin typeface="+mn-lt"/>
                <a:ea typeface="+mn-ea"/>
                <a:cs typeface="+mn-cs"/>
              </a:rPr>
              <a:t>Hydrolithon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onkodes</a:t>
            </a:r>
            <a:r>
              <a:rPr lang="en-US" sz="1200" i="0" kern="1200" dirty="0" smtClean="0">
                <a:solidFill>
                  <a:schemeClr val="tx1"/>
                </a:solidFill>
                <a:latin typeface="+mn-lt"/>
                <a:ea typeface="+mn-ea"/>
                <a:cs typeface="+mn-cs"/>
              </a:rPr>
              <a:t>: </a:t>
            </a:r>
          </a:p>
          <a:p>
            <a:pPr marL="228600" indent="-228600">
              <a:buAutoNum type="alphaLcParenBoth"/>
            </a:pPr>
            <a:r>
              <a:rPr lang="en-US" sz="1200" i="0" kern="1200" dirty="0" smtClean="0">
                <a:solidFill>
                  <a:schemeClr val="tx1"/>
                </a:solidFill>
                <a:latin typeface="+mn-lt"/>
                <a:ea typeface="+mn-ea"/>
                <a:cs typeface="+mn-cs"/>
              </a:rPr>
              <a:t>freshly mounted </a:t>
            </a:r>
            <a:r>
              <a:rPr lang="en-US" sz="1200" i="0" kern="1200" dirty="0" err="1" smtClean="0">
                <a:solidFill>
                  <a:schemeClr val="tx1"/>
                </a:solidFill>
                <a:latin typeface="+mn-lt"/>
                <a:ea typeface="+mn-ea"/>
                <a:cs typeface="+mn-cs"/>
              </a:rPr>
              <a:t>crustose</a:t>
            </a:r>
            <a:r>
              <a:rPr lang="en-US" sz="1200" i="0" kern="1200" dirty="0" smtClean="0">
                <a:solidFill>
                  <a:schemeClr val="tx1"/>
                </a:solidFill>
                <a:latin typeface="+mn-lt"/>
                <a:ea typeface="+mn-ea"/>
                <a:cs typeface="+mn-cs"/>
              </a:rPr>
              <a:t> coralline algae (CCA) on a glass tile with underwater epoxy to avoid exposure of dead CCA skeleton and </a:t>
            </a:r>
          </a:p>
          <a:p>
            <a:pPr marL="228600" indent="-228600">
              <a:buAutoNum type="alphaLcParenBoth"/>
            </a:pPr>
            <a:r>
              <a:rPr lang="en-US" sz="1200" i="0" kern="1200" dirty="0" smtClean="0">
                <a:solidFill>
                  <a:schemeClr val="tx1"/>
                </a:solidFill>
                <a:latin typeface="+mn-lt"/>
                <a:ea typeface="+mn-ea"/>
                <a:cs typeface="+mn-cs"/>
              </a:rPr>
              <a:t>with newly settled corals on the CCA surface following exposure to pH 7.7 for 6 weeks. </a:t>
            </a:r>
          </a:p>
          <a:p>
            <a:pPr marL="228600" indent="-228600">
              <a:buAutoNum type="alphaLcParenBoth"/>
            </a:pPr>
            <a:endParaRPr lang="en-US" sz="1200" i="0" kern="1200" dirty="0" smtClean="0">
              <a:solidFill>
                <a:schemeClr val="tx1"/>
              </a:solidFill>
              <a:latin typeface="+mn-lt"/>
              <a:ea typeface="+mn-ea"/>
              <a:cs typeface="+mn-cs"/>
            </a:endParaRPr>
          </a:p>
          <a:p>
            <a:pPr marL="228600" indent="-228600">
              <a:buAutoNum type="alphaLcParenBoth"/>
            </a:pPr>
            <a:r>
              <a:rPr lang="en-US" sz="1200" i="0" kern="1200" dirty="0" smtClean="0">
                <a:solidFill>
                  <a:schemeClr val="tx1"/>
                </a:solidFill>
                <a:latin typeface="+mn-lt"/>
                <a:ea typeface="+mn-ea"/>
                <a:cs typeface="+mn-cs"/>
              </a:rPr>
              <a:t>Note the new algal growth on the epoxy around the top right of the image. Scale bar = 0.5 cm, arrows indicate newly settled recruits.</a:t>
            </a:r>
            <a:endParaRPr lang="en-US" dirty="0"/>
          </a:p>
        </p:txBody>
      </p:sp>
      <p:sp>
        <p:nvSpPr>
          <p:cNvPr id="4" name="Slide Number Placeholder 3"/>
          <p:cNvSpPr>
            <a:spLocks noGrp="1"/>
          </p:cNvSpPr>
          <p:nvPr>
            <p:ph type="sldNum" sz="quarter" idx="10"/>
          </p:nvPr>
        </p:nvSpPr>
        <p:spPr/>
        <p:txBody>
          <a:bodyPr/>
          <a:lstStyle/>
          <a:p>
            <a:fld id="{AEA67741-0DC5-634F-A2CB-19AFCB12ED47}" type="slidenum">
              <a:rPr lang="en-US" smtClean="0"/>
              <a:pPr/>
              <a:t>37</a:t>
            </a:fld>
            <a:endParaRPr lang="en-US"/>
          </a:p>
        </p:txBody>
      </p:sp>
    </p:spTree>
    <p:extLst>
      <p:ext uri="{BB962C8B-B14F-4D97-AF65-F5344CB8AC3E}">
        <p14:creationId xmlns:p14="http://schemas.microsoft.com/office/powerpoint/2010/main" val="11074262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Doropoulos</a:t>
            </a:r>
            <a:r>
              <a:rPr lang="en-US" dirty="0" smtClean="0"/>
              <a:t> and Diaz-</a:t>
            </a:r>
            <a:r>
              <a:rPr lang="en-US" dirty="0" err="1" smtClean="0"/>
              <a:t>Pulido</a:t>
            </a:r>
            <a:r>
              <a:rPr lang="en-US" dirty="0" smtClean="0"/>
              <a:t> 2013, MEPS found that high CO2 affects settlement of coral recruits (Acropora </a:t>
            </a:r>
            <a:r>
              <a:rPr lang="en-US" dirty="0" err="1" smtClean="0"/>
              <a:t>selago</a:t>
            </a:r>
            <a:r>
              <a:rPr lang="en-US" dirty="0" smtClean="0"/>
              <a:t>) on three species of coralline algae (</a:t>
            </a:r>
            <a:r>
              <a:rPr lang="en-US" dirty="0" err="1" smtClean="0"/>
              <a:t>Porolithon</a:t>
            </a:r>
            <a:r>
              <a:rPr lang="en-US" dirty="0" smtClean="0"/>
              <a:t> on codes, </a:t>
            </a:r>
            <a:r>
              <a:rPr lang="en-US" dirty="0" err="1" smtClean="0"/>
              <a:t>Sporoithon</a:t>
            </a:r>
            <a:r>
              <a:rPr lang="en-US" dirty="0" smtClean="0"/>
              <a:t> sp., and </a:t>
            </a:r>
            <a:r>
              <a:rPr lang="en-US" dirty="0" err="1" smtClean="0"/>
              <a:t>Titanoderma</a:t>
            </a:r>
            <a:r>
              <a:rPr lang="en-US" dirty="0" smtClean="0"/>
              <a:t> </a:t>
            </a:r>
            <a:r>
              <a:rPr lang="en-US" dirty="0" err="1" smtClean="0"/>
              <a:t>sp</a:t>
            </a:r>
            <a:r>
              <a:rPr lang="en-US" dirty="0" smtClean="0"/>
              <a:t>), esp. </a:t>
            </a:r>
            <a:r>
              <a:rPr lang="en-US" dirty="0" err="1" smtClean="0"/>
              <a:t>Titanoderma</a:t>
            </a:r>
            <a:r>
              <a:rPr lang="en-US" dirty="0" smtClean="0"/>
              <a:t> -- reasons?  chemical cues of the algae are affected, or effects on associated microbial community</a:t>
            </a:r>
          </a:p>
          <a:p>
            <a:r>
              <a:rPr lang="en-US" dirty="0" err="1" smtClean="0"/>
              <a:t>Doropoulos</a:t>
            </a:r>
            <a:r>
              <a:rPr lang="en-US" dirty="0" smtClean="0"/>
              <a:t> et al. 2012 Ecology Letters found that OA affected settlement of Acropora millepora and CCA  by 45%, esp. </a:t>
            </a:r>
            <a:r>
              <a:rPr lang="en-US" dirty="0" err="1" smtClean="0"/>
              <a:t>Titanoderma</a:t>
            </a:r>
            <a:r>
              <a:rPr lang="en-US" dirty="0" smtClean="0"/>
              <a:t> spp.., </a:t>
            </a:r>
            <a:r>
              <a:rPr lang="en-US" dirty="0" err="1" smtClean="0"/>
              <a:t>Hydrolithon</a:t>
            </a:r>
            <a:r>
              <a:rPr lang="en-US" dirty="0" smtClean="0"/>
              <a:t> spp.    </a:t>
            </a:r>
          </a:p>
          <a:p>
            <a:r>
              <a:rPr lang="en-US" dirty="0" err="1" smtClean="0"/>
              <a:t>Doropoulos</a:t>
            </a:r>
            <a:r>
              <a:rPr lang="en-US" dirty="0" smtClean="0"/>
              <a:t> et al. 2012 Ecology found that OA caused reduced growth of coral recruits, which prolonged their vulnerability to grazing and disturbance (incidental grazing mortality).  "size-escape thresholds"</a:t>
            </a:r>
          </a:p>
          <a:p>
            <a:endParaRPr lang="en-US" dirty="0"/>
          </a:p>
        </p:txBody>
      </p:sp>
      <p:sp>
        <p:nvSpPr>
          <p:cNvPr id="4" name="Slide Number Placeholder 3"/>
          <p:cNvSpPr>
            <a:spLocks noGrp="1"/>
          </p:cNvSpPr>
          <p:nvPr>
            <p:ph type="sldNum" sz="quarter" idx="10"/>
          </p:nvPr>
        </p:nvSpPr>
        <p:spPr/>
        <p:txBody>
          <a:bodyPr/>
          <a:lstStyle/>
          <a:p>
            <a:fld id="{AEA67741-0DC5-634F-A2CB-19AFCB12ED47}" type="slidenum">
              <a:rPr lang="en-US" smtClean="0"/>
              <a:pPr/>
              <a:t>38</a:t>
            </a:fld>
            <a:endParaRPr lang="en-US"/>
          </a:p>
        </p:txBody>
      </p:sp>
    </p:spTree>
    <p:extLst>
      <p:ext uri="{BB962C8B-B14F-4D97-AF65-F5344CB8AC3E}">
        <p14:creationId xmlns:p14="http://schemas.microsoft.com/office/powerpoint/2010/main" val="1107426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Doropoulos</a:t>
            </a:r>
            <a:r>
              <a:rPr lang="en-US" dirty="0" smtClean="0"/>
              <a:t> et al. 2012 Ecology found that OA caused reduced growth of coral recruits, which prolonged their vulnerability to grazing and disturbance (incidental grazing mortality).  "size-escape thresholds”</a:t>
            </a:r>
          </a:p>
          <a:p>
            <a:endParaRPr lang="en-US" dirty="0" smtClean="0"/>
          </a:p>
          <a:p>
            <a:r>
              <a:rPr lang="en-US" dirty="0" smtClean="0"/>
              <a:t>Greater mortality following settlement</a:t>
            </a:r>
            <a:r>
              <a:rPr lang="en-US" baseline="0" dirty="0" smtClean="0"/>
              <a:t>, despite having reached the size-escape threshold, was weaker skeletons made them more vulnerable to being scraped off.</a:t>
            </a:r>
            <a:endParaRPr lang="en-US" dirty="0" smtClean="0"/>
          </a:p>
          <a:p>
            <a:endParaRPr lang="en-US" dirty="0"/>
          </a:p>
        </p:txBody>
      </p:sp>
      <p:sp>
        <p:nvSpPr>
          <p:cNvPr id="4" name="Slide Number Placeholder 3"/>
          <p:cNvSpPr>
            <a:spLocks noGrp="1"/>
          </p:cNvSpPr>
          <p:nvPr>
            <p:ph type="sldNum" sz="quarter" idx="10"/>
          </p:nvPr>
        </p:nvSpPr>
        <p:spPr/>
        <p:txBody>
          <a:bodyPr/>
          <a:lstStyle/>
          <a:p>
            <a:fld id="{AEA67741-0DC5-634F-A2CB-19AFCB12ED47}" type="slidenum">
              <a:rPr lang="en-US" smtClean="0"/>
              <a:pPr/>
              <a:t>39</a:t>
            </a:fld>
            <a:endParaRPr lang="en-US"/>
          </a:p>
        </p:txBody>
      </p:sp>
    </p:spTree>
    <p:extLst>
      <p:ext uri="{BB962C8B-B14F-4D97-AF65-F5344CB8AC3E}">
        <p14:creationId xmlns:p14="http://schemas.microsoft.com/office/powerpoint/2010/main" val="11074262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Halimeda</a:t>
            </a:r>
            <a:r>
              <a:rPr lang="en-US" dirty="0" smtClean="0"/>
              <a:t> (</a:t>
            </a:r>
            <a:r>
              <a:rPr lang="en-US" dirty="0" err="1" smtClean="0"/>
              <a:t>Sinutok</a:t>
            </a:r>
            <a:r>
              <a:rPr lang="en-US" dirty="0" smtClean="0"/>
              <a:t> et al.) OA and warming inhibits calcification (3-fold reduction at 1000 </a:t>
            </a:r>
            <a:r>
              <a:rPr lang="en-US" dirty="0" err="1" smtClean="0"/>
              <a:t>uatm</a:t>
            </a:r>
            <a:r>
              <a:rPr lang="en-US" dirty="0" smtClean="0"/>
              <a:t> &amp; 32C)</a:t>
            </a:r>
          </a:p>
          <a:p>
            <a:endParaRPr lang="en-US" dirty="0" smtClean="0"/>
          </a:p>
          <a:p>
            <a:r>
              <a:rPr lang="en-US" dirty="0" smtClean="0"/>
              <a:t>Coralline algae (Johnson et al.) – Palmyra Atoll – “consistent negative impact of OA on calcified algae and positive impact on fleshy algae, irrespective of ecosystem. Calcified algae either did not grow or lost relative CaCO3 in CO2 treatments, whereas fleshy algae grew faster, had higher pigment concentrations”</a:t>
            </a:r>
            <a:endParaRPr lang="en-US" dirty="0"/>
          </a:p>
        </p:txBody>
      </p:sp>
      <p:sp>
        <p:nvSpPr>
          <p:cNvPr id="4" name="Slide Number Placeholder 3"/>
          <p:cNvSpPr>
            <a:spLocks noGrp="1"/>
          </p:cNvSpPr>
          <p:nvPr>
            <p:ph type="sldNum" sz="quarter" idx="10"/>
          </p:nvPr>
        </p:nvSpPr>
        <p:spPr/>
        <p:txBody>
          <a:bodyPr/>
          <a:lstStyle/>
          <a:p>
            <a:fld id="{AEA67741-0DC5-634F-A2CB-19AFCB12ED47}" type="slidenum">
              <a:rPr lang="en-US" smtClean="0"/>
              <a:pPr/>
              <a:t>40</a:t>
            </a:fld>
            <a:endParaRPr lang="en-US"/>
          </a:p>
        </p:txBody>
      </p:sp>
    </p:spTree>
    <p:extLst>
      <p:ext uri="{BB962C8B-B14F-4D97-AF65-F5344CB8AC3E}">
        <p14:creationId xmlns:p14="http://schemas.microsoft.com/office/powerpoint/2010/main" val="1107426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Representative carbon pathways</a:t>
            </a:r>
            <a:r>
              <a:rPr lang="en-US" baseline="0" dirty="0" smtClean="0"/>
              <a:t> and Extended carbon pathways</a:t>
            </a:r>
          </a:p>
          <a:p>
            <a:endParaRPr lang="en-US" dirty="0"/>
          </a:p>
        </p:txBody>
      </p:sp>
      <p:sp>
        <p:nvSpPr>
          <p:cNvPr id="4" name="Slide Number Placeholder 3"/>
          <p:cNvSpPr>
            <a:spLocks noGrp="1"/>
          </p:cNvSpPr>
          <p:nvPr>
            <p:ph type="sldNum" sz="quarter" idx="10"/>
          </p:nvPr>
        </p:nvSpPr>
        <p:spPr/>
        <p:txBody>
          <a:bodyPr/>
          <a:lstStyle/>
          <a:p>
            <a:fld id="{AEA67741-0DC5-634F-A2CB-19AFCB12ED47}" type="slidenum">
              <a:rPr lang="en-US" smtClean="0"/>
              <a:pPr/>
              <a:t>5</a:t>
            </a:fld>
            <a:endParaRPr lang="en-US"/>
          </a:p>
        </p:txBody>
      </p:sp>
    </p:spTree>
    <p:extLst>
      <p:ext uri="{BB962C8B-B14F-4D97-AF65-F5344CB8AC3E}">
        <p14:creationId xmlns:p14="http://schemas.microsoft.com/office/powerpoint/2010/main" val="25177959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Everything is what it</a:t>
            </a:r>
            <a:r>
              <a:rPr lang="en-US" baseline="0" dirty="0" smtClean="0"/>
              <a:t> is because it got that way</a:t>
            </a:r>
          </a:p>
          <a:p>
            <a:r>
              <a:rPr lang="en-US" baseline="0" dirty="0" smtClean="0"/>
              <a:t>D’Arcy Wentworth Thompson “On Growth and Form” 1917</a:t>
            </a:r>
          </a:p>
          <a:p>
            <a:endParaRPr lang="en-US" baseline="0" dirty="0" smtClean="0"/>
          </a:p>
          <a:p>
            <a:r>
              <a:rPr lang="en-US" baseline="0" dirty="0" smtClean="0"/>
              <a:t>What escapes the eye, however, is a much more insidious kind of extinction: the extinction of ecological interactions</a:t>
            </a:r>
          </a:p>
          <a:p>
            <a:r>
              <a:rPr lang="en-US" baseline="0" dirty="0" smtClean="0"/>
              <a:t>Daniel H Janzen, Natural History 83, 48 (1974)</a:t>
            </a:r>
          </a:p>
        </p:txBody>
      </p:sp>
      <p:sp>
        <p:nvSpPr>
          <p:cNvPr id="4" name="Slide Number Placeholder 3"/>
          <p:cNvSpPr>
            <a:spLocks noGrp="1"/>
          </p:cNvSpPr>
          <p:nvPr>
            <p:ph type="sldNum" sz="quarter" idx="10"/>
          </p:nvPr>
        </p:nvSpPr>
        <p:spPr/>
        <p:txBody>
          <a:bodyPr/>
          <a:lstStyle/>
          <a:p>
            <a:fld id="{AEA67741-0DC5-634F-A2CB-19AFCB12ED47}" type="slidenum">
              <a:rPr lang="en-US" smtClean="0"/>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F4D890-8F0E-1142-A0E0-5CE2C13C6041}" type="slidenum">
              <a:rPr lang="en-US" smtClean="0"/>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a:t>
            </a:r>
            <a:r>
              <a:rPr lang="en-US" baseline="0" dirty="0" smtClean="0"/>
              <a:t> Sarah and Denise will show in their talks to follow, ocean acidification presents a number of challenges to marine life, and we expect to see many impacts on marine organisms and ecosystems, including those of our productive coastal waters.</a:t>
            </a:r>
          </a:p>
          <a:p>
            <a:endParaRPr lang="en-US" baseline="0" dirty="0" smtClean="0"/>
          </a:p>
          <a:p>
            <a:r>
              <a:rPr lang="en-US" baseline="0" dirty="0" smtClean="0"/>
              <a:t>Here I provide a very visual example of the kind of changes we expect.</a:t>
            </a:r>
          </a:p>
          <a:p>
            <a:endParaRPr lang="en-US" baseline="0" dirty="0" smtClean="0"/>
          </a:p>
          <a:p>
            <a:r>
              <a:rPr lang="en-US" baseline="0" dirty="0" smtClean="0"/>
              <a:t>This is a reef region located near a NATURAL carbon dioxide seep.</a:t>
            </a:r>
          </a:p>
          <a:p>
            <a:r>
              <a:rPr lang="en-US" baseline="0" dirty="0" smtClean="0"/>
              <a:t>The bubbles in the photos are carbon dioxide gas from subsurface volcanic activity</a:t>
            </a:r>
          </a:p>
          <a:p>
            <a:endParaRPr lang="en-US" baseline="0" dirty="0" smtClean="0"/>
          </a:p>
          <a:p>
            <a:r>
              <a:rPr lang="en-US" baseline="0" dirty="0" smtClean="0"/>
              <a:t>The lower right hand panel is a map showing the pH changes around that seep.</a:t>
            </a:r>
          </a:p>
          <a:p>
            <a:r>
              <a:rPr lang="en-US" baseline="0" dirty="0" smtClean="0"/>
              <a:t>Blue colors are high pH and are closer to natural conditions.</a:t>
            </a:r>
          </a:p>
          <a:p>
            <a:r>
              <a:rPr lang="en-US" baseline="0" dirty="0" smtClean="0"/>
              <a:t>Brown values are low pH close to the carbon dioxide seep.</a:t>
            </a:r>
          </a:p>
          <a:p>
            <a:endParaRPr lang="en-US" baseline="0" dirty="0" smtClean="0"/>
          </a:p>
          <a:p>
            <a:r>
              <a:rPr lang="en-US" baseline="0" dirty="0" smtClean="0"/>
              <a:t>The top left photo shows the state of the reef in waters that are far away from the carbon dioxide bubbling - Note the high biodiversity at this site</a:t>
            </a:r>
          </a:p>
          <a:p>
            <a:r>
              <a:rPr lang="en-US" baseline="0" dirty="0" smtClean="0"/>
              <a:t>The top right photo shows a site closer to the seep.  It is dominated by one coral species and one that we know is one is better than most corals at withstanding environmental change.  The decrease in biodiversity is obvious in this photo. </a:t>
            </a:r>
          </a:p>
          <a:p>
            <a:r>
              <a:rPr lang="en-US" baseline="0" dirty="0" smtClean="0"/>
              <a:t>The lower left photo shows a site even closer to the seep.  The ecosystem is basically gone.</a:t>
            </a:r>
          </a:p>
          <a:p>
            <a:endParaRPr lang="en-US" baseline="0" dirty="0" smtClean="0"/>
          </a:p>
          <a:p>
            <a:r>
              <a:rPr lang="en-US" baseline="0" dirty="0" smtClean="0"/>
              <a:t>We expect to see these kinds of changes on coral reefs in the future.</a:t>
            </a:r>
          </a:p>
          <a:p>
            <a:r>
              <a:rPr lang="en-US" baseline="0" dirty="0" smtClean="0"/>
              <a:t>And other ecosystems are likely to experience a similar magnitude of change.</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E4F4D890-8F0E-1142-A0E0-5CE2C13C6041}" type="slidenum">
              <a:rPr lang="en-US" smtClean="0"/>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E4F4D890-8F0E-1142-A0E0-5CE2C13C6041}" type="slidenum">
              <a:rPr lang="en-US" smtClean="0"/>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a:t>
            </a:r>
            <a:r>
              <a:rPr lang="en-US" baseline="0" dirty="0" smtClean="0"/>
              <a:t> Sarah and Denise will show in their talks to follow, ocean acidification presents a number of challenges to marine life, and we expect to see many impacts on marine organisms and ecosystems, including those of our productive coastal waters.</a:t>
            </a:r>
          </a:p>
          <a:p>
            <a:endParaRPr lang="en-US" baseline="0" dirty="0" smtClean="0"/>
          </a:p>
          <a:p>
            <a:r>
              <a:rPr lang="en-US" baseline="0" dirty="0" smtClean="0"/>
              <a:t>Here I provide a very visual example of the kind of changes we expect.</a:t>
            </a:r>
          </a:p>
          <a:p>
            <a:endParaRPr lang="en-US" baseline="0" dirty="0" smtClean="0"/>
          </a:p>
          <a:p>
            <a:r>
              <a:rPr lang="en-US" baseline="0" dirty="0" smtClean="0"/>
              <a:t>This is a reef region located near a NATURAL carbon dioxide seep.</a:t>
            </a:r>
          </a:p>
          <a:p>
            <a:r>
              <a:rPr lang="en-US" baseline="0" dirty="0" smtClean="0"/>
              <a:t>The bubbles in the photos are carbon dioxide gas from subsurface volcanic activity</a:t>
            </a:r>
          </a:p>
          <a:p>
            <a:endParaRPr lang="en-US" baseline="0" dirty="0" smtClean="0"/>
          </a:p>
          <a:p>
            <a:r>
              <a:rPr lang="en-US" baseline="0" dirty="0" smtClean="0"/>
              <a:t>The lower right hand panel is a map showing the pH changes around that seep.</a:t>
            </a:r>
          </a:p>
          <a:p>
            <a:r>
              <a:rPr lang="en-US" baseline="0" dirty="0" smtClean="0"/>
              <a:t>Blue colors are high pH and are closer to natural conditions.</a:t>
            </a:r>
          </a:p>
          <a:p>
            <a:r>
              <a:rPr lang="en-US" baseline="0" dirty="0" smtClean="0"/>
              <a:t>Brown values are low pH close to the carbon dioxide seep.</a:t>
            </a:r>
          </a:p>
          <a:p>
            <a:endParaRPr lang="en-US" baseline="0" dirty="0" smtClean="0"/>
          </a:p>
          <a:p>
            <a:r>
              <a:rPr lang="en-US" baseline="0" dirty="0" smtClean="0"/>
              <a:t>The top left photo shows the state of the reef in waters that are far away from the carbon dioxide bubbling - Note the high biodiversity at this site</a:t>
            </a:r>
          </a:p>
          <a:p>
            <a:r>
              <a:rPr lang="en-US" baseline="0" dirty="0" smtClean="0"/>
              <a:t>The top right photo shows a site closer to the seep.  It is dominated by one coral species and one that we know is one is better than most corals at withstanding environmental change.  The decrease in biodiversity is obvious in this photo. </a:t>
            </a:r>
          </a:p>
          <a:p>
            <a:r>
              <a:rPr lang="en-US" baseline="0" dirty="0" smtClean="0"/>
              <a:t>The lower left photo shows a site even closer to the seep.  The ecosystem is basically gone.</a:t>
            </a:r>
          </a:p>
          <a:p>
            <a:endParaRPr lang="en-US" baseline="0" dirty="0" smtClean="0"/>
          </a:p>
          <a:p>
            <a:r>
              <a:rPr lang="en-US" baseline="0" dirty="0" smtClean="0"/>
              <a:t>We expect to see these kinds of changes on coral reefs in the future.</a:t>
            </a:r>
          </a:p>
          <a:p>
            <a:r>
              <a:rPr lang="en-US" baseline="0" dirty="0" smtClean="0"/>
              <a:t>And other ecosystems are likely to experience a similar magnitude of change.</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E4F4D890-8F0E-1142-A0E0-5CE2C13C6041}" type="slidenum">
              <a:rPr lang="en-US" smtClean="0"/>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102E3EB3-8AB2-754F-A3DF-CC312476DDE0}" type="slidenum">
              <a:rPr lang="en-US"/>
              <a:pPr/>
              <a:t>46</a:t>
            </a:fld>
            <a:endParaRPr lang="en-US"/>
          </a:p>
        </p:txBody>
      </p:sp>
      <p:sp>
        <p:nvSpPr>
          <p:cNvPr id="100355" name="Rectangle 2"/>
          <p:cNvSpPr>
            <a:spLocks noGrp="1" noRot="1" noChangeAspect="1" noChangeArrowheads="1" noTextEdit="1"/>
          </p:cNvSpPr>
          <p:nvPr>
            <p:ph type="sldImg"/>
          </p:nvPr>
        </p:nvSpPr>
        <p:spPr>
          <a:solidFill>
            <a:srgbClr val="FFFFFF"/>
          </a:solidFill>
          <a:ln/>
        </p:spPr>
      </p:sp>
      <p:sp>
        <p:nvSpPr>
          <p:cNvPr id="10035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Common name:  Slate-pencil sea urchin</a:t>
            </a:r>
          </a:p>
          <a:p>
            <a:pPr eaLnBrk="1" hangingPunct="1"/>
            <a:endParaRPr lang="en-US"/>
          </a:p>
          <a:p>
            <a:pPr eaLnBrk="1" hangingPunct="1"/>
            <a:r>
              <a:rPr lang="en-US"/>
              <a:t>Dramatic erosion rates documented by Glynn, Eakin, and others following the 1982-83 ENSO.</a:t>
            </a:r>
          </a:p>
          <a:p>
            <a:pPr eaLnBrk="1" hangingPunct="1"/>
            <a:endParaRPr lang="en-US"/>
          </a:p>
          <a:p>
            <a:pPr eaLnBrk="1" hangingPunct="1"/>
            <a:r>
              <a:rPr lang="en-US"/>
              <a:t>Why such high erosion rates?</a:t>
            </a:r>
          </a:p>
          <a:p>
            <a:pPr eaLnBrk="1" hangingPunct="1">
              <a:buFontTx/>
              <a:buChar char="-"/>
            </a:pPr>
            <a:r>
              <a:rPr lang="en-US"/>
              <a:t>Sea urchin grazing is a major physical erosion process</a:t>
            </a:r>
          </a:p>
          <a:p>
            <a:pPr eaLnBrk="1" hangingPunct="1">
              <a:buFontTx/>
              <a:buChar char="-"/>
            </a:pPr>
            <a:r>
              <a:rPr lang="en-US"/>
              <a:t>Framework was reduced to sediments and other processes removed the sediments</a:t>
            </a:r>
          </a:p>
          <a:p>
            <a:pPr eaLnBrk="1" hangingPunct="1">
              <a:buFontTx/>
              <a:buChar char="-"/>
            </a:pPr>
            <a:r>
              <a:rPr lang="en-US"/>
              <a:t>These reefs are also poorly cemented: could this have been a factor in the high erosion (dissolution?)  rates?</a:t>
            </a:r>
          </a:p>
          <a:p>
            <a:pPr eaLnBrk="1" hangingPunct="1">
              <a:buFontTx/>
              <a:buChar char="-"/>
            </a:pPr>
            <a:r>
              <a:rPr lang="en-US"/>
              <a:t>If so, will future reefs experience higher erosion rates?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A1CC9A2F-3C57-964B-8235-910C9D9D6D97}" type="slidenum">
              <a:rPr lang="en-US"/>
              <a:pPr/>
              <a:t>47</a:t>
            </a:fld>
            <a:endParaRPr lang="en-US"/>
          </a:p>
        </p:txBody>
      </p:sp>
      <p:sp>
        <p:nvSpPr>
          <p:cNvPr id="102403" name="Rectangle 2"/>
          <p:cNvSpPr>
            <a:spLocks noGrp="1" noRot="1" noChangeAspect="1" noChangeArrowheads="1" noTextEdit="1"/>
          </p:cNvSpPr>
          <p:nvPr>
            <p:ph type="sldImg"/>
          </p:nvPr>
        </p:nvSpPr>
        <p:spPr>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D7D74E6A-5FC7-3443-A8D8-319744AA8BDB}" type="slidenum">
              <a:rPr lang="en-US"/>
              <a:pPr/>
              <a:t>48</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r>
              <a:rPr lang="en-US" smtClean="0"/>
              <a:t>Tribollet et al 2009. EFFECTS OF ELEVATED PCO2 ON DISSOLUTION OF CORAL CARBONATES  BY MICROBIAL EUENDOLITHS  Global Biogeochem Cycles</a:t>
            </a:r>
          </a:p>
          <a:p>
            <a:pPr eaLnBrk="1" hangingPunct="1"/>
            <a:r>
              <a:rPr lang="en-US" smtClean="0"/>
              <a:t>Eight-month old blocks of the coral </a:t>
            </a:r>
            <a:r>
              <a:rPr lang="en-US" i="1" smtClean="0"/>
              <a:t>Porites lobata colonized by natural Hawaiian euendolithic and epilithic communities were experimentally exposed to 2 different aqueous pCO2 treatments, 400 ppmv and 750 ppmv, for 3 months. The chlorophyte Ostreobium quekettii dominated communities at the start and at the end of the experiment (65%-90%). There were no significant differences in the relative abundance of euendolithic species, nor any differences in bioeroded area at the surface of blocks (27%) between pCO2 treatments. The depth of penetration of filaments of O. quekettii was however significantly higher under 750 ppmv (1.4 mm) than 400 ppmv (1 mm). Consequently, rates of carbonate dissolution measured under elevated pCO2 were 48% higher than under ambient pCO2 (0.46 kg CaCO3 dissolved m-2 y-1 versus 0.31 kg m-2 y-1). Thus, biogenic dissolution of carbonates by euendoliths in coral reefs may be a dominant mechanism of carbonate dissolution in a more acidic ocean. </a:t>
            </a:r>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Candara"/>
                <a:cs typeface="Candara"/>
              </a:rPr>
              <a:t>Max </a:t>
            </a:r>
            <a:r>
              <a:rPr lang="en-US" sz="1200" dirty="0" err="1" smtClean="0">
                <a:latin typeface="Candara"/>
                <a:cs typeface="Candara"/>
              </a:rPr>
              <a:t>Wisshak</a:t>
            </a:r>
            <a:r>
              <a:rPr lang="en-US" sz="1200" dirty="0" smtClean="0">
                <a:latin typeface="Candara"/>
                <a:cs typeface="Candara"/>
              </a:rPr>
              <a:t> study</a:t>
            </a:r>
          </a:p>
          <a:p>
            <a:endParaRPr lang="en-US" sz="1200" dirty="0" smtClean="0">
              <a:latin typeface="Candara"/>
              <a:cs typeface="Candara"/>
            </a:endParaRPr>
          </a:p>
          <a:p>
            <a:r>
              <a:rPr lang="en-US" sz="1200" dirty="0" smtClean="0">
                <a:latin typeface="Candara"/>
                <a:cs typeface="Candara"/>
              </a:rPr>
              <a:t>Duckworth &amp; Peterson 2012 </a:t>
            </a:r>
            <a:r>
              <a:rPr lang="en-US" sz="1200" i="1" dirty="0" smtClean="0">
                <a:latin typeface="Candara"/>
                <a:cs typeface="Candara"/>
              </a:rPr>
              <a:t>Mar. </a:t>
            </a:r>
            <a:r>
              <a:rPr lang="en-US" sz="1200" i="1" dirty="0" err="1" smtClean="0">
                <a:latin typeface="Candara"/>
                <a:cs typeface="Candara"/>
              </a:rPr>
              <a:t>Biol</a:t>
            </a:r>
            <a:endParaRPr lang="en-US" sz="1200" i="1" dirty="0" smtClean="0">
              <a:latin typeface="Candara"/>
              <a:cs typeface="Candara"/>
            </a:endParaRPr>
          </a:p>
          <a:p>
            <a:r>
              <a:rPr lang="en-US" sz="1200" i="1" dirty="0" smtClean="0">
                <a:latin typeface="Candara"/>
                <a:cs typeface="Candara"/>
              </a:rPr>
              <a:t>- Also showed that sponge</a:t>
            </a:r>
            <a:r>
              <a:rPr lang="en-US" sz="1200" i="1" baseline="0" dirty="0" smtClean="0">
                <a:latin typeface="Candara"/>
                <a:cs typeface="Candara"/>
              </a:rPr>
              <a:t> erosion of scallop shells increased dramatically with decreasing pH</a:t>
            </a:r>
            <a:endParaRPr lang="en-US" dirty="0"/>
          </a:p>
        </p:txBody>
      </p:sp>
      <p:sp>
        <p:nvSpPr>
          <p:cNvPr id="4" name="Slide Number Placeholder 3"/>
          <p:cNvSpPr>
            <a:spLocks noGrp="1"/>
          </p:cNvSpPr>
          <p:nvPr>
            <p:ph type="sldNum" sz="quarter" idx="10"/>
          </p:nvPr>
        </p:nvSpPr>
        <p:spPr/>
        <p:txBody>
          <a:bodyPr/>
          <a:lstStyle/>
          <a:p>
            <a:fld id="{AEA67741-0DC5-634F-A2CB-19AFCB12ED47}" type="slidenum">
              <a:rPr lang="en-US" smtClean="0"/>
              <a:pPr/>
              <a:t>49</a:t>
            </a:fld>
            <a:endParaRPr lang="en-US"/>
          </a:p>
        </p:txBody>
      </p:sp>
    </p:spTree>
    <p:extLst>
      <p:ext uri="{BB962C8B-B14F-4D97-AF65-F5344CB8AC3E}">
        <p14:creationId xmlns:p14="http://schemas.microsoft.com/office/powerpoint/2010/main" val="29352926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27FA2F68-1D3D-024E-A5E4-EE71DF483B25}" type="slidenum">
              <a:rPr lang="en-US"/>
              <a:pPr/>
              <a:t>50</a:t>
            </a:fld>
            <a:endParaRPr lang="en-US"/>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r>
              <a:rPr lang="en-US"/>
              <a:t>Silverman et al (2009) Coral reefs may start dissolving when atmospheric CO2 doubles,  GRL, 36, L05606, doi:10.1029/2008GL036282</a:t>
            </a:r>
          </a:p>
          <a:p>
            <a:pPr eaLnBrk="1" hangingPunct="1"/>
            <a:endParaRPr lang="en-US"/>
          </a:p>
          <a:p>
            <a:pPr eaLnBrk="1" hangingPunct="1"/>
            <a:r>
              <a:rPr lang="en-US"/>
              <a:t>Figure 3.</a:t>
            </a:r>
            <a:r>
              <a:rPr lang="en-US">
                <a:latin typeface="Helvetica" charset="0"/>
              </a:rPr>
              <a:t> </a:t>
            </a:r>
            <a:r>
              <a:rPr lang="en-US"/>
              <a:t>Global coral reef distribution and their TGgross</a:t>
            </a:r>
            <a:r>
              <a:rPr lang="en-US">
                <a:latin typeface="Helvetica" charset="0"/>
              </a:rPr>
              <a:t> </a:t>
            </a:r>
            <a:r>
              <a:rPr lang="en-US"/>
              <a:t>relative to their pre-industrial rate (280 ppm) in percent calculated with equation (6) employing modeled sea surface</a:t>
            </a:r>
            <a:r>
              <a:rPr lang="en-US">
                <a:latin typeface="Helvetica" charset="0"/>
              </a:rPr>
              <a:t> </a:t>
            </a:r>
            <a:r>
              <a:rPr lang="en-US"/>
              <a:t>Warag and temperature values from</a:t>
            </a:r>
            <a:r>
              <a:rPr lang="en-US">
                <a:latin typeface="Helvetica" charset="0"/>
              </a:rPr>
              <a:t> </a:t>
            </a:r>
            <a:r>
              <a:rPr lang="en-US"/>
              <a:t>Cao and Caldeira</a:t>
            </a:r>
            <a:r>
              <a:rPr lang="en-US">
                <a:latin typeface="Helvetica" charset="0"/>
              </a:rPr>
              <a:t> </a:t>
            </a:r>
            <a:r>
              <a:rPr lang="en-US"/>
              <a:t>[2008], taking into account the change in live coral cover due to bleaching for each reef location at pCO2 stabilization levels of 380, 450 and 560 ppm. Live coral cover in all reefs was reduced by 50% cumulatively from an initial value of 50% when the SST at the reef location exceeded 1C over its maximum monthly average summer SST at the 280 ppm stabilization level.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Corbel"/>
                <a:cs typeface="Corbel"/>
              </a:rPr>
              <a:t>Note</a:t>
            </a:r>
            <a:r>
              <a:rPr lang="en-US" sz="1200" baseline="0" dirty="0" smtClean="0">
                <a:latin typeface="Corbel"/>
                <a:cs typeface="Corbel"/>
              </a:rPr>
              <a:t> that how you define a Region of Greatest Risk will differ depending on your criteria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atin typeface="Corbel"/>
                <a:cs typeface="Corbel"/>
              </a:rPr>
              <a:t>IF you feel that the ABSOLUTE change in pH is the most important factor, dissolution of Calcium Carbonate is the most important threshold, then </a:t>
            </a:r>
            <a:endParaRPr lang="en-US" dirty="0"/>
          </a:p>
        </p:txBody>
      </p:sp>
      <p:sp>
        <p:nvSpPr>
          <p:cNvPr id="4" name="Slide Number Placeholder 3"/>
          <p:cNvSpPr>
            <a:spLocks noGrp="1"/>
          </p:cNvSpPr>
          <p:nvPr>
            <p:ph type="sldNum" sz="quarter" idx="10"/>
          </p:nvPr>
        </p:nvSpPr>
        <p:spPr/>
        <p:txBody>
          <a:bodyPr/>
          <a:lstStyle/>
          <a:p>
            <a:fld id="{BBC0A5AA-8E29-8243-B73B-BFBB2868AC2B}" type="slidenum">
              <a:rPr lang="en-US" smtClean="0"/>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only a few other studies that have</a:t>
            </a:r>
            <a:r>
              <a:rPr lang="en-US" baseline="0" dirty="0" smtClean="0"/>
              <a:t> quantified dissolution thresholds.  However, the results of these studies are beginning to merge on a few key points.  The red line on this graph shows seawater saturation state for the tropics out to 2100 using data from </a:t>
            </a:r>
            <a:r>
              <a:rPr lang="en-US" baseline="0" dirty="0" err="1" smtClean="0"/>
              <a:t>Kleypas</a:t>
            </a:r>
            <a:r>
              <a:rPr lang="en-US" baseline="0" dirty="0" smtClean="0"/>
              <a:t> et al. 1999.  The circles represent aragonite saturation state dissolution thresholds from four different studies.  The black circle is  from our data (black) and represents mostly Caribbean reefs.  The green circle is a study done by Silverman et al. 2009 using a model for seawater carbonate chemistry on 9000 reef locations world-wide.  The blue circle is a study done by </a:t>
            </a:r>
            <a:r>
              <a:rPr lang="en-US" baseline="0" dirty="0" err="1" smtClean="0"/>
              <a:t>Kayanne</a:t>
            </a:r>
            <a:r>
              <a:rPr lang="en-US" baseline="0" dirty="0" smtClean="0"/>
              <a:t> et al. 2008 on community calcification on the </a:t>
            </a:r>
            <a:r>
              <a:rPr lang="en-US" baseline="0" dirty="0" err="1" smtClean="0"/>
              <a:t>Shiraho</a:t>
            </a:r>
            <a:r>
              <a:rPr lang="en-US" baseline="0" dirty="0" smtClean="0"/>
              <a:t> Reef flat in Japan.  The purple circle is the point at which dissolution began in the Biosphere 2 studies of Langdon et al. 2003.  These data indicate that dissolution thresholds range between approximately 520 to 600 ppm pCO2, aragonite saturation states between ~ 3.0 to 3.2.  These conditions are predicted to occur between the years 2055 and 2075.  Interestingly, Langdon et al., indicate a reduction in community calcification rates of ~40% at pCO2 of 560 atm. In the Biosphere 2 experiments.  We have 4 independent studies that are now pointing to a very specific timeframe of concern for reefs.</a:t>
            </a:r>
            <a:endParaRPr lang="en-US" dirty="0"/>
          </a:p>
        </p:txBody>
      </p:sp>
      <p:sp>
        <p:nvSpPr>
          <p:cNvPr id="4" name="Slide Number Placeholder 3"/>
          <p:cNvSpPr>
            <a:spLocks noGrp="1"/>
          </p:cNvSpPr>
          <p:nvPr>
            <p:ph type="sldNum" sz="quarter" idx="10"/>
          </p:nvPr>
        </p:nvSpPr>
        <p:spPr/>
        <p:txBody>
          <a:bodyPr/>
          <a:lstStyle/>
          <a:p>
            <a:fld id="{E5A5CAC1-C6BB-754A-9F3F-F0ABB7687928}" type="slidenum">
              <a:rPr lang="en-US" smtClean="0"/>
              <a:pPr/>
              <a:t>51</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A67741-0DC5-634F-A2CB-19AFCB12ED47}" type="slidenum">
              <a:rPr lang="en-US" smtClean="0"/>
              <a:pPr/>
              <a:t>52</a:t>
            </a:fld>
            <a:endParaRPr lang="en-US"/>
          </a:p>
        </p:txBody>
      </p:sp>
    </p:spTree>
    <p:extLst>
      <p:ext uri="{BB962C8B-B14F-4D97-AF65-F5344CB8AC3E}">
        <p14:creationId xmlns:p14="http://schemas.microsoft.com/office/powerpoint/2010/main" val="42289684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recent,</a:t>
            </a:r>
            <a:r>
              <a:rPr lang="en-US" baseline="0" dirty="0" smtClean="0"/>
              <a:t> nice study in the Caribbean compared </a:t>
            </a:r>
            <a:r>
              <a:rPr lang="en-US" baseline="0" dirty="0" err="1" smtClean="0"/>
              <a:t>rugosity</a:t>
            </a:r>
            <a:r>
              <a:rPr lang="en-US" baseline="0" dirty="0" smtClean="0"/>
              <a:t> measurements taken over the last 40 years, from reef sites all over the Caribbean.</a:t>
            </a:r>
            <a:endParaRPr lang="en-US" dirty="0"/>
          </a:p>
        </p:txBody>
      </p:sp>
      <p:sp>
        <p:nvSpPr>
          <p:cNvPr id="4" name="Slide Number Placeholder 3"/>
          <p:cNvSpPr>
            <a:spLocks noGrp="1"/>
          </p:cNvSpPr>
          <p:nvPr>
            <p:ph type="sldNum" sz="quarter" idx="10"/>
          </p:nvPr>
        </p:nvSpPr>
        <p:spPr/>
        <p:txBody>
          <a:bodyPr/>
          <a:lstStyle/>
          <a:p>
            <a:fld id="{1C5980C7-8384-BC48-A16B-686A68D7DB18}" type="slidenum">
              <a:rPr lang="en-US" smtClean="0"/>
              <a:pPr/>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they found was that there</a:t>
            </a:r>
            <a:r>
              <a:rPr lang="en-US" baseline="0" dirty="0" smtClean="0"/>
              <a:t> has been a progress loss of architectural complexity over that time.</a:t>
            </a:r>
          </a:p>
          <a:p>
            <a:endParaRPr lang="en-US" baseline="0" dirty="0" smtClean="0"/>
          </a:p>
          <a:p>
            <a:r>
              <a:rPr lang="en-US" baseline="0" dirty="0" smtClean="0"/>
              <a:t>This is what we expect to see in the future. As we lose live coral cover, and decrease reef building, we can expect to see this worsen</a:t>
            </a:r>
            <a:endParaRPr lang="en-US" dirty="0"/>
          </a:p>
        </p:txBody>
      </p:sp>
      <p:sp>
        <p:nvSpPr>
          <p:cNvPr id="4" name="Slide Number Placeholder 3"/>
          <p:cNvSpPr>
            <a:spLocks noGrp="1"/>
          </p:cNvSpPr>
          <p:nvPr>
            <p:ph type="sldNum" sz="quarter" idx="10"/>
          </p:nvPr>
        </p:nvSpPr>
        <p:spPr/>
        <p:txBody>
          <a:bodyPr/>
          <a:lstStyle/>
          <a:p>
            <a:fld id="{1C5980C7-8384-BC48-A16B-686A68D7DB18}" type="slidenum">
              <a:rPr lang="en-US" smtClean="0"/>
              <a:pPr/>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Everything is what it</a:t>
            </a:r>
            <a:r>
              <a:rPr lang="en-US" baseline="0" dirty="0" smtClean="0"/>
              <a:t> is because it got that way</a:t>
            </a:r>
          </a:p>
          <a:p>
            <a:r>
              <a:rPr lang="en-US" baseline="0" dirty="0" smtClean="0"/>
              <a:t>D’Arcy Wentworth Thompson “On Growth and Form” 1917</a:t>
            </a:r>
          </a:p>
          <a:p>
            <a:endParaRPr lang="en-US" baseline="0" dirty="0" smtClean="0"/>
          </a:p>
          <a:p>
            <a:r>
              <a:rPr lang="en-US" baseline="0" dirty="0" smtClean="0"/>
              <a:t>What escapes the eye, however, is a much more insidious kind of extinction: the extinction of ecological interactions</a:t>
            </a:r>
          </a:p>
          <a:p>
            <a:r>
              <a:rPr lang="en-US" baseline="0" dirty="0" smtClean="0"/>
              <a:t>Daniel H Janzen, Natural History 83, 48 (1974)</a:t>
            </a:r>
          </a:p>
        </p:txBody>
      </p:sp>
      <p:sp>
        <p:nvSpPr>
          <p:cNvPr id="4" name="Slide Number Placeholder 3"/>
          <p:cNvSpPr>
            <a:spLocks noGrp="1"/>
          </p:cNvSpPr>
          <p:nvPr>
            <p:ph type="sldNum" sz="quarter" idx="10"/>
          </p:nvPr>
        </p:nvSpPr>
        <p:spPr/>
        <p:txBody>
          <a:bodyPr/>
          <a:lstStyle/>
          <a:p>
            <a:fld id="{AEA67741-0DC5-634F-A2CB-19AFCB12ED47}" type="slidenum">
              <a:rPr lang="en-US" smtClean="0"/>
              <a:pPr/>
              <a:t>55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000">
                <a:solidFill>
                  <a:schemeClr val="tx1"/>
                </a:solidFill>
                <a:latin typeface="Arial" charset="0"/>
                <a:ea typeface="ＭＳ Ｐゴシック" charset="0"/>
                <a:cs typeface="ＭＳ Ｐゴシック" charset="0"/>
              </a:defRPr>
            </a:lvl1pPr>
            <a:lvl2pPr marL="37931725" indent="-37474525" defTabSz="915988"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BD058046-0F49-4D41-9219-6B20DD18E160}" type="slidenum">
              <a:rPr lang="en-US" sz="1200"/>
              <a:pPr eaLnBrk="1" hangingPunct="1"/>
              <a:t>57</a:t>
            </a:fld>
            <a:endParaRPr lang="en-US" sz="1200"/>
          </a:p>
        </p:txBody>
      </p:sp>
      <p:sp>
        <p:nvSpPr>
          <p:cNvPr id="48131" name="Rectangle 2"/>
          <p:cNvSpPr>
            <a:spLocks noGrp="1" noRot="1" noChangeAspect="1" noChangeArrowheads="1"/>
          </p:cNvSpPr>
          <p:nvPr>
            <p:ph type="sldImg"/>
          </p:nvPr>
        </p:nvSpPr>
        <p:spPr>
          <a:xfrm>
            <a:off x="1143000" y="685800"/>
            <a:ext cx="4572000" cy="3429000"/>
          </a:xfrm>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Georgia" charset="0"/>
                <a:ea typeface="ＭＳ Ｐゴシック" charset="0"/>
                <a:cs typeface="ＭＳ Ｐゴシック" charset="0"/>
              </a:rPr>
              <a:t>Advantages:  could be linked to other engineering plans</a:t>
            </a:r>
          </a:p>
          <a:p>
            <a:pPr eaLnBrk="1" hangingPunct="1"/>
            <a:endParaRPr lang="en-US" dirty="0">
              <a:latin typeface="Georgia" charset="0"/>
              <a:ea typeface="ＭＳ Ｐゴシック" charset="0"/>
              <a:cs typeface="ＭＳ Ｐゴシック" charset="0"/>
            </a:endParaRPr>
          </a:p>
          <a:p>
            <a:pPr eaLnBrk="1" hangingPunct="1"/>
            <a:r>
              <a:rPr lang="en-US" dirty="0">
                <a:latin typeface="Georgia" charset="0"/>
                <a:ea typeface="ＭＳ Ｐゴシック" charset="0"/>
                <a:cs typeface="ＭＳ Ｐゴシック" charset="0"/>
              </a:rPr>
              <a:t>Disadvantages: </a:t>
            </a:r>
          </a:p>
          <a:p>
            <a:pPr eaLnBrk="1" hangingPunct="1"/>
            <a:r>
              <a:rPr lang="en-US" dirty="0">
                <a:latin typeface="Georgia" charset="0"/>
                <a:ea typeface="ＭＳ Ｐゴシック" charset="0"/>
                <a:cs typeface="ＭＳ Ｐゴシック" charset="0"/>
              </a:rPr>
              <a:t>high in nutrients</a:t>
            </a:r>
          </a:p>
          <a:p>
            <a:pPr eaLnBrk="1" hangingPunct="1"/>
            <a:r>
              <a:rPr lang="en-US" dirty="0">
                <a:latin typeface="Georgia" charset="0"/>
                <a:ea typeface="ＭＳ Ｐゴシック" charset="0"/>
                <a:cs typeface="ＭＳ Ｐゴシック" charset="0"/>
              </a:rPr>
              <a:t>Release CO2 back to the atmosphere</a:t>
            </a:r>
          </a:p>
          <a:p>
            <a:pPr eaLnBrk="1" hangingPunct="1"/>
            <a:endParaRPr lang="en-US" dirty="0">
              <a:latin typeface="Georgia" charset="0"/>
              <a:ea typeface="ＭＳ Ｐゴシック" charset="0"/>
              <a:cs typeface="ＭＳ Ｐゴシック" charset="0"/>
            </a:endParaRPr>
          </a:p>
          <a:p>
            <a:pPr eaLnBrk="1" hangingPunct="1"/>
            <a:r>
              <a:rPr lang="en-US" dirty="0">
                <a:latin typeface="Georgia" charset="0"/>
                <a:ea typeface="ＭＳ Ｐゴシック" charset="0"/>
                <a:cs typeface="ＭＳ Ｐゴシック" charset="0"/>
              </a:rPr>
              <a:t>Limited to small areas, because of the volume of water needed.</a:t>
            </a:r>
          </a:p>
          <a:p>
            <a:pPr eaLnBrk="1" hangingPunct="1"/>
            <a:endParaRPr lang="en-US" dirty="0">
              <a:latin typeface="Georgia" charset="0"/>
              <a:ea typeface="ＭＳ Ｐゴシック" charset="0"/>
              <a:cs typeface="ＭＳ Ｐゴシック" charset="0"/>
            </a:endParaRPr>
          </a:p>
          <a:p>
            <a:pPr eaLnBrk="1" hangingPunct="1"/>
            <a:r>
              <a:rPr lang="en-US" u="sng" dirty="0">
                <a:solidFill>
                  <a:srgbClr val="0014C7"/>
                </a:solidFill>
                <a:latin typeface="Arial" charset="0"/>
                <a:ea typeface="ＭＳ Ｐゴシック" charset="0"/>
                <a:cs typeface="ＭＳ Ｐゴシック" charset="0"/>
                <a:hlinkClick r:id="rId3"/>
              </a:rPr>
              <a:t>blog.wired.com/sterling/ 2007/12/index.html</a:t>
            </a:r>
            <a:endParaRPr lang="en-US" dirty="0">
              <a:latin typeface="Georgia" charset="0"/>
              <a:ea typeface="ＭＳ Ｐゴシック" charset="0"/>
              <a:cs typeface="ＭＳ Ｐゴシック" charset="0"/>
            </a:endParaRPr>
          </a:p>
          <a:p>
            <a:pPr eaLnBrk="1" hangingPunct="1"/>
            <a:endParaRPr lang="en-US" dirty="0">
              <a:latin typeface="Georgia" charset="0"/>
              <a:ea typeface="ＭＳ Ｐゴシック" charset="0"/>
              <a:cs typeface="ＭＳ Ｐゴシック" charset="0"/>
            </a:endParaRPr>
          </a:p>
          <a:p>
            <a:pPr eaLnBrk="1" hangingPunct="1"/>
            <a:endParaRPr lang="en-US" dirty="0">
              <a:latin typeface="Georgia"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000">
                <a:solidFill>
                  <a:schemeClr val="tx1"/>
                </a:solidFill>
                <a:latin typeface="Arial" charset="0"/>
                <a:ea typeface="ＭＳ Ｐゴシック" charset="0"/>
                <a:cs typeface="ＭＳ Ｐゴシック" charset="0"/>
              </a:defRPr>
            </a:lvl1pPr>
            <a:lvl2pPr marL="37931725" indent="-37474525" defTabSz="915988"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BD058046-0F49-4D41-9219-6B20DD18E160}" type="slidenum">
              <a:rPr lang="en-US" sz="1200"/>
              <a:pPr eaLnBrk="1" hangingPunct="1"/>
              <a:t>58</a:t>
            </a:fld>
            <a:endParaRPr lang="en-US" sz="1200"/>
          </a:p>
        </p:txBody>
      </p:sp>
      <p:sp>
        <p:nvSpPr>
          <p:cNvPr id="48131" name="Rectangle 2"/>
          <p:cNvSpPr>
            <a:spLocks noGrp="1" noRot="1" noChangeAspect="1" noChangeArrowheads="1"/>
          </p:cNvSpPr>
          <p:nvPr>
            <p:ph type="sldImg"/>
          </p:nvPr>
        </p:nvSpPr>
        <p:spPr>
          <a:xfrm>
            <a:off x="1143000" y="685800"/>
            <a:ext cx="4572000" cy="3429000"/>
          </a:xfrm>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Georgia" charset="0"/>
                <a:ea typeface="ＭＳ Ｐゴシック" charset="0"/>
                <a:cs typeface="ＭＳ Ｐゴシック" charset="0"/>
              </a:rPr>
              <a:t>Advantages:  could be linked to other engineering plans</a:t>
            </a:r>
          </a:p>
          <a:p>
            <a:pPr eaLnBrk="1" hangingPunct="1"/>
            <a:endParaRPr lang="en-US" dirty="0">
              <a:latin typeface="Georgia" charset="0"/>
              <a:ea typeface="ＭＳ Ｐゴシック" charset="0"/>
              <a:cs typeface="ＭＳ Ｐゴシック" charset="0"/>
            </a:endParaRPr>
          </a:p>
          <a:p>
            <a:pPr eaLnBrk="1" hangingPunct="1"/>
            <a:r>
              <a:rPr lang="en-US" dirty="0">
                <a:latin typeface="Georgia" charset="0"/>
                <a:ea typeface="ＭＳ Ｐゴシック" charset="0"/>
                <a:cs typeface="ＭＳ Ｐゴシック" charset="0"/>
              </a:rPr>
              <a:t>Disadvantages: </a:t>
            </a:r>
          </a:p>
          <a:p>
            <a:pPr eaLnBrk="1" hangingPunct="1"/>
            <a:r>
              <a:rPr lang="en-US" dirty="0">
                <a:latin typeface="Georgia" charset="0"/>
                <a:ea typeface="ＭＳ Ｐゴシック" charset="0"/>
                <a:cs typeface="ＭＳ Ｐゴシック" charset="0"/>
              </a:rPr>
              <a:t>high in nutrients</a:t>
            </a:r>
          </a:p>
          <a:p>
            <a:pPr eaLnBrk="1" hangingPunct="1"/>
            <a:r>
              <a:rPr lang="en-US" dirty="0">
                <a:latin typeface="Georgia" charset="0"/>
                <a:ea typeface="ＭＳ Ｐゴシック" charset="0"/>
                <a:cs typeface="ＭＳ Ｐゴシック" charset="0"/>
              </a:rPr>
              <a:t>Release CO2 back to the atmosphere</a:t>
            </a:r>
          </a:p>
          <a:p>
            <a:pPr eaLnBrk="1" hangingPunct="1"/>
            <a:endParaRPr lang="en-US" dirty="0">
              <a:latin typeface="Georgia" charset="0"/>
              <a:ea typeface="ＭＳ Ｐゴシック" charset="0"/>
              <a:cs typeface="ＭＳ Ｐゴシック" charset="0"/>
            </a:endParaRPr>
          </a:p>
          <a:p>
            <a:pPr eaLnBrk="1" hangingPunct="1"/>
            <a:r>
              <a:rPr lang="en-US" dirty="0">
                <a:latin typeface="Georgia" charset="0"/>
                <a:ea typeface="ＭＳ Ｐゴシック" charset="0"/>
                <a:cs typeface="ＭＳ Ｐゴシック" charset="0"/>
              </a:rPr>
              <a:t>Limited to small areas, because of the volume of water needed.</a:t>
            </a:r>
          </a:p>
          <a:p>
            <a:pPr eaLnBrk="1" hangingPunct="1"/>
            <a:endParaRPr lang="en-US" dirty="0">
              <a:latin typeface="Georgia" charset="0"/>
              <a:ea typeface="ＭＳ Ｐゴシック" charset="0"/>
              <a:cs typeface="ＭＳ Ｐゴシック" charset="0"/>
            </a:endParaRPr>
          </a:p>
          <a:p>
            <a:pPr eaLnBrk="1" hangingPunct="1"/>
            <a:r>
              <a:rPr lang="en-US" u="sng" dirty="0">
                <a:solidFill>
                  <a:srgbClr val="0014C7"/>
                </a:solidFill>
                <a:latin typeface="Arial" charset="0"/>
                <a:ea typeface="ＭＳ Ｐゴシック" charset="0"/>
                <a:cs typeface="ＭＳ Ｐゴシック" charset="0"/>
                <a:hlinkClick r:id="rId3"/>
              </a:rPr>
              <a:t>blog.wired.com/sterling/ 2007/12/index.html</a:t>
            </a:r>
            <a:endParaRPr lang="en-US" dirty="0">
              <a:latin typeface="Georgia" charset="0"/>
              <a:ea typeface="ＭＳ Ｐゴシック" charset="0"/>
              <a:cs typeface="ＭＳ Ｐゴシック" charset="0"/>
            </a:endParaRPr>
          </a:p>
          <a:p>
            <a:pPr eaLnBrk="1" hangingPunct="1"/>
            <a:endParaRPr lang="en-US" dirty="0">
              <a:latin typeface="Georgia" charset="0"/>
              <a:ea typeface="ＭＳ Ｐゴシック" charset="0"/>
              <a:cs typeface="ＭＳ Ｐゴシック" charset="0"/>
            </a:endParaRPr>
          </a:p>
          <a:p>
            <a:pPr eaLnBrk="1" hangingPunct="1"/>
            <a:endParaRPr lang="en-US" dirty="0">
              <a:latin typeface="Georgia"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000">
                <a:solidFill>
                  <a:schemeClr val="tx1"/>
                </a:solidFill>
                <a:latin typeface="Arial" charset="0"/>
                <a:ea typeface="ＭＳ Ｐゴシック" charset="0"/>
                <a:cs typeface="ＭＳ Ｐゴシック" charset="0"/>
              </a:defRPr>
            </a:lvl1pPr>
            <a:lvl2pPr marL="37931725" indent="-37474525" defTabSz="915988"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BD058046-0F49-4D41-9219-6B20DD18E160}" type="slidenum">
              <a:rPr lang="en-US" sz="1200"/>
              <a:pPr eaLnBrk="1" hangingPunct="1"/>
              <a:t>59</a:t>
            </a:fld>
            <a:endParaRPr lang="en-US" sz="1200"/>
          </a:p>
        </p:txBody>
      </p:sp>
      <p:sp>
        <p:nvSpPr>
          <p:cNvPr id="48131" name="Rectangle 2"/>
          <p:cNvSpPr>
            <a:spLocks noGrp="1" noRot="1" noChangeAspect="1" noChangeArrowheads="1"/>
          </p:cNvSpPr>
          <p:nvPr>
            <p:ph type="sldImg"/>
          </p:nvPr>
        </p:nvSpPr>
        <p:spPr>
          <a:xfrm>
            <a:off x="1143000" y="685800"/>
            <a:ext cx="4572000" cy="3429000"/>
          </a:xfrm>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Georgia" charset="0"/>
                <a:ea typeface="ＭＳ Ｐゴシック" charset="0"/>
                <a:cs typeface="ＭＳ Ｐゴシック" charset="0"/>
              </a:rPr>
              <a:t>Advantages:  could be linked to other engineering plans</a:t>
            </a:r>
          </a:p>
          <a:p>
            <a:pPr eaLnBrk="1" hangingPunct="1"/>
            <a:endParaRPr lang="en-US" dirty="0">
              <a:latin typeface="Georgia" charset="0"/>
              <a:ea typeface="ＭＳ Ｐゴシック" charset="0"/>
              <a:cs typeface="ＭＳ Ｐゴシック" charset="0"/>
            </a:endParaRPr>
          </a:p>
          <a:p>
            <a:pPr eaLnBrk="1" hangingPunct="1"/>
            <a:r>
              <a:rPr lang="en-US" dirty="0">
                <a:latin typeface="Georgia" charset="0"/>
                <a:ea typeface="ＭＳ Ｐゴシック" charset="0"/>
                <a:cs typeface="ＭＳ Ｐゴシック" charset="0"/>
              </a:rPr>
              <a:t>Disadvantages: </a:t>
            </a:r>
          </a:p>
          <a:p>
            <a:pPr eaLnBrk="1" hangingPunct="1"/>
            <a:r>
              <a:rPr lang="en-US" dirty="0">
                <a:latin typeface="Georgia" charset="0"/>
                <a:ea typeface="ＭＳ Ｐゴシック" charset="0"/>
                <a:cs typeface="ＭＳ Ｐゴシック" charset="0"/>
              </a:rPr>
              <a:t>high in nutrients</a:t>
            </a:r>
          </a:p>
          <a:p>
            <a:pPr eaLnBrk="1" hangingPunct="1"/>
            <a:r>
              <a:rPr lang="en-US" dirty="0">
                <a:latin typeface="Georgia" charset="0"/>
                <a:ea typeface="ＭＳ Ｐゴシック" charset="0"/>
                <a:cs typeface="ＭＳ Ｐゴシック" charset="0"/>
              </a:rPr>
              <a:t>Release CO2 back to the atmosphere</a:t>
            </a:r>
          </a:p>
          <a:p>
            <a:pPr eaLnBrk="1" hangingPunct="1"/>
            <a:endParaRPr lang="en-US" dirty="0">
              <a:latin typeface="Georgia" charset="0"/>
              <a:ea typeface="ＭＳ Ｐゴシック" charset="0"/>
              <a:cs typeface="ＭＳ Ｐゴシック" charset="0"/>
            </a:endParaRPr>
          </a:p>
          <a:p>
            <a:pPr eaLnBrk="1" hangingPunct="1"/>
            <a:r>
              <a:rPr lang="en-US" dirty="0">
                <a:latin typeface="Georgia" charset="0"/>
                <a:ea typeface="ＭＳ Ｐゴシック" charset="0"/>
                <a:cs typeface="ＭＳ Ｐゴシック" charset="0"/>
              </a:rPr>
              <a:t>Limited to small areas, because of the volume of water needed.</a:t>
            </a:r>
          </a:p>
          <a:p>
            <a:pPr eaLnBrk="1" hangingPunct="1"/>
            <a:endParaRPr lang="en-US" dirty="0">
              <a:latin typeface="Georgia" charset="0"/>
              <a:ea typeface="ＭＳ Ｐゴシック" charset="0"/>
              <a:cs typeface="ＭＳ Ｐゴシック" charset="0"/>
            </a:endParaRPr>
          </a:p>
          <a:p>
            <a:pPr eaLnBrk="1" hangingPunct="1"/>
            <a:r>
              <a:rPr lang="en-US" u="sng" dirty="0">
                <a:solidFill>
                  <a:srgbClr val="0014C7"/>
                </a:solidFill>
                <a:latin typeface="Arial" charset="0"/>
                <a:ea typeface="ＭＳ Ｐゴシック" charset="0"/>
                <a:cs typeface="ＭＳ Ｐゴシック" charset="0"/>
                <a:hlinkClick r:id="rId3"/>
              </a:rPr>
              <a:t>blog.wired.com/sterling/ 2007/12/index.html</a:t>
            </a:r>
            <a:endParaRPr lang="en-US" dirty="0">
              <a:latin typeface="Georgia" charset="0"/>
              <a:ea typeface="ＭＳ Ｐゴシック" charset="0"/>
              <a:cs typeface="ＭＳ Ｐゴシック" charset="0"/>
            </a:endParaRPr>
          </a:p>
          <a:p>
            <a:pPr eaLnBrk="1" hangingPunct="1"/>
            <a:endParaRPr lang="en-US" dirty="0">
              <a:latin typeface="Georgia" charset="0"/>
              <a:ea typeface="ＭＳ Ｐゴシック" charset="0"/>
              <a:cs typeface="ＭＳ Ｐゴシック" charset="0"/>
            </a:endParaRPr>
          </a:p>
          <a:p>
            <a:pPr eaLnBrk="1" hangingPunct="1"/>
            <a:endParaRPr lang="en-US" dirty="0">
              <a:latin typeface="Georgia"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5980C7-8384-BC48-A16B-686A68D7DB18}" type="slidenum">
              <a:rPr lang="en-US" smtClean="0"/>
              <a:pPr/>
              <a:t>60</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5980C7-8384-BC48-A16B-686A68D7DB18}" type="slidenum">
              <a:rPr lang="en-US" smtClean="0"/>
              <a:pPr/>
              <a:t>61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4548C582-D813-0B45-B047-BD8576BB2E7A}" type="slidenum">
              <a:rPr lang="en-US">
                <a:latin typeface="Arial" pitchFamily="-110" charset="0"/>
              </a:rPr>
              <a:pPr/>
              <a:t>7</a:t>
            </a:fld>
            <a:endParaRPr lang="en-US">
              <a:latin typeface="Arial" pitchFamily="-110" charset="0"/>
            </a:endParaRPr>
          </a:p>
        </p:txBody>
      </p:sp>
      <p:sp>
        <p:nvSpPr>
          <p:cNvPr id="47107" name="Rectangle 2"/>
          <p:cNvSpPr>
            <a:spLocks noGrp="1" noRot="1" noChangeAspect="1" noChangeArrowheads="1" noTextEdit="1"/>
          </p:cNvSpPr>
          <p:nvPr>
            <p:ph type="sldImg"/>
          </p:nvPr>
        </p:nvSpPr>
        <p:spPr>
          <a:solidFill>
            <a:srgbClr val="FFFFFF"/>
          </a:solidFill>
          <a:ln/>
        </p:spPr>
      </p:sp>
      <p:sp>
        <p:nvSpPr>
          <p:cNvPr id="47108" name="Rectangle 3"/>
          <p:cNvSpPr>
            <a:spLocks noGrp="1" noChangeArrowheads="1"/>
          </p:cNvSpPr>
          <p:nvPr>
            <p:ph type="body" idx="1"/>
          </p:nvPr>
        </p:nvSpPr>
        <p:spPr>
          <a:xfrm>
            <a:off x="914711" y="4344025"/>
            <a:ext cx="5028579" cy="4114488"/>
          </a:xfrm>
          <a:solidFill>
            <a:srgbClr val="FFFFFF"/>
          </a:solidFill>
          <a:ln>
            <a:solidFill>
              <a:srgbClr val="000000"/>
            </a:solidFill>
          </a:ln>
        </p:spPr>
        <p:txBody>
          <a:bodyPr/>
          <a:lstStyle/>
          <a:p>
            <a:endParaRPr lang="en-US" dirty="0">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5980C7-8384-BC48-A16B-686A68D7DB18}" type="slidenum">
              <a:rPr lang="en-US" smtClean="0"/>
              <a:pPr/>
              <a:t>62</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5980C7-8384-BC48-A16B-686A68D7DB18}" type="slidenum">
              <a:rPr lang="en-US" smtClean="0"/>
              <a:pPr/>
              <a:t>63</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5980C7-8384-BC48-A16B-686A68D7DB18}" type="slidenum">
              <a:rPr lang="en-US" smtClean="0"/>
              <a:pPr/>
              <a:t>64</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5980C7-8384-BC48-A16B-686A68D7DB18}" type="slidenum">
              <a:rPr lang="en-US" smtClean="0"/>
              <a:pPr/>
              <a:t>65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4548C582-D813-0B45-B047-BD8576BB2E7A}" type="slidenum">
              <a:rPr lang="en-US">
                <a:latin typeface="Arial" pitchFamily="-110" charset="0"/>
              </a:rPr>
              <a:pPr/>
              <a:t>8</a:t>
            </a:fld>
            <a:endParaRPr lang="en-US">
              <a:latin typeface="Arial" pitchFamily="-110" charset="0"/>
            </a:endParaRPr>
          </a:p>
        </p:txBody>
      </p:sp>
      <p:sp>
        <p:nvSpPr>
          <p:cNvPr id="47107" name="Rectangle 2"/>
          <p:cNvSpPr>
            <a:spLocks noGrp="1" noRot="1" noChangeAspect="1" noChangeArrowheads="1" noTextEdit="1"/>
          </p:cNvSpPr>
          <p:nvPr>
            <p:ph type="sldImg"/>
          </p:nvPr>
        </p:nvSpPr>
        <p:spPr>
          <a:solidFill>
            <a:srgbClr val="FFFFFF"/>
          </a:solidFill>
          <a:ln/>
        </p:spPr>
      </p:sp>
      <p:sp>
        <p:nvSpPr>
          <p:cNvPr id="47108" name="Rectangle 3"/>
          <p:cNvSpPr>
            <a:spLocks noGrp="1" noChangeArrowheads="1"/>
          </p:cNvSpPr>
          <p:nvPr>
            <p:ph type="body" idx="1"/>
          </p:nvPr>
        </p:nvSpPr>
        <p:spPr>
          <a:xfrm>
            <a:off x="914711" y="4344025"/>
            <a:ext cx="5028579" cy="4114488"/>
          </a:xfrm>
          <a:solidFill>
            <a:srgbClr val="FFFFFF"/>
          </a:solidFill>
          <a:ln>
            <a:solidFill>
              <a:srgbClr val="000000"/>
            </a:solidFill>
          </a:ln>
        </p:spPr>
        <p:txBody>
          <a:bodyPr/>
          <a:lstStyle/>
          <a:p>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3F5CA2-148A-A649-8FA3-90687BE29328}" type="slidenum">
              <a:rPr lang="en-US" sz="1200">
                <a:latin typeface="Calibri" charset="0"/>
              </a:rPr>
              <a:pPr eaLnBrk="1" hangingPunct="1"/>
              <a:t>9</a:t>
            </a:fld>
            <a:endParaRPr lang="en-US" sz="120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3F5CA2-148A-A649-8FA3-90687BE29328}" type="slidenum">
              <a:rPr lang="en-US" sz="1200">
                <a:latin typeface="Calibri" charset="0"/>
              </a:rPr>
              <a:pPr eaLnBrk="1" hangingPunct="1"/>
              <a:t>10</a:t>
            </a:fld>
            <a:endParaRPr 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A18E0-E422-D744-941B-06B6D8F2CF9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A18E0-E422-D744-941B-06B6D8F2CF9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A18E0-E422-D744-941B-06B6D8F2CF9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Text, and 2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143000"/>
            <a:ext cx="8229600" cy="4983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dirty="0" smtClean="0"/>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1_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143000"/>
            <a:ext cx="4038600" cy="4983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43000"/>
            <a:ext cx="4038600" cy="241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09988"/>
            <a:ext cx="4038600" cy="2416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983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43000"/>
            <a:ext cx="4038600" cy="241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09988"/>
            <a:ext cx="4038600" cy="2416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1617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2CF19E-7F3C-2140-AA09-46B902267F11}" type="datetimeFigureOut">
              <a:rPr lang="en-US" smtClean="0"/>
              <a:pPr/>
              <a:t>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A0563-28CC-8948-A80F-DF1671C011B4}"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2CF19E-7F3C-2140-AA09-46B902267F11}" type="datetimeFigureOut">
              <a:rPr lang="en-US" smtClean="0"/>
              <a:pPr/>
              <a:t>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A0563-28CC-8948-A80F-DF1671C011B4}"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2CF19E-7F3C-2140-AA09-46B902267F11}" type="datetimeFigureOut">
              <a:rPr lang="en-US" smtClean="0"/>
              <a:pPr/>
              <a:t>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A0563-28CC-8948-A80F-DF1671C011B4}"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2CF19E-7F3C-2140-AA09-46B902267F11}" type="datetimeFigureOut">
              <a:rPr lang="en-US" smtClean="0"/>
              <a:pPr/>
              <a:t>11/5/13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A0563-28CC-8948-A80F-DF1671C011B4}"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2CF19E-7F3C-2140-AA09-46B902267F11}" type="datetimeFigureOut">
              <a:rPr lang="en-US" smtClean="0"/>
              <a:pPr/>
              <a:t>11/5/13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9A0563-28CC-8948-A80F-DF1671C011B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A18E0-E422-D744-941B-06B6D8F2CF9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2CF19E-7F3C-2140-AA09-46B902267F11}" type="datetimeFigureOut">
              <a:rPr lang="en-US" smtClean="0"/>
              <a:pPr/>
              <a:t>11/5/13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9A0563-28CC-8948-A80F-DF1671C011B4}"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CF19E-7F3C-2140-AA09-46B902267F11}" type="datetimeFigureOut">
              <a:rPr lang="en-US" smtClean="0"/>
              <a:pPr/>
              <a:t>11/5/13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9A0563-28CC-8948-A80F-DF1671C011B4}"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2CF19E-7F3C-2140-AA09-46B902267F11}" type="datetimeFigureOut">
              <a:rPr lang="en-US" smtClean="0"/>
              <a:pPr/>
              <a:t>11/5/13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A0563-28CC-8948-A80F-DF1671C011B4}"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2CF19E-7F3C-2140-AA09-46B902267F11}" type="datetimeFigureOut">
              <a:rPr lang="en-US" smtClean="0"/>
              <a:pPr/>
              <a:t>11/5/13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A0563-28CC-8948-A80F-DF1671C011B4}"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2CF19E-7F3C-2140-AA09-46B902267F11}" type="datetimeFigureOut">
              <a:rPr lang="en-US" smtClean="0"/>
              <a:pPr/>
              <a:t>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A0563-28CC-8948-A80F-DF1671C011B4}"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2CF19E-7F3C-2140-AA09-46B902267F11}" type="datetimeFigureOut">
              <a:rPr lang="en-US" smtClean="0"/>
              <a:pPr/>
              <a:t>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A0563-28CC-8948-A80F-DF1671C011B4}"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2CF19E-7F3C-2140-AA09-46B902267F11}" type="datetimeFigureOut">
              <a:rPr lang="en-US" smtClean="0"/>
              <a:pPr/>
              <a:t>11/5/13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9A0563-28CC-8948-A80F-DF1671C011B4}"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C579B6-9668-CF45-AA49-55064BE2F825}" type="datetimeFigureOut">
              <a:rPr lang="en-US" smtClean="0"/>
              <a:pPr/>
              <a:t>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481EDD-BC58-C244-894A-9C0AB809A708}"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C579B6-9668-CF45-AA49-55064BE2F825}" type="datetimeFigureOut">
              <a:rPr lang="en-US" smtClean="0"/>
              <a:pPr/>
              <a:t>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481EDD-BC58-C244-894A-9C0AB809A708}"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C579B6-9668-CF45-AA49-55064BE2F825}" type="datetimeFigureOut">
              <a:rPr lang="en-US" smtClean="0"/>
              <a:pPr/>
              <a:t>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481EDD-BC58-C244-894A-9C0AB809A70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A18E0-E422-D744-941B-06B6D8F2CF9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C579B6-9668-CF45-AA49-55064BE2F825}" type="datetimeFigureOut">
              <a:rPr lang="en-US" smtClean="0"/>
              <a:pPr/>
              <a:t>11/5/13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481EDD-BC58-C244-894A-9C0AB809A708}"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C579B6-9668-CF45-AA49-55064BE2F825}" type="datetimeFigureOut">
              <a:rPr lang="en-US" smtClean="0"/>
              <a:pPr/>
              <a:t>11/5/13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481EDD-BC58-C244-894A-9C0AB809A708}"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C579B6-9668-CF45-AA49-55064BE2F825}" type="datetimeFigureOut">
              <a:rPr lang="en-US" smtClean="0"/>
              <a:pPr/>
              <a:t>11/5/13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481EDD-BC58-C244-894A-9C0AB809A708}"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C579B6-9668-CF45-AA49-55064BE2F825}" type="datetimeFigureOut">
              <a:rPr lang="en-US" smtClean="0"/>
              <a:pPr/>
              <a:t>11/5/13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481EDD-BC58-C244-894A-9C0AB809A708}"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C579B6-9668-CF45-AA49-55064BE2F825}" type="datetimeFigureOut">
              <a:rPr lang="en-US" smtClean="0"/>
              <a:pPr/>
              <a:t>11/5/13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481EDD-BC58-C244-894A-9C0AB809A708}"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C579B6-9668-CF45-AA49-55064BE2F825}" type="datetimeFigureOut">
              <a:rPr lang="en-US" smtClean="0"/>
              <a:pPr/>
              <a:t>11/5/13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481EDD-BC58-C244-894A-9C0AB809A708}"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C579B6-9668-CF45-AA49-55064BE2F825}" type="datetimeFigureOut">
              <a:rPr lang="en-US" smtClean="0"/>
              <a:pPr/>
              <a:t>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481EDD-BC58-C244-894A-9C0AB809A708}"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481EDD-BC58-C244-894A-9C0AB809A708}"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481EDD-BC58-C244-894A-9C0AB809A70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A18E0-E422-D744-941B-06B6D8F2CF9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0" y="6616535"/>
            <a:ext cx="783310" cy="241465"/>
          </a:xfrm>
          <a:prstGeom prst="rect">
            <a:avLst/>
          </a:prstGeom>
        </p:spPr>
        <p:txBody>
          <a:bodyPr/>
          <a:lstStyle/>
          <a:p>
            <a:fld id="{5D5ECF91-F04D-C54D-8A38-EA9288E395F7}" type="datetimeFigureOut">
              <a:rPr lang="en-US" smtClean="0"/>
              <a:pPr/>
              <a:t>11/5/13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AA18E0-E422-D744-941B-06B6D8F2CF9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AA18E0-E422-D744-941B-06B6D8F2CF9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AA18E0-E422-D744-941B-06B6D8F2CF9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A18E0-E422-D744-941B-06B6D8F2CF9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A18E0-E422-D744-941B-06B6D8F2CF9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AA18E0-E422-D744-941B-06B6D8F2CF9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90"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2CF19E-7F3C-2140-AA09-46B902267F11}" type="datetimeFigureOut">
              <a:rPr lang="en-US" smtClean="0"/>
              <a:pPr/>
              <a:t>11/5/13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9A0563-28CC-8948-A80F-DF1671C011B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C579B6-9668-CF45-AA49-55064BE2F825}" type="datetimeFigureOut">
              <a:rPr lang="en-US" smtClean="0"/>
              <a:pPr/>
              <a:t>11/5/13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481EDD-BC58-C244-894A-9C0AB809A70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tiff"/><Relationship Id="rId8" Type="http://schemas.openxmlformats.org/officeDocument/2006/relationships/image" Target="../media/image7.gif"/><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5.jpeg"/><Relationship Id="rId6"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gif"/></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g"/><Relationship Id="rId6" Type="http://schemas.openxmlformats.org/officeDocument/2006/relationships/image" Target="../media/image25.jpg"/><Relationship Id="rId7" Type="http://schemas.openxmlformats.org/officeDocument/2006/relationships/image" Target="../media/image26.jpg"/><Relationship Id="rId8" Type="http://schemas.openxmlformats.org/officeDocument/2006/relationships/image" Target="../media/image27.jpeg"/><Relationship Id="rId9" Type="http://schemas.openxmlformats.org/officeDocument/2006/relationships/image" Target="../media/image28.jpg"/><Relationship Id="rId10" Type="http://schemas.openxmlformats.org/officeDocument/2006/relationships/image" Target="../media/image29.jpg"/><Relationship Id="rId11"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e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5.jpeg"/><Relationship Id="rId5" Type="http://schemas.openxmlformats.org/officeDocument/2006/relationships/image" Target="../media/image1.jpeg"/><Relationship Id="rId6" Type="http://schemas.openxmlformats.org/officeDocument/2006/relationships/image" Target="../media/image2.jpeg"/><Relationship Id="rId7" Type="http://schemas.openxmlformats.org/officeDocument/2006/relationships/image" Target="../media/image7.gi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e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8.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8.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8.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8.tiff"/></Relationships>
</file>

<file path=ppt/slides/_rels/slide25.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5.jpeg"/><Relationship Id="rId5" Type="http://schemas.openxmlformats.org/officeDocument/2006/relationships/image" Target="../media/image1.jpeg"/><Relationship Id="rId6" Type="http://schemas.openxmlformats.org/officeDocument/2006/relationships/image" Target="../media/image2.jpeg"/><Relationship Id="rId7" Type="http://schemas.openxmlformats.org/officeDocument/2006/relationships/image" Target="../media/image7.gi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1.jpeg"/><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1.tiff"/><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2.tiff"/><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5.jpeg"/><Relationship Id="rId5" Type="http://schemas.openxmlformats.org/officeDocument/2006/relationships/image" Target="../media/image1.jpeg"/><Relationship Id="rId6" Type="http://schemas.openxmlformats.org/officeDocument/2006/relationships/image" Target="../media/image2.jpeg"/><Relationship Id="rId7" Type="http://schemas.openxmlformats.org/officeDocument/2006/relationships/image" Target="../media/image7.gi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3.tiff"/><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44.tiff"/><Relationship Id="rId4" Type="http://schemas.openxmlformats.org/officeDocument/2006/relationships/image" Target="../media/image45.tiff"/><Relationship Id="rId5" Type="http://schemas.openxmlformats.org/officeDocument/2006/relationships/image" Target="../media/image1.jpe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46.tiff"/><Relationship Id="rId4" Type="http://schemas.openxmlformats.org/officeDocument/2006/relationships/image" Target="../media/image1.jpe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7.jp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8.tiff"/><Relationship Id="rId5" Type="http://schemas.openxmlformats.org/officeDocument/2006/relationships/image" Target="../media/image47.jp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5" Type="http://schemas.openxmlformats.org/officeDocument/2006/relationships/image" Target="../media/image51.gif"/><Relationship Id="rId6"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5" Type="http://schemas.openxmlformats.org/officeDocument/2006/relationships/image" Target="../media/image51.gif"/><Relationship Id="rId6"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52.tiff"/><Relationship Id="rId4" Type="http://schemas.openxmlformats.org/officeDocument/2006/relationships/image" Target="../media/image1.jpeg"/><Relationship Id="rId5" Type="http://schemas.openxmlformats.org/officeDocument/2006/relationships/image" Target="../media/image53.tiff"/><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54.tiff"/><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55.tiff"/><Relationship Id="rId4" Type="http://schemas.openxmlformats.org/officeDocument/2006/relationships/image" Target="../media/image1.jpeg"/><Relationship Id="rId5" Type="http://schemas.openxmlformats.org/officeDocument/2006/relationships/image" Target="../media/image56.jpg"/><Relationship Id="rId6" Type="http://schemas.openxmlformats.org/officeDocument/2006/relationships/image" Target="../media/image57.jpg"/><Relationship Id="rId7" Type="http://schemas.openxmlformats.org/officeDocument/2006/relationships/image" Target="../media/image58.jp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image" Target="../media/image62.jpeg"/><Relationship Id="rId8" Type="http://schemas.openxmlformats.org/officeDocument/2006/relationships/image" Target="../media/image63.jpeg"/><Relationship Id="rId9" Type="http://schemas.openxmlformats.org/officeDocument/2006/relationships/image" Target="../media/image64.jp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5.jpeg"/><Relationship Id="rId5" Type="http://schemas.openxmlformats.org/officeDocument/2006/relationships/image" Target="../media/image1.jpeg"/><Relationship Id="rId6" Type="http://schemas.openxmlformats.org/officeDocument/2006/relationships/image" Target="../media/image2.jpeg"/><Relationship Id="rId7" Type="http://schemas.openxmlformats.org/officeDocument/2006/relationships/image" Target="../media/image7.gif"/><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65.tiff"/><Relationship Id="rId4" Type="http://schemas.openxmlformats.org/officeDocument/2006/relationships/image" Target="../media/image66.tiff"/><Relationship Id="rId5"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image" Target="../media/image68.tiff"/><Relationship Id="rId4" Type="http://schemas.openxmlformats.org/officeDocument/2006/relationships/image" Target="../media/image69.tiff"/><Relationship Id="rId5"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jpeg"/></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jpeg"/><Relationship Id="rId6" Type="http://schemas.openxmlformats.org/officeDocument/2006/relationships/image" Target="../media/image2.jpeg"/><Relationship Id="rId1" Type="http://schemas.openxmlformats.org/officeDocument/2006/relationships/slideLayout" Target="../slideLayouts/slideLayout12.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2.jpeg"/><Relationship Id="rId1" Type="http://schemas.openxmlformats.org/officeDocument/2006/relationships/slideLayout" Target="../slideLayouts/slideLayout12.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77.jpeg"/><Relationship Id="rId5" Type="http://schemas.openxmlformats.org/officeDocument/2006/relationships/image" Target="../media/image78.jpeg"/><Relationship Id="rId6" Type="http://schemas.openxmlformats.org/officeDocument/2006/relationships/image" Target="../media/image79.jpeg"/><Relationship Id="rId7" Type="http://schemas.openxmlformats.org/officeDocument/2006/relationships/image" Target="../media/image80.jpe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81.tiff"/><Relationship Id="rId4" Type="http://schemas.openxmlformats.org/officeDocument/2006/relationships/image" Target="../media/image82.tiff"/><Relationship Id="rId5"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4" Type="http://schemas.microsoft.com/office/2007/relationships/hdphoto" Target="../media/hdphoto1.wdp"/><Relationship Id="rId5"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84.emf"/><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85.jpe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5" Type="http://schemas.openxmlformats.org/officeDocument/2006/relationships/image" Target="../media/image85.jpeg"/><Relationship Id="rId6" Type="http://schemas.openxmlformats.org/officeDocument/2006/relationships/image" Target="../media/image88.tiff"/><Relationship Id="rId7" Type="http://schemas.openxmlformats.org/officeDocument/2006/relationships/image" Target="../media/image2.jpeg"/><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image" Target="../media/image89.tiff"/><Relationship Id="rId4" Type="http://schemas.openxmlformats.org/officeDocument/2006/relationships/image" Target="../media/image86.jpeg"/><Relationship Id="rId5" Type="http://schemas.openxmlformats.org/officeDocument/2006/relationships/image" Target="../media/image87.jpeg"/><Relationship Id="rId6" Type="http://schemas.openxmlformats.org/officeDocument/2006/relationships/image" Target="../media/image85.jpeg"/><Relationship Id="rId7" Type="http://schemas.openxmlformats.org/officeDocument/2006/relationships/image" Target="../media/image2.jpeg"/><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5.jpeg"/><Relationship Id="rId5" Type="http://schemas.openxmlformats.org/officeDocument/2006/relationships/image" Target="../media/image1.jpeg"/><Relationship Id="rId6" Type="http://schemas.openxmlformats.org/officeDocument/2006/relationships/image" Target="../media/image2.jpeg"/><Relationship Id="rId7" Type="http://schemas.openxmlformats.org/officeDocument/2006/relationships/image" Target="../media/image7.gif"/><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eg"/><Relationship Id="rId3" Type="http://schemas.openxmlformats.org/officeDocument/2006/relationships/image" Target="../media/image6.tiff"/></Relationships>
</file>

<file path=ppt/slides/_rels/slide57.xml.rels><?xml version="1.0" encoding="UTF-8" standalone="yes"?>
<Relationships xmlns="http://schemas.openxmlformats.org/package/2006/relationships"><Relationship Id="rId3" Type="http://schemas.openxmlformats.org/officeDocument/2006/relationships/image" Target="../media/image91.JPG"/><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8.xml.rels><?xml version="1.0" encoding="UTF-8" standalone="yes"?>
<Relationships xmlns="http://schemas.openxmlformats.org/package/2006/relationships"><Relationship Id="rId3" Type="http://schemas.openxmlformats.org/officeDocument/2006/relationships/image" Target="../media/image95.tiff"/><Relationship Id="rId4"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9.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96.tiff"/><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97.tiff"/><Relationship Id="rId4" Type="http://schemas.openxmlformats.org/officeDocument/2006/relationships/image" Target="../media/image6.tiff"/><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 Id="rId3" Type="http://schemas.openxmlformats.org/officeDocument/2006/relationships/image" Target="../media/image6.tiff"/></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6.tiff"/><Relationship Id="rId1" Type="http://schemas.openxmlformats.org/officeDocument/2006/relationships/slideLayout" Target="../slideLayouts/slideLayout13.xml"/><Relationship Id="rId2" Type="http://schemas.openxmlformats.org/officeDocument/2006/relationships/notesSlide" Target="../notesSlides/notesSlide60.xml"/></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6.tiff"/><Relationship Id="rId1" Type="http://schemas.openxmlformats.org/officeDocument/2006/relationships/slideLayout" Target="../slideLayouts/slideLayout13.xml"/><Relationship Id="rId2" Type="http://schemas.openxmlformats.org/officeDocument/2006/relationships/notesSlide" Target="../notesSlides/notesSlide61.xml"/></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6.tiff"/><Relationship Id="rId1" Type="http://schemas.openxmlformats.org/officeDocument/2006/relationships/slideLayout" Target="../slideLayouts/slideLayout13.xml"/><Relationship Id="rId2" Type="http://schemas.openxmlformats.org/officeDocument/2006/relationships/notesSlide" Target="../notesSlides/notesSlide62.xml"/></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6.tiff"/><Relationship Id="rId1" Type="http://schemas.openxmlformats.org/officeDocument/2006/relationships/slideLayout" Target="../slideLayouts/slideLayout13.xml"/><Relationship Id="rId2" Type="http://schemas.openxmlformats.org/officeDocument/2006/relationships/notesSlide" Target="../notesSlides/notesSlide6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74136" y="0"/>
            <a:ext cx="4931753" cy="630936"/>
          </a:xfrm>
          <a:prstGeom prst="rect">
            <a:avLst/>
          </a:prstGeom>
          <a:gradFill>
            <a:gsLst>
              <a:gs pos="0">
                <a:schemeClr val="tx1"/>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porites_polyps_ncri.jpg"/>
          <p:cNvPicPr>
            <a:picLocks noChangeAspect="1"/>
          </p:cNvPicPr>
          <p:nvPr/>
        </p:nvPicPr>
        <p:blipFill>
          <a:blip r:embed="rId2"/>
          <a:stretch>
            <a:fillRect/>
          </a:stretch>
        </p:blipFill>
        <p:spPr>
          <a:xfrm>
            <a:off x="3" y="2633588"/>
            <a:ext cx="1524000" cy="1409700"/>
          </a:xfrm>
          <a:prstGeom prst="rect">
            <a:avLst/>
          </a:prstGeom>
        </p:spPr>
      </p:pic>
      <p:pic>
        <p:nvPicPr>
          <p:cNvPr id="9" name="Picture 8" descr="gbrarial.jpg"/>
          <p:cNvPicPr>
            <a:picLocks noChangeAspect="1"/>
          </p:cNvPicPr>
          <p:nvPr/>
        </p:nvPicPr>
        <p:blipFill>
          <a:blip r:embed="rId3"/>
          <a:stretch>
            <a:fillRect/>
          </a:stretch>
        </p:blipFill>
        <p:spPr>
          <a:xfrm>
            <a:off x="2" y="4043288"/>
            <a:ext cx="1524000" cy="1409700"/>
          </a:xfrm>
          <a:prstGeom prst="rect">
            <a:avLst/>
          </a:prstGeom>
        </p:spPr>
      </p:pic>
      <p:pic>
        <p:nvPicPr>
          <p:cNvPr id="14" name="Picture 13" descr="cgd.jpg"/>
          <p:cNvPicPr>
            <a:picLocks noChangeAspect="1"/>
          </p:cNvPicPr>
          <p:nvPr/>
        </p:nvPicPr>
        <p:blipFill>
          <a:blip r:embed="rId4"/>
          <a:stretch>
            <a:fillRect/>
          </a:stretch>
        </p:blipFill>
        <p:spPr>
          <a:xfrm>
            <a:off x="1910083" y="6362466"/>
            <a:ext cx="7233917" cy="495534"/>
          </a:xfrm>
          <a:prstGeom prst="rect">
            <a:avLst/>
          </a:prstGeom>
        </p:spPr>
      </p:pic>
      <p:pic>
        <p:nvPicPr>
          <p:cNvPr id="15" name="Picture 14" descr="images.jpg"/>
          <p:cNvPicPr>
            <a:picLocks noChangeAspect="1"/>
          </p:cNvPicPr>
          <p:nvPr/>
        </p:nvPicPr>
        <p:blipFill>
          <a:blip r:embed="rId5"/>
          <a:stretch>
            <a:fillRect/>
          </a:stretch>
        </p:blipFill>
        <p:spPr>
          <a:xfrm>
            <a:off x="8631020" y="6341134"/>
            <a:ext cx="512980" cy="516866"/>
          </a:xfrm>
          <a:prstGeom prst="rect">
            <a:avLst/>
          </a:prstGeom>
        </p:spPr>
      </p:pic>
      <p:sp>
        <p:nvSpPr>
          <p:cNvPr id="16" name="Title 1"/>
          <p:cNvSpPr txBox="1">
            <a:spLocks/>
          </p:cNvSpPr>
          <p:nvPr/>
        </p:nvSpPr>
        <p:spPr>
          <a:xfrm>
            <a:off x="1747520" y="1219200"/>
            <a:ext cx="6710680" cy="2819400"/>
          </a:xfrm>
          <a:prstGeom prst="rect">
            <a:avLst/>
          </a:prstGeom>
        </p:spPr>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200" b="1" dirty="0" smtClean="0">
                <a:latin typeface="Candara"/>
                <a:cs typeface="Candara"/>
              </a:rPr>
              <a:t>Ocean </a:t>
            </a:r>
            <a:r>
              <a:rPr lang="en-US" sz="3200" b="1" dirty="0">
                <a:latin typeface="Candara"/>
                <a:cs typeface="Candara"/>
              </a:rPr>
              <a:t>Acidification </a:t>
            </a:r>
            <a:r>
              <a:rPr lang="en-US" sz="3200" b="1" dirty="0" smtClean="0">
                <a:latin typeface="Candara"/>
                <a:cs typeface="Candara"/>
              </a:rPr>
              <a:t>and </a:t>
            </a:r>
            <a:r>
              <a:rPr lang="en-US" sz="3200" b="1" dirty="0">
                <a:latin typeface="Candara"/>
                <a:cs typeface="Candara"/>
              </a:rPr>
              <a:t>I</a:t>
            </a:r>
            <a:r>
              <a:rPr lang="en-US" sz="3200" b="1" dirty="0" smtClean="0">
                <a:latin typeface="Candara"/>
                <a:cs typeface="Candara"/>
              </a:rPr>
              <a:t>ts Impacts on </a:t>
            </a:r>
            <a:r>
              <a:rPr lang="en-US" sz="3200" b="1" dirty="0">
                <a:latin typeface="Candara"/>
                <a:cs typeface="Candara"/>
              </a:rPr>
              <a:t>Coral Reefs</a:t>
            </a: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400" dirty="0" smtClean="0">
              <a:latin typeface="Candara"/>
              <a:ea typeface="+mj-ea"/>
              <a:cs typeface="Candara"/>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182" i="0" u="none" strike="noStrike" kern="1200" cap="none" spc="0" normalizeH="0" baseline="0" noProof="0" dirty="0" err="1" smtClean="0">
                <a:ln>
                  <a:noFill/>
                </a:ln>
                <a:solidFill>
                  <a:schemeClr val="tx1"/>
                </a:solidFill>
                <a:effectLst/>
                <a:uLnTx/>
                <a:uFillTx/>
                <a:latin typeface="Candara"/>
                <a:ea typeface="+mj-ea"/>
                <a:cs typeface="Candara"/>
              </a:rPr>
              <a:t>Joani</a:t>
            </a:r>
            <a:r>
              <a:rPr lang="en-US" sz="2182" dirty="0" err="1" smtClean="0">
                <a:latin typeface="Candara"/>
                <a:ea typeface="+mj-ea"/>
                <a:cs typeface="Candara"/>
              </a:rPr>
              <a:t>e</a:t>
            </a:r>
            <a:r>
              <a:rPr lang="en-US" sz="2182" dirty="0" smtClean="0">
                <a:latin typeface="Candara"/>
                <a:ea typeface="+mj-ea"/>
                <a:cs typeface="Candara"/>
              </a:rPr>
              <a:t> Kleypas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182" i="0" u="none" strike="noStrike" kern="1200" cap="none" spc="0" normalizeH="0" baseline="0" noProof="0" dirty="0" smtClean="0">
                <a:ln>
                  <a:noFill/>
                </a:ln>
                <a:solidFill>
                  <a:schemeClr val="tx1"/>
                </a:solidFill>
                <a:effectLst/>
                <a:uLnTx/>
                <a:uFillTx/>
                <a:latin typeface="Candara"/>
                <a:ea typeface="+mj-ea"/>
                <a:cs typeface="Candara"/>
              </a:rPr>
              <a:t>National Center for Atmospheric</a:t>
            </a:r>
            <a:r>
              <a:rPr kumimoji="0" lang="en-US" sz="2182" i="0" u="none" strike="noStrike" kern="1200" cap="none" spc="0" normalizeH="0" noProof="0" dirty="0" smtClean="0">
                <a:ln>
                  <a:noFill/>
                </a:ln>
                <a:solidFill>
                  <a:schemeClr val="tx1"/>
                </a:solidFill>
                <a:effectLst/>
                <a:uLnTx/>
                <a:uFillTx/>
                <a:latin typeface="Candara"/>
                <a:ea typeface="+mj-ea"/>
                <a:cs typeface="Candara"/>
              </a:rPr>
              <a:t> Research</a:t>
            </a:r>
            <a:endParaRPr kumimoji="0" lang="en-US" sz="2182" i="0" u="none" strike="noStrike" kern="1200" cap="none" spc="0" normalizeH="0" baseline="0" noProof="0" dirty="0" smtClean="0">
              <a:ln>
                <a:noFill/>
              </a:ln>
              <a:solidFill>
                <a:schemeClr val="tx1"/>
              </a:solidFill>
              <a:effectLst/>
              <a:uLnTx/>
              <a:uFillTx/>
              <a:latin typeface="Candara"/>
              <a:ea typeface="+mj-ea"/>
              <a:cs typeface="Candara"/>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182" dirty="0" smtClean="0">
                <a:latin typeface="Candara"/>
                <a:ea typeface="+mj-ea"/>
                <a:cs typeface="Candara"/>
              </a:rPr>
              <a:t>Climate &amp; Global Dynamics</a:t>
            </a:r>
            <a:endParaRPr kumimoji="0" lang="en-US" sz="2182" i="0" u="none" strike="noStrike" kern="1200" cap="none" spc="0" normalizeH="0" baseline="0" noProof="0" dirty="0">
              <a:ln>
                <a:noFill/>
              </a:ln>
              <a:solidFill>
                <a:schemeClr val="tx1"/>
              </a:solidFill>
              <a:effectLst/>
              <a:uLnTx/>
              <a:uFillTx/>
              <a:latin typeface="Candara"/>
              <a:ea typeface="+mj-ea"/>
              <a:cs typeface="Candara"/>
            </a:endParaRPr>
          </a:p>
        </p:txBody>
      </p:sp>
      <p:pic>
        <p:nvPicPr>
          <p:cNvPr id="13" name="Picture 12" descr="sterling_zumbrunn_p13coral_37759b.jpg"/>
          <p:cNvPicPr>
            <a:picLocks noChangeAspect="1"/>
          </p:cNvPicPr>
          <p:nvPr/>
        </p:nvPicPr>
        <p:blipFill>
          <a:blip r:embed="rId6"/>
          <a:stretch>
            <a:fillRect/>
          </a:stretch>
        </p:blipFill>
        <p:spPr>
          <a:xfrm>
            <a:off x="-6401" y="1228437"/>
            <a:ext cx="1522800" cy="1421882"/>
          </a:xfrm>
          <a:prstGeom prst="rect">
            <a:avLst/>
          </a:prstGeom>
        </p:spPr>
      </p:pic>
      <p:pic>
        <p:nvPicPr>
          <p:cNvPr id="10" name="Picture 9" descr="two_reefs.tiff"/>
          <p:cNvPicPr>
            <a:picLocks noChangeAspect="1"/>
          </p:cNvPicPr>
          <p:nvPr/>
        </p:nvPicPr>
        <p:blipFill>
          <a:blip r:embed="rId7"/>
          <a:stretch>
            <a:fillRect/>
          </a:stretch>
        </p:blipFill>
        <p:spPr>
          <a:xfrm>
            <a:off x="-6401" y="5420592"/>
            <a:ext cx="1530404" cy="1437408"/>
          </a:xfrm>
          <a:prstGeom prst="rect">
            <a:avLst/>
          </a:prstGeom>
        </p:spPr>
      </p:pic>
      <p:pic>
        <p:nvPicPr>
          <p:cNvPr id="2" name="Picture 1" descr="cu_banner_white.g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3386747" cy="63402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txBox="1">
            <a:spLocks/>
          </p:cNvSpPr>
          <p:nvPr/>
        </p:nvSpPr>
        <p:spPr bwMode="auto">
          <a:xfrm>
            <a:off x="944563" y="25057"/>
            <a:ext cx="34671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3600" b="1" dirty="0">
                <a:latin typeface="Candara"/>
                <a:cs typeface="Candara"/>
              </a:rPr>
              <a:t>The Chemistry</a:t>
            </a:r>
          </a:p>
        </p:txBody>
      </p:sp>
      <p:sp>
        <p:nvSpPr>
          <p:cNvPr id="21" name="Text Box 2"/>
          <p:cNvSpPr txBox="1">
            <a:spLocks noChangeArrowheads="1"/>
          </p:cNvSpPr>
          <p:nvPr/>
        </p:nvSpPr>
        <p:spPr bwMode="auto">
          <a:xfrm>
            <a:off x="1479146" y="2689225"/>
            <a:ext cx="99141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b="1">
                <a:solidFill>
                  <a:srgbClr val="17375E"/>
                </a:solidFill>
                <a:latin typeface="Candara"/>
                <a:cs typeface="Candara"/>
              </a:rPr>
              <a:t>CO</a:t>
            </a:r>
            <a:r>
              <a:rPr lang="en-US" sz="2000" b="1" baseline="-25000">
                <a:solidFill>
                  <a:srgbClr val="17375E"/>
                </a:solidFill>
                <a:latin typeface="Candara"/>
                <a:cs typeface="Candara"/>
              </a:rPr>
              <a:t>2</a:t>
            </a:r>
            <a:r>
              <a:rPr lang="en-US" b="1">
                <a:solidFill>
                  <a:srgbClr val="17375E"/>
                </a:solidFill>
                <a:latin typeface="Candara"/>
                <a:cs typeface="Candara"/>
              </a:rPr>
              <a:t>(aq)</a:t>
            </a:r>
            <a:endParaRPr lang="en-US" sz="2000" b="1">
              <a:solidFill>
                <a:srgbClr val="17375E"/>
              </a:solidFill>
              <a:latin typeface="Candara"/>
              <a:cs typeface="Candara"/>
            </a:endParaRPr>
          </a:p>
        </p:txBody>
      </p:sp>
      <p:sp>
        <p:nvSpPr>
          <p:cNvPr id="22" name="Text Box 3"/>
          <p:cNvSpPr txBox="1">
            <a:spLocks noChangeArrowheads="1"/>
          </p:cNvSpPr>
          <p:nvPr/>
        </p:nvSpPr>
        <p:spPr bwMode="auto">
          <a:xfrm>
            <a:off x="2984500" y="2714625"/>
            <a:ext cx="8350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solidFill>
                  <a:srgbClr val="17375E"/>
                </a:solidFill>
                <a:latin typeface="Candara"/>
                <a:cs typeface="Candara"/>
              </a:rPr>
              <a:t>H</a:t>
            </a:r>
            <a:r>
              <a:rPr lang="en-US" sz="2000" b="1" baseline="-25000">
                <a:solidFill>
                  <a:srgbClr val="17375E"/>
                </a:solidFill>
                <a:latin typeface="Candara"/>
                <a:cs typeface="Candara"/>
              </a:rPr>
              <a:t>2</a:t>
            </a:r>
            <a:r>
              <a:rPr lang="en-US" sz="2000" b="1">
                <a:solidFill>
                  <a:srgbClr val="17375E"/>
                </a:solidFill>
                <a:latin typeface="Candara"/>
                <a:cs typeface="Candara"/>
              </a:rPr>
              <a:t>CO</a:t>
            </a:r>
            <a:r>
              <a:rPr lang="en-US" sz="2000" b="1" baseline="-25000">
                <a:solidFill>
                  <a:srgbClr val="17375E"/>
                </a:solidFill>
                <a:latin typeface="Candara"/>
                <a:cs typeface="Candara"/>
              </a:rPr>
              <a:t>3</a:t>
            </a:r>
            <a:endParaRPr lang="en-US" sz="2000" b="1">
              <a:solidFill>
                <a:srgbClr val="17375E"/>
              </a:solidFill>
              <a:latin typeface="Candara"/>
              <a:cs typeface="Candara"/>
            </a:endParaRPr>
          </a:p>
        </p:txBody>
      </p:sp>
      <p:sp>
        <p:nvSpPr>
          <p:cNvPr id="23" name="Text Box 6"/>
          <p:cNvSpPr txBox="1">
            <a:spLocks noChangeArrowheads="1"/>
          </p:cNvSpPr>
          <p:nvPr/>
        </p:nvSpPr>
        <p:spPr bwMode="auto">
          <a:xfrm>
            <a:off x="4286250" y="2714625"/>
            <a:ext cx="133294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solidFill>
                  <a:srgbClr val="17375E"/>
                </a:solidFill>
                <a:latin typeface="Candara"/>
                <a:cs typeface="Candara"/>
              </a:rPr>
              <a:t>HCO</a:t>
            </a:r>
            <a:r>
              <a:rPr lang="en-US" sz="2000" b="1" baseline="-25000">
                <a:solidFill>
                  <a:srgbClr val="17375E"/>
                </a:solidFill>
                <a:latin typeface="Candara"/>
                <a:cs typeface="Candara"/>
              </a:rPr>
              <a:t>3</a:t>
            </a:r>
            <a:r>
              <a:rPr lang="en-US" sz="2000" b="1" baseline="30000">
                <a:solidFill>
                  <a:srgbClr val="17375E"/>
                </a:solidFill>
                <a:latin typeface="Candara"/>
                <a:cs typeface="Candara"/>
              </a:rPr>
              <a:t>–</a:t>
            </a:r>
            <a:r>
              <a:rPr lang="en-US" sz="2000" b="1">
                <a:solidFill>
                  <a:srgbClr val="17375E"/>
                </a:solidFill>
                <a:latin typeface="Candara"/>
                <a:cs typeface="Candara"/>
              </a:rPr>
              <a:t> + H</a:t>
            </a:r>
            <a:r>
              <a:rPr lang="en-US" sz="2000" b="1" baseline="30000">
                <a:solidFill>
                  <a:srgbClr val="17375E"/>
                </a:solidFill>
                <a:latin typeface="Candara"/>
                <a:cs typeface="Candara"/>
              </a:rPr>
              <a:t>+</a:t>
            </a:r>
            <a:endParaRPr lang="en-US" sz="2000" b="1">
              <a:solidFill>
                <a:srgbClr val="17375E"/>
              </a:solidFill>
              <a:latin typeface="Candara"/>
              <a:cs typeface="Candara"/>
            </a:endParaRPr>
          </a:p>
        </p:txBody>
      </p:sp>
      <p:sp>
        <p:nvSpPr>
          <p:cNvPr id="24" name="Text Box 7"/>
          <p:cNvSpPr txBox="1">
            <a:spLocks noChangeArrowheads="1"/>
          </p:cNvSpPr>
          <p:nvPr/>
        </p:nvSpPr>
        <p:spPr bwMode="auto">
          <a:xfrm>
            <a:off x="5994400" y="3378200"/>
            <a:ext cx="141417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solidFill>
                  <a:srgbClr val="17375E"/>
                </a:solidFill>
                <a:latin typeface="Candara"/>
                <a:cs typeface="Candara"/>
              </a:rPr>
              <a:t>  CO</a:t>
            </a:r>
            <a:r>
              <a:rPr lang="en-US" sz="2000" b="1" baseline="-25000" dirty="0">
                <a:solidFill>
                  <a:srgbClr val="17375E"/>
                </a:solidFill>
                <a:latin typeface="Candara"/>
                <a:cs typeface="Candara"/>
              </a:rPr>
              <a:t>3</a:t>
            </a:r>
            <a:r>
              <a:rPr lang="en-US" sz="2000" b="1" baseline="30000" dirty="0">
                <a:solidFill>
                  <a:srgbClr val="17375E"/>
                </a:solidFill>
                <a:latin typeface="Candara"/>
                <a:cs typeface="Candara"/>
              </a:rPr>
              <a:t>2–</a:t>
            </a:r>
            <a:r>
              <a:rPr lang="en-US" sz="2000" b="1" dirty="0">
                <a:solidFill>
                  <a:srgbClr val="17375E"/>
                </a:solidFill>
                <a:latin typeface="Candara"/>
                <a:cs typeface="Candara"/>
              </a:rPr>
              <a:t>  + H</a:t>
            </a:r>
            <a:r>
              <a:rPr lang="en-US" sz="2000" b="1" baseline="30000" dirty="0">
                <a:solidFill>
                  <a:srgbClr val="17375E"/>
                </a:solidFill>
                <a:latin typeface="Candara"/>
                <a:cs typeface="Candara"/>
              </a:rPr>
              <a:t>+</a:t>
            </a:r>
          </a:p>
        </p:txBody>
      </p:sp>
      <p:sp>
        <p:nvSpPr>
          <p:cNvPr id="25" name="Text Box 9"/>
          <p:cNvSpPr txBox="1">
            <a:spLocks noChangeArrowheads="1"/>
          </p:cNvSpPr>
          <p:nvPr/>
        </p:nvSpPr>
        <p:spPr bwMode="auto">
          <a:xfrm>
            <a:off x="2947581" y="4613275"/>
            <a:ext cx="8644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a:solidFill>
                  <a:srgbClr val="17375E"/>
                </a:solidFill>
                <a:latin typeface="Candara"/>
                <a:cs typeface="Candara"/>
              </a:rPr>
              <a:t>Carbonic</a:t>
            </a:r>
          </a:p>
          <a:p>
            <a:pPr algn="ctr">
              <a:defRPr/>
            </a:pPr>
            <a:r>
              <a:rPr lang="en-US" sz="1400" b="1">
                <a:solidFill>
                  <a:srgbClr val="17375E"/>
                </a:solidFill>
                <a:latin typeface="Candara"/>
                <a:cs typeface="Candara"/>
              </a:rPr>
              <a:t>acid</a:t>
            </a:r>
            <a:endParaRPr lang="en-US" b="1">
              <a:solidFill>
                <a:srgbClr val="17375E"/>
              </a:solidFill>
              <a:latin typeface="Candara"/>
              <a:cs typeface="Candara"/>
            </a:endParaRPr>
          </a:p>
        </p:txBody>
      </p:sp>
      <p:sp>
        <p:nvSpPr>
          <p:cNvPr id="26" name="Text Box 10"/>
          <p:cNvSpPr txBox="1">
            <a:spLocks noChangeArrowheads="1"/>
          </p:cNvSpPr>
          <p:nvPr/>
        </p:nvSpPr>
        <p:spPr bwMode="auto">
          <a:xfrm>
            <a:off x="4411663" y="4613275"/>
            <a:ext cx="112082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dirty="0">
                <a:solidFill>
                  <a:srgbClr val="17375E"/>
                </a:solidFill>
                <a:latin typeface="Candara"/>
                <a:cs typeface="Candara"/>
              </a:rPr>
              <a:t>Bicarbonate</a:t>
            </a:r>
            <a:endParaRPr lang="en-US" b="1" dirty="0">
              <a:solidFill>
                <a:srgbClr val="17375E"/>
              </a:solidFill>
              <a:latin typeface="Candara"/>
              <a:cs typeface="Candara"/>
            </a:endParaRPr>
          </a:p>
        </p:txBody>
      </p:sp>
      <p:sp>
        <p:nvSpPr>
          <p:cNvPr id="27" name="Text Box 11"/>
          <p:cNvSpPr txBox="1">
            <a:spLocks noChangeArrowheads="1"/>
          </p:cNvSpPr>
          <p:nvPr/>
        </p:nvSpPr>
        <p:spPr bwMode="auto">
          <a:xfrm>
            <a:off x="6029325" y="4613275"/>
            <a:ext cx="98504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a:solidFill>
                  <a:srgbClr val="17375E"/>
                </a:solidFill>
                <a:latin typeface="Candara"/>
                <a:cs typeface="Candara"/>
              </a:rPr>
              <a:t>Carbonate</a:t>
            </a:r>
            <a:endParaRPr lang="en-US" b="1">
              <a:solidFill>
                <a:srgbClr val="17375E"/>
              </a:solidFill>
              <a:latin typeface="Candara"/>
              <a:cs typeface="Candara"/>
            </a:endParaRPr>
          </a:p>
        </p:txBody>
      </p:sp>
      <p:sp>
        <p:nvSpPr>
          <p:cNvPr id="28" name="Text Box 31"/>
          <p:cNvSpPr txBox="1">
            <a:spLocks noChangeArrowheads="1"/>
          </p:cNvSpPr>
          <p:nvPr/>
        </p:nvSpPr>
        <p:spPr bwMode="auto">
          <a:xfrm>
            <a:off x="1320350" y="4613275"/>
            <a:ext cx="133122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a:solidFill>
                  <a:srgbClr val="17375E"/>
                </a:solidFill>
                <a:latin typeface="Candara"/>
                <a:cs typeface="Candara"/>
              </a:rPr>
              <a:t>Dissolved</a:t>
            </a:r>
          </a:p>
          <a:p>
            <a:pPr algn="ctr">
              <a:defRPr/>
            </a:pPr>
            <a:r>
              <a:rPr lang="en-US" sz="1400" b="1">
                <a:solidFill>
                  <a:srgbClr val="17375E"/>
                </a:solidFill>
                <a:latin typeface="Candara"/>
                <a:cs typeface="Candara"/>
              </a:rPr>
              <a:t>carbon dioxide</a:t>
            </a:r>
            <a:endParaRPr lang="en-US" b="1">
              <a:solidFill>
                <a:srgbClr val="17375E"/>
              </a:solidFill>
              <a:latin typeface="Candara"/>
              <a:cs typeface="Candara"/>
            </a:endParaRPr>
          </a:p>
        </p:txBody>
      </p:sp>
      <p:sp>
        <p:nvSpPr>
          <p:cNvPr id="30" name="Line 40"/>
          <p:cNvSpPr>
            <a:spLocks noChangeShapeType="1"/>
          </p:cNvSpPr>
          <p:nvPr/>
        </p:nvSpPr>
        <p:spPr bwMode="auto">
          <a:xfrm>
            <a:off x="2438400" y="2914650"/>
            <a:ext cx="533400" cy="0"/>
          </a:xfrm>
          <a:prstGeom prst="line">
            <a:avLst/>
          </a:prstGeom>
          <a:noFill/>
          <a:ln w="38100">
            <a:solidFill>
              <a:srgbClr val="000000"/>
            </a:solidFill>
            <a:round/>
            <a:headEnd type="none"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17375E"/>
              </a:solidFill>
              <a:latin typeface="Candara"/>
              <a:cs typeface="Candara"/>
            </a:endParaRPr>
          </a:p>
        </p:txBody>
      </p:sp>
      <p:sp>
        <p:nvSpPr>
          <p:cNvPr id="31" name="Line 41"/>
          <p:cNvSpPr>
            <a:spLocks noChangeShapeType="1"/>
          </p:cNvSpPr>
          <p:nvPr/>
        </p:nvSpPr>
        <p:spPr bwMode="auto">
          <a:xfrm>
            <a:off x="3733800" y="2914650"/>
            <a:ext cx="533400" cy="0"/>
          </a:xfrm>
          <a:prstGeom prst="line">
            <a:avLst/>
          </a:prstGeom>
          <a:noFill/>
          <a:ln w="38100">
            <a:solidFill>
              <a:srgbClr val="000000"/>
            </a:solidFill>
            <a:round/>
            <a:headEnd type="none"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17375E"/>
              </a:solidFill>
              <a:latin typeface="Candara"/>
              <a:cs typeface="Candara"/>
            </a:endParaRPr>
          </a:p>
        </p:txBody>
      </p:sp>
      <p:sp>
        <p:nvSpPr>
          <p:cNvPr id="35" name="Text Box 207"/>
          <p:cNvSpPr txBox="1">
            <a:spLocks noChangeArrowheads="1"/>
          </p:cNvSpPr>
          <p:nvPr/>
        </p:nvSpPr>
        <p:spPr bwMode="auto">
          <a:xfrm>
            <a:off x="2188763" y="2408238"/>
            <a:ext cx="106124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a:solidFill>
                  <a:srgbClr val="17375E"/>
                </a:solidFill>
                <a:latin typeface="Candara"/>
                <a:cs typeface="Candara"/>
              </a:rPr>
              <a:t>(CO</a:t>
            </a:r>
            <a:r>
              <a:rPr lang="en-US" sz="1400" b="1" baseline="-25000">
                <a:solidFill>
                  <a:srgbClr val="17375E"/>
                </a:solidFill>
                <a:latin typeface="Candara"/>
                <a:cs typeface="Candara"/>
              </a:rPr>
              <a:t>2</a:t>
            </a:r>
            <a:r>
              <a:rPr lang="en-US" sz="1400" b="1">
                <a:solidFill>
                  <a:srgbClr val="17375E"/>
                </a:solidFill>
                <a:latin typeface="Candara"/>
                <a:cs typeface="Candara"/>
              </a:rPr>
              <a:t> + H</a:t>
            </a:r>
            <a:r>
              <a:rPr lang="en-US" sz="1400" b="1" baseline="-25000">
                <a:solidFill>
                  <a:srgbClr val="17375E"/>
                </a:solidFill>
                <a:latin typeface="Candara"/>
                <a:cs typeface="Candara"/>
              </a:rPr>
              <a:t>2</a:t>
            </a:r>
            <a:r>
              <a:rPr lang="en-US" sz="1400" b="1">
                <a:solidFill>
                  <a:srgbClr val="17375E"/>
                </a:solidFill>
                <a:latin typeface="Candara"/>
                <a:cs typeface="Candara"/>
              </a:rPr>
              <a:t>O)</a:t>
            </a:r>
            <a:endParaRPr lang="en-US" b="1">
              <a:solidFill>
                <a:srgbClr val="17375E"/>
              </a:solidFill>
              <a:latin typeface="Candara"/>
              <a:cs typeface="Candara"/>
            </a:endParaRPr>
          </a:p>
        </p:txBody>
      </p:sp>
      <p:grpSp>
        <p:nvGrpSpPr>
          <p:cNvPr id="31757" name="Group 208"/>
          <p:cNvGrpSpPr>
            <a:grpSpLocks/>
          </p:cNvGrpSpPr>
          <p:nvPr/>
        </p:nvGrpSpPr>
        <p:grpSpPr bwMode="auto">
          <a:xfrm>
            <a:off x="304800" y="2147888"/>
            <a:ext cx="8585200" cy="139700"/>
            <a:chOff x="513" y="759"/>
            <a:chExt cx="4612" cy="57"/>
          </a:xfrm>
        </p:grpSpPr>
        <p:sp>
          <p:nvSpPr>
            <p:cNvPr id="37" name="AutoShape 209"/>
            <p:cNvSpPr>
              <a:spLocks/>
            </p:cNvSpPr>
            <p:nvPr/>
          </p:nvSpPr>
          <p:spPr bwMode="auto">
            <a:xfrm rot="-5391105">
              <a:off x="746" y="526"/>
              <a:ext cx="49" cy="515"/>
            </a:xfrm>
            <a:prstGeom prst="leftBracket">
              <a:avLst>
                <a:gd name="adj" fmla="val 525510"/>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sp>
          <p:nvSpPr>
            <p:cNvPr id="38" name="AutoShape 210"/>
            <p:cNvSpPr>
              <a:spLocks/>
            </p:cNvSpPr>
            <p:nvPr/>
          </p:nvSpPr>
          <p:spPr bwMode="auto">
            <a:xfrm rot="-5391105">
              <a:off x="1259" y="531"/>
              <a:ext cx="51" cy="513"/>
            </a:xfrm>
            <a:prstGeom prst="leftBracket">
              <a:avLst>
                <a:gd name="adj" fmla="val 502941"/>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sp>
          <p:nvSpPr>
            <p:cNvPr id="39" name="AutoShape 211"/>
            <p:cNvSpPr>
              <a:spLocks/>
            </p:cNvSpPr>
            <p:nvPr/>
          </p:nvSpPr>
          <p:spPr bwMode="auto">
            <a:xfrm rot="-5391105">
              <a:off x="1772" y="526"/>
              <a:ext cx="51" cy="514"/>
            </a:xfrm>
            <a:prstGeom prst="leftBracket">
              <a:avLst>
                <a:gd name="adj" fmla="val 503922"/>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sp>
          <p:nvSpPr>
            <p:cNvPr id="40" name="AutoShape 212"/>
            <p:cNvSpPr>
              <a:spLocks/>
            </p:cNvSpPr>
            <p:nvPr/>
          </p:nvSpPr>
          <p:spPr bwMode="auto">
            <a:xfrm rot="-5391105">
              <a:off x="2274" y="531"/>
              <a:ext cx="51" cy="513"/>
            </a:xfrm>
            <a:prstGeom prst="leftBracket">
              <a:avLst>
                <a:gd name="adj" fmla="val 502941"/>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sp>
          <p:nvSpPr>
            <p:cNvPr id="41" name="AutoShape 213"/>
            <p:cNvSpPr>
              <a:spLocks/>
            </p:cNvSpPr>
            <p:nvPr/>
          </p:nvSpPr>
          <p:spPr bwMode="auto">
            <a:xfrm rot="-5391105">
              <a:off x="2788" y="530"/>
              <a:ext cx="51" cy="513"/>
            </a:xfrm>
            <a:prstGeom prst="leftBracket">
              <a:avLst>
                <a:gd name="adj" fmla="val 504902"/>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sp>
          <p:nvSpPr>
            <p:cNvPr id="42" name="AutoShape 214"/>
            <p:cNvSpPr>
              <a:spLocks/>
            </p:cNvSpPr>
            <p:nvPr/>
          </p:nvSpPr>
          <p:spPr bwMode="auto">
            <a:xfrm rot="-5391105">
              <a:off x="3301" y="534"/>
              <a:ext cx="50" cy="513"/>
            </a:xfrm>
            <a:prstGeom prst="leftBracket">
              <a:avLst>
                <a:gd name="adj" fmla="val 513000"/>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sp>
          <p:nvSpPr>
            <p:cNvPr id="43" name="AutoShape 215"/>
            <p:cNvSpPr>
              <a:spLocks/>
            </p:cNvSpPr>
            <p:nvPr/>
          </p:nvSpPr>
          <p:spPr bwMode="auto">
            <a:xfrm rot="-5391105">
              <a:off x="3816" y="534"/>
              <a:ext cx="50" cy="513"/>
            </a:xfrm>
            <a:prstGeom prst="leftBracket">
              <a:avLst>
                <a:gd name="adj" fmla="val 513000"/>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sp>
          <p:nvSpPr>
            <p:cNvPr id="44" name="AutoShape 216"/>
            <p:cNvSpPr>
              <a:spLocks/>
            </p:cNvSpPr>
            <p:nvPr/>
          </p:nvSpPr>
          <p:spPr bwMode="auto">
            <a:xfrm rot="-5391105">
              <a:off x="4329" y="536"/>
              <a:ext cx="51" cy="513"/>
            </a:xfrm>
            <a:prstGeom prst="leftBracket">
              <a:avLst>
                <a:gd name="adj" fmla="val 515000"/>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sp>
          <p:nvSpPr>
            <p:cNvPr id="45" name="AutoShape 217"/>
            <p:cNvSpPr>
              <a:spLocks/>
            </p:cNvSpPr>
            <p:nvPr/>
          </p:nvSpPr>
          <p:spPr bwMode="auto">
            <a:xfrm rot="-5391105">
              <a:off x="4843" y="534"/>
              <a:ext cx="50" cy="513"/>
            </a:xfrm>
            <a:prstGeom prst="leftBracket">
              <a:avLst>
                <a:gd name="adj" fmla="val 513000"/>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grpSp>
      <p:cxnSp>
        <p:nvCxnSpPr>
          <p:cNvPr id="47" name="Straight Connector 46"/>
          <p:cNvCxnSpPr/>
          <p:nvPr/>
        </p:nvCxnSpPr>
        <p:spPr>
          <a:xfrm flipV="1">
            <a:off x="4016375" y="4430713"/>
            <a:ext cx="0" cy="1373187"/>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5765800" y="4446588"/>
            <a:ext cx="0" cy="1373187"/>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7135813" y="4430713"/>
            <a:ext cx="0" cy="1373187"/>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50" name="AutoShape 9"/>
          <p:cNvSpPr>
            <a:spLocks noChangeArrowheads="1"/>
          </p:cNvSpPr>
          <p:nvPr/>
        </p:nvSpPr>
        <p:spPr bwMode="auto">
          <a:xfrm>
            <a:off x="2076450" y="5553075"/>
            <a:ext cx="1143000" cy="533400"/>
          </a:xfrm>
          <a:prstGeom prst="roundRect">
            <a:avLst>
              <a:gd name="adj" fmla="val 16667"/>
            </a:avLst>
          </a:prstGeom>
          <a:solidFill>
            <a:srgbClr val="0000FF"/>
          </a:solidFill>
          <a:ln w="9525">
            <a:solidFill>
              <a:schemeClr val="tx1"/>
            </a:solidFill>
            <a:round/>
            <a:headEnd/>
            <a:tailEnd/>
          </a:ln>
          <a:effectLst/>
        </p:spPr>
        <p:txBody>
          <a:bodyPr wrap="none" anchor="ctr"/>
          <a:lstStyle/>
          <a:p>
            <a:pPr>
              <a:defRPr/>
            </a:pPr>
            <a:r>
              <a:rPr lang="en-US" sz="2000" dirty="0">
                <a:solidFill>
                  <a:schemeClr val="bg1"/>
                </a:solidFill>
                <a:effectLst>
                  <a:outerShdw blurRad="50800" dist="38100" dir="2700000" algn="tl">
                    <a:schemeClr val="tx1">
                      <a:alpha val="43000"/>
                    </a:schemeClr>
                  </a:outerShdw>
                </a:effectLst>
                <a:latin typeface="Candara"/>
                <a:cs typeface="Candara"/>
              </a:rPr>
              <a:t>CO</a:t>
            </a:r>
            <a:r>
              <a:rPr lang="en-US" sz="2000" baseline="-25000" dirty="0">
                <a:solidFill>
                  <a:schemeClr val="bg1"/>
                </a:solidFill>
                <a:effectLst>
                  <a:outerShdw blurRad="50800" dist="38100" dir="2700000" algn="tl">
                    <a:schemeClr val="tx1">
                      <a:alpha val="43000"/>
                    </a:schemeClr>
                  </a:outerShdw>
                </a:effectLst>
                <a:latin typeface="Candara"/>
                <a:cs typeface="Candara"/>
              </a:rPr>
              <a:t>2(aq)</a:t>
            </a:r>
            <a:endParaRPr lang="en-US" sz="2000" baseline="30000" dirty="0">
              <a:solidFill>
                <a:schemeClr val="bg1"/>
              </a:solidFill>
              <a:effectLst>
                <a:outerShdw blurRad="50800" dist="38100" dir="2700000" algn="tl">
                  <a:schemeClr val="tx1">
                    <a:alpha val="43000"/>
                  </a:schemeClr>
                </a:outerShdw>
              </a:effectLst>
              <a:latin typeface="Candara"/>
              <a:cs typeface="Candara"/>
            </a:endParaRPr>
          </a:p>
        </p:txBody>
      </p:sp>
      <p:sp>
        <p:nvSpPr>
          <p:cNvPr id="51" name="AutoShape 10"/>
          <p:cNvSpPr>
            <a:spLocks noChangeArrowheads="1"/>
          </p:cNvSpPr>
          <p:nvPr/>
        </p:nvSpPr>
        <p:spPr bwMode="auto">
          <a:xfrm>
            <a:off x="2979738" y="5646738"/>
            <a:ext cx="228600" cy="381000"/>
          </a:xfrm>
          <a:prstGeom prst="upArrow">
            <a:avLst>
              <a:gd name="adj1" fmla="val 50000"/>
              <a:gd name="adj2" fmla="val 58333"/>
            </a:avLst>
          </a:prstGeom>
          <a:solidFill>
            <a:schemeClr val="bg1"/>
          </a:solidFill>
          <a:ln w="9525">
            <a:solidFill>
              <a:schemeClr val="tx1"/>
            </a:solidFill>
            <a:miter lim="800000"/>
            <a:headEnd/>
            <a:tailEnd/>
          </a:ln>
          <a:effectLst>
            <a:outerShdw blurRad="50800" dist="38100" dir="2700000">
              <a:srgbClr val="000000">
                <a:alpha val="43000"/>
              </a:srgbClr>
            </a:outerShdw>
          </a:effectLst>
        </p:spPr>
        <p:txBody>
          <a:bodyPr wrap="none" anchor="ctr"/>
          <a:lstStyle/>
          <a:p>
            <a:pPr>
              <a:defRPr/>
            </a:pPr>
            <a:endParaRPr lang="en-US">
              <a:latin typeface="Candara"/>
              <a:cs typeface="Candara"/>
            </a:endParaRPr>
          </a:p>
        </p:txBody>
      </p:sp>
      <p:sp>
        <p:nvSpPr>
          <p:cNvPr id="52" name="AutoShape 6"/>
          <p:cNvSpPr>
            <a:spLocks noChangeArrowheads="1"/>
          </p:cNvSpPr>
          <p:nvPr/>
        </p:nvSpPr>
        <p:spPr bwMode="auto">
          <a:xfrm>
            <a:off x="4351338" y="5553075"/>
            <a:ext cx="1168400" cy="533400"/>
          </a:xfrm>
          <a:prstGeom prst="roundRect">
            <a:avLst>
              <a:gd name="adj" fmla="val 16667"/>
            </a:avLst>
          </a:prstGeom>
          <a:solidFill>
            <a:srgbClr val="008000"/>
          </a:solidFill>
          <a:ln w="9525">
            <a:solidFill>
              <a:schemeClr val="tx1"/>
            </a:solidFill>
            <a:round/>
            <a:headEnd/>
            <a:tailEnd/>
          </a:ln>
          <a:effectLst/>
        </p:spPr>
        <p:txBody>
          <a:bodyPr wrap="none" anchor="ctr"/>
          <a:lstStyle/>
          <a:p>
            <a:pPr>
              <a:defRPr/>
            </a:pPr>
            <a:r>
              <a:rPr lang="en-US" sz="2000" dirty="0">
                <a:solidFill>
                  <a:schemeClr val="bg1"/>
                </a:solidFill>
                <a:effectLst>
                  <a:outerShdw blurRad="38100" dist="38100" dir="2700000" algn="tl">
                    <a:schemeClr val="tx1">
                      <a:alpha val="43000"/>
                    </a:schemeClr>
                  </a:outerShdw>
                </a:effectLst>
                <a:latin typeface="Candara"/>
                <a:cs typeface="Candara"/>
              </a:rPr>
              <a:t>HCO</a:t>
            </a:r>
            <a:r>
              <a:rPr lang="en-US" sz="2000" baseline="-25000" dirty="0">
                <a:solidFill>
                  <a:schemeClr val="bg1"/>
                </a:solidFill>
                <a:effectLst>
                  <a:outerShdw blurRad="38100" dist="38100" dir="2700000" algn="tl">
                    <a:schemeClr val="tx1">
                      <a:alpha val="43000"/>
                    </a:schemeClr>
                  </a:outerShdw>
                </a:effectLst>
                <a:latin typeface="Candara"/>
                <a:cs typeface="Candara"/>
              </a:rPr>
              <a:t>3</a:t>
            </a:r>
            <a:r>
              <a:rPr lang="en-US" sz="2000" baseline="30000" dirty="0">
                <a:solidFill>
                  <a:schemeClr val="bg1"/>
                </a:solidFill>
                <a:effectLst>
                  <a:outerShdw blurRad="38100" dist="38100" dir="2700000" algn="tl">
                    <a:schemeClr val="tx1">
                      <a:alpha val="43000"/>
                    </a:schemeClr>
                  </a:outerShdw>
                </a:effectLst>
                <a:latin typeface="Candara"/>
                <a:cs typeface="Candara"/>
              </a:rPr>
              <a:t>-</a:t>
            </a:r>
          </a:p>
        </p:txBody>
      </p:sp>
      <p:sp>
        <p:nvSpPr>
          <p:cNvPr id="53" name="AutoShape 10"/>
          <p:cNvSpPr>
            <a:spLocks noChangeArrowheads="1"/>
          </p:cNvSpPr>
          <p:nvPr/>
        </p:nvSpPr>
        <p:spPr bwMode="auto">
          <a:xfrm>
            <a:off x="5210175" y="5634038"/>
            <a:ext cx="228600" cy="381000"/>
          </a:xfrm>
          <a:prstGeom prst="upArrow">
            <a:avLst>
              <a:gd name="adj1" fmla="val 50000"/>
              <a:gd name="adj2" fmla="val 58333"/>
            </a:avLst>
          </a:prstGeom>
          <a:solidFill>
            <a:schemeClr val="bg1"/>
          </a:solidFill>
          <a:ln w="9525">
            <a:solidFill>
              <a:schemeClr val="tx1"/>
            </a:solidFill>
            <a:miter lim="800000"/>
            <a:headEnd/>
            <a:tailEnd/>
          </a:ln>
          <a:effectLst>
            <a:outerShdw blurRad="50800" dist="38100" dir="2700000">
              <a:srgbClr val="000000">
                <a:alpha val="43000"/>
              </a:srgbClr>
            </a:outerShdw>
          </a:effectLst>
        </p:spPr>
        <p:txBody>
          <a:bodyPr wrap="none" anchor="ctr"/>
          <a:lstStyle/>
          <a:p>
            <a:pPr>
              <a:defRPr/>
            </a:pPr>
            <a:endParaRPr lang="en-US">
              <a:latin typeface="Candara"/>
              <a:cs typeface="Candara"/>
            </a:endParaRPr>
          </a:p>
        </p:txBody>
      </p:sp>
      <p:sp>
        <p:nvSpPr>
          <p:cNvPr id="54" name="AutoShape 7"/>
          <p:cNvSpPr>
            <a:spLocks noChangeArrowheads="1"/>
          </p:cNvSpPr>
          <p:nvPr/>
        </p:nvSpPr>
        <p:spPr bwMode="auto">
          <a:xfrm>
            <a:off x="5886450" y="5549900"/>
            <a:ext cx="1135063" cy="533400"/>
          </a:xfrm>
          <a:prstGeom prst="roundRect">
            <a:avLst>
              <a:gd name="adj" fmla="val 16667"/>
            </a:avLst>
          </a:prstGeom>
          <a:solidFill>
            <a:srgbClr val="800000"/>
          </a:solidFill>
          <a:ln w="9525">
            <a:solidFill>
              <a:schemeClr val="tx1"/>
            </a:solidFill>
            <a:round/>
            <a:headEnd/>
            <a:tailEnd/>
          </a:ln>
          <a:effectLst/>
        </p:spPr>
        <p:txBody>
          <a:bodyPr wrap="none" anchor="ctr"/>
          <a:lstStyle/>
          <a:p>
            <a:pPr>
              <a:defRPr/>
            </a:pPr>
            <a:r>
              <a:rPr lang="en-US" sz="2000" dirty="0">
                <a:solidFill>
                  <a:schemeClr val="bg1"/>
                </a:solidFill>
                <a:effectLst>
                  <a:outerShdw blurRad="50800" dist="50800" dir="16200000" algn="tl" rotWithShape="0">
                    <a:schemeClr val="tx1">
                      <a:alpha val="0"/>
                    </a:schemeClr>
                  </a:outerShdw>
                </a:effectLst>
                <a:latin typeface="Candara"/>
                <a:cs typeface="Candara"/>
              </a:rPr>
              <a:t>CO</a:t>
            </a:r>
            <a:r>
              <a:rPr lang="en-US" sz="2000" baseline="-25000" dirty="0">
                <a:solidFill>
                  <a:schemeClr val="bg1"/>
                </a:solidFill>
                <a:effectLst>
                  <a:outerShdw blurRad="50800" dist="50800" dir="16200000" algn="tl" rotWithShape="0">
                    <a:schemeClr val="tx1">
                      <a:alpha val="0"/>
                    </a:schemeClr>
                  </a:outerShdw>
                </a:effectLst>
                <a:latin typeface="Candara"/>
                <a:cs typeface="Candara"/>
              </a:rPr>
              <a:t>3</a:t>
            </a:r>
            <a:r>
              <a:rPr lang="en-US" sz="2000" baseline="30000" dirty="0">
                <a:solidFill>
                  <a:schemeClr val="bg1"/>
                </a:solidFill>
                <a:effectLst>
                  <a:outerShdw blurRad="50800" dist="50800" dir="16200000" algn="tl" rotWithShape="0">
                    <a:schemeClr val="tx1">
                      <a:alpha val="0"/>
                    </a:schemeClr>
                  </a:outerShdw>
                </a:effectLst>
                <a:latin typeface="Candara"/>
                <a:cs typeface="Candara"/>
              </a:rPr>
              <a:t>2-</a:t>
            </a:r>
          </a:p>
        </p:txBody>
      </p:sp>
      <p:sp>
        <p:nvSpPr>
          <p:cNvPr id="55" name="AutoShape 11"/>
          <p:cNvSpPr>
            <a:spLocks noChangeArrowheads="1"/>
          </p:cNvSpPr>
          <p:nvPr/>
        </p:nvSpPr>
        <p:spPr bwMode="auto">
          <a:xfrm rot="10800000">
            <a:off x="6686550" y="5637213"/>
            <a:ext cx="228600" cy="415925"/>
          </a:xfrm>
          <a:prstGeom prst="upArrow">
            <a:avLst>
              <a:gd name="adj1" fmla="val 50000"/>
              <a:gd name="adj2" fmla="val 58333"/>
            </a:avLst>
          </a:prstGeom>
          <a:solidFill>
            <a:schemeClr val="bg1"/>
          </a:solidFill>
          <a:ln w="9525">
            <a:solidFill>
              <a:schemeClr val="tx1"/>
            </a:solidFill>
            <a:miter lim="800000"/>
            <a:headEnd/>
            <a:tailEnd/>
          </a:ln>
          <a:effectLst>
            <a:outerShdw blurRad="50800" dist="38100" dir="2700000">
              <a:srgbClr val="000000">
                <a:alpha val="43000"/>
              </a:srgbClr>
            </a:outerShdw>
          </a:effectLst>
        </p:spPr>
        <p:txBody>
          <a:bodyPr wrap="none" anchor="ctr"/>
          <a:lstStyle/>
          <a:p>
            <a:pPr>
              <a:defRPr/>
            </a:pPr>
            <a:endParaRPr lang="en-US">
              <a:latin typeface="Candara"/>
              <a:cs typeface="Candara"/>
            </a:endParaRPr>
          </a:p>
        </p:txBody>
      </p:sp>
      <p:sp>
        <p:nvSpPr>
          <p:cNvPr id="56" name="AutoShape 8"/>
          <p:cNvSpPr>
            <a:spLocks noChangeArrowheads="1"/>
          </p:cNvSpPr>
          <p:nvPr/>
        </p:nvSpPr>
        <p:spPr bwMode="auto">
          <a:xfrm>
            <a:off x="7210425" y="5537200"/>
            <a:ext cx="1152525" cy="533400"/>
          </a:xfrm>
          <a:prstGeom prst="roundRect">
            <a:avLst>
              <a:gd name="adj" fmla="val 16667"/>
            </a:avLst>
          </a:prstGeom>
          <a:solidFill>
            <a:srgbClr val="4F6F92"/>
          </a:solidFill>
          <a:ln w="9525">
            <a:solidFill>
              <a:schemeClr val="tx1"/>
            </a:solidFill>
            <a:round/>
            <a:headEnd/>
            <a:tailEnd/>
          </a:ln>
          <a:effectLst/>
        </p:spPr>
        <p:txBody>
          <a:bodyPr wrap="none" anchor="ctr"/>
          <a:lstStyle/>
          <a:p>
            <a:pPr>
              <a:defRPr/>
            </a:pPr>
            <a:r>
              <a:rPr lang="en-US" sz="2000">
                <a:solidFill>
                  <a:schemeClr val="bg1"/>
                </a:solidFill>
                <a:effectLst>
                  <a:outerShdw blurRad="38100" dist="38100" dir="2700000" algn="tl">
                    <a:srgbClr val="000000"/>
                  </a:outerShdw>
                </a:effectLst>
                <a:latin typeface="Candara"/>
                <a:cs typeface="Candara"/>
              </a:rPr>
              <a:t>pH</a:t>
            </a:r>
            <a:endParaRPr lang="en-US" sz="2000" baseline="30000">
              <a:latin typeface="Candara"/>
              <a:cs typeface="Candara"/>
            </a:endParaRPr>
          </a:p>
        </p:txBody>
      </p:sp>
      <p:sp>
        <p:nvSpPr>
          <p:cNvPr id="57" name="AutoShape 11"/>
          <p:cNvSpPr>
            <a:spLocks noChangeArrowheads="1"/>
          </p:cNvSpPr>
          <p:nvPr/>
        </p:nvSpPr>
        <p:spPr bwMode="auto">
          <a:xfrm rot="10800000">
            <a:off x="7834313" y="5621338"/>
            <a:ext cx="228600" cy="414337"/>
          </a:xfrm>
          <a:prstGeom prst="upArrow">
            <a:avLst>
              <a:gd name="adj1" fmla="val 50000"/>
              <a:gd name="adj2" fmla="val 58333"/>
            </a:avLst>
          </a:prstGeom>
          <a:solidFill>
            <a:schemeClr val="bg1"/>
          </a:solidFill>
          <a:ln w="9525">
            <a:solidFill>
              <a:schemeClr val="tx1"/>
            </a:solidFill>
            <a:miter lim="800000"/>
            <a:headEnd/>
            <a:tailEnd/>
          </a:ln>
          <a:effectLst>
            <a:outerShdw blurRad="50800" dist="38100" dir="2700000">
              <a:srgbClr val="000000">
                <a:alpha val="43000"/>
              </a:srgbClr>
            </a:outerShdw>
          </a:effectLst>
        </p:spPr>
        <p:txBody>
          <a:bodyPr wrap="none" anchor="ctr"/>
          <a:lstStyle/>
          <a:p>
            <a:pPr>
              <a:defRPr/>
            </a:pPr>
            <a:endParaRPr lang="en-US">
              <a:latin typeface="Candara"/>
              <a:cs typeface="Candara"/>
            </a:endParaRPr>
          </a:p>
        </p:txBody>
      </p:sp>
      <p:cxnSp>
        <p:nvCxnSpPr>
          <p:cNvPr id="3" name="Elbow Connector 2"/>
          <p:cNvCxnSpPr/>
          <p:nvPr/>
        </p:nvCxnSpPr>
        <p:spPr>
          <a:xfrm>
            <a:off x="4667250" y="3125788"/>
            <a:ext cx="1428750" cy="452437"/>
          </a:xfrm>
          <a:prstGeom prst="bentConnector3">
            <a:avLst>
              <a:gd name="adj1" fmla="val -764"/>
            </a:avLst>
          </a:prstGeom>
          <a:ln w="34925" cmpd="sng">
            <a:solidFill>
              <a:srgbClr val="000000"/>
            </a:solidFill>
            <a:headEnd type="stealth"/>
            <a:tailEnd type="none" w="med" len="lg"/>
          </a:ln>
          <a:effectLst/>
        </p:spPr>
        <p:style>
          <a:lnRef idx="2">
            <a:schemeClr val="accent1"/>
          </a:lnRef>
          <a:fillRef idx="0">
            <a:schemeClr val="accent1"/>
          </a:fillRef>
          <a:effectRef idx="1">
            <a:schemeClr val="accent1"/>
          </a:effectRef>
          <a:fontRef idx="minor">
            <a:schemeClr val="tx1"/>
          </a:fontRef>
        </p:style>
      </p:cxnSp>
      <p:cxnSp>
        <p:nvCxnSpPr>
          <p:cNvPr id="62" name="Elbow Connector 61"/>
          <p:cNvCxnSpPr>
            <a:stCxn id="23" idx="3"/>
          </p:cNvCxnSpPr>
          <p:nvPr/>
        </p:nvCxnSpPr>
        <p:spPr>
          <a:xfrm>
            <a:off x="5619192" y="2914680"/>
            <a:ext cx="1516621" cy="463520"/>
          </a:xfrm>
          <a:prstGeom prst="bentConnector3">
            <a:avLst>
              <a:gd name="adj1" fmla="val 99209"/>
            </a:avLst>
          </a:prstGeom>
          <a:ln w="34925" cmpd="sng">
            <a:solidFill>
              <a:srgbClr val="000000"/>
            </a:solidFill>
            <a:headEnd type="none"/>
            <a:tailEnd type="stealth" w="med" len="lg"/>
          </a:ln>
          <a:effectLst/>
        </p:spPr>
        <p:style>
          <a:lnRef idx="2">
            <a:schemeClr val="accent1"/>
          </a:lnRef>
          <a:fillRef idx="0">
            <a:schemeClr val="accent1"/>
          </a:fillRef>
          <a:effectRef idx="1">
            <a:schemeClr val="accent1"/>
          </a:effectRef>
          <a:fontRef idx="minor">
            <a:schemeClr val="tx1"/>
          </a:fontRef>
        </p:style>
      </p:cxnSp>
      <p:pic>
        <p:nvPicPr>
          <p:cNvPr id="46" name="Picture 45" descr="sterling_zumbrunn_p13coral_37759b.jpg"/>
          <p:cNvPicPr>
            <a:picLocks noChangeAspect="1"/>
          </p:cNvPicPr>
          <p:nvPr/>
        </p:nvPicPr>
        <p:blipFill>
          <a:blip r:embed="rId3"/>
          <a:stretch>
            <a:fillRect/>
          </a:stretch>
        </p:blipFill>
        <p:spPr>
          <a:xfrm>
            <a:off x="3924" y="30972"/>
            <a:ext cx="932226" cy="870446"/>
          </a:xfrm>
          <a:prstGeom prst="rect">
            <a:avLst/>
          </a:prstGeom>
        </p:spPr>
      </p:pic>
      <p:sp>
        <p:nvSpPr>
          <p:cNvPr id="58" name="Rectangle 57"/>
          <p:cNvSpPr/>
          <p:nvPr/>
        </p:nvSpPr>
        <p:spPr>
          <a:xfrm>
            <a:off x="11425" y="0"/>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2" name="TextBox 1"/>
          <p:cNvSpPr txBox="1"/>
          <p:nvPr/>
        </p:nvSpPr>
        <p:spPr>
          <a:xfrm>
            <a:off x="769697" y="1412696"/>
            <a:ext cx="659155" cy="461665"/>
          </a:xfrm>
          <a:prstGeom prst="rect">
            <a:avLst/>
          </a:prstGeom>
          <a:noFill/>
        </p:spPr>
        <p:txBody>
          <a:bodyPr wrap="none" rtlCol="0">
            <a:spAutoFit/>
          </a:bodyPr>
          <a:lstStyle/>
          <a:p>
            <a:r>
              <a:rPr lang="en-US" sz="2400" b="1" dirty="0" smtClean="0"/>
              <a:t>CO</a:t>
            </a:r>
            <a:r>
              <a:rPr lang="en-US" sz="2400" b="1" baseline="-25000" dirty="0" smtClean="0"/>
              <a:t>2</a:t>
            </a:r>
            <a:endParaRPr lang="en-US" sz="2400" b="1" baseline="-25000" dirty="0"/>
          </a:p>
        </p:txBody>
      </p:sp>
      <p:cxnSp>
        <p:nvCxnSpPr>
          <p:cNvPr id="5" name="Straight Arrow Connector 4"/>
          <p:cNvCxnSpPr>
            <a:stCxn id="2" idx="2"/>
          </p:cNvCxnSpPr>
          <p:nvPr/>
        </p:nvCxnSpPr>
        <p:spPr>
          <a:xfrm>
            <a:off x="1099275" y="1874361"/>
            <a:ext cx="514372" cy="841654"/>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988671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2"/>
          <p:cNvSpPr txBox="1">
            <a:spLocks noChangeArrowheads="1"/>
          </p:cNvSpPr>
          <p:nvPr/>
        </p:nvSpPr>
        <p:spPr bwMode="auto">
          <a:xfrm>
            <a:off x="1479146" y="2689225"/>
            <a:ext cx="99141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b="1">
                <a:solidFill>
                  <a:srgbClr val="17375E"/>
                </a:solidFill>
                <a:latin typeface="Candara"/>
                <a:cs typeface="Candara"/>
              </a:rPr>
              <a:t>CO</a:t>
            </a:r>
            <a:r>
              <a:rPr lang="en-US" sz="2000" b="1" baseline="-25000">
                <a:solidFill>
                  <a:srgbClr val="17375E"/>
                </a:solidFill>
                <a:latin typeface="Candara"/>
                <a:cs typeface="Candara"/>
              </a:rPr>
              <a:t>2</a:t>
            </a:r>
            <a:r>
              <a:rPr lang="en-US" b="1">
                <a:solidFill>
                  <a:srgbClr val="17375E"/>
                </a:solidFill>
                <a:latin typeface="Candara"/>
                <a:cs typeface="Candara"/>
              </a:rPr>
              <a:t>(aq)</a:t>
            </a:r>
            <a:endParaRPr lang="en-US" sz="2000" b="1">
              <a:solidFill>
                <a:srgbClr val="17375E"/>
              </a:solidFill>
              <a:latin typeface="Candara"/>
              <a:cs typeface="Candara"/>
            </a:endParaRPr>
          </a:p>
        </p:txBody>
      </p:sp>
      <p:sp>
        <p:nvSpPr>
          <p:cNvPr id="22" name="Text Box 3"/>
          <p:cNvSpPr txBox="1">
            <a:spLocks noChangeArrowheads="1"/>
          </p:cNvSpPr>
          <p:nvPr/>
        </p:nvSpPr>
        <p:spPr bwMode="auto">
          <a:xfrm>
            <a:off x="2984500" y="2714625"/>
            <a:ext cx="8350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solidFill>
                  <a:srgbClr val="17375E"/>
                </a:solidFill>
                <a:latin typeface="Candara"/>
                <a:cs typeface="Candara"/>
              </a:rPr>
              <a:t>H</a:t>
            </a:r>
            <a:r>
              <a:rPr lang="en-US" sz="2000" b="1" baseline="-25000">
                <a:solidFill>
                  <a:srgbClr val="17375E"/>
                </a:solidFill>
                <a:latin typeface="Candara"/>
                <a:cs typeface="Candara"/>
              </a:rPr>
              <a:t>2</a:t>
            </a:r>
            <a:r>
              <a:rPr lang="en-US" sz="2000" b="1">
                <a:solidFill>
                  <a:srgbClr val="17375E"/>
                </a:solidFill>
                <a:latin typeface="Candara"/>
                <a:cs typeface="Candara"/>
              </a:rPr>
              <a:t>CO</a:t>
            </a:r>
            <a:r>
              <a:rPr lang="en-US" sz="2000" b="1" baseline="-25000">
                <a:solidFill>
                  <a:srgbClr val="17375E"/>
                </a:solidFill>
                <a:latin typeface="Candara"/>
                <a:cs typeface="Candara"/>
              </a:rPr>
              <a:t>3</a:t>
            </a:r>
            <a:endParaRPr lang="en-US" sz="2000" b="1">
              <a:solidFill>
                <a:srgbClr val="17375E"/>
              </a:solidFill>
              <a:latin typeface="Candara"/>
              <a:cs typeface="Candara"/>
            </a:endParaRPr>
          </a:p>
        </p:txBody>
      </p:sp>
      <p:sp>
        <p:nvSpPr>
          <p:cNvPr id="23" name="Text Box 6"/>
          <p:cNvSpPr txBox="1">
            <a:spLocks noChangeArrowheads="1"/>
          </p:cNvSpPr>
          <p:nvPr/>
        </p:nvSpPr>
        <p:spPr bwMode="auto">
          <a:xfrm>
            <a:off x="4286250" y="2714625"/>
            <a:ext cx="133294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solidFill>
                  <a:srgbClr val="17375E"/>
                </a:solidFill>
                <a:latin typeface="Candara"/>
                <a:cs typeface="Candara"/>
              </a:rPr>
              <a:t>HCO</a:t>
            </a:r>
            <a:r>
              <a:rPr lang="en-US" sz="2000" b="1" baseline="-25000">
                <a:solidFill>
                  <a:srgbClr val="17375E"/>
                </a:solidFill>
                <a:latin typeface="Candara"/>
                <a:cs typeface="Candara"/>
              </a:rPr>
              <a:t>3</a:t>
            </a:r>
            <a:r>
              <a:rPr lang="en-US" sz="2000" b="1" baseline="30000">
                <a:solidFill>
                  <a:srgbClr val="17375E"/>
                </a:solidFill>
                <a:latin typeface="Candara"/>
                <a:cs typeface="Candara"/>
              </a:rPr>
              <a:t>–</a:t>
            </a:r>
            <a:r>
              <a:rPr lang="en-US" sz="2000" b="1">
                <a:solidFill>
                  <a:srgbClr val="17375E"/>
                </a:solidFill>
                <a:latin typeface="Candara"/>
                <a:cs typeface="Candara"/>
              </a:rPr>
              <a:t> + H</a:t>
            </a:r>
            <a:r>
              <a:rPr lang="en-US" sz="2000" b="1" baseline="30000">
                <a:solidFill>
                  <a:srgbClr val="17375E"/>
                </a:solidFill>
                <a:latin typeface="Candara"/>
                <a:cs typeface="Candara"/>
              </a:rPr>
              <a:t>+</a:t>
            </a:r>
            <a:endParaRPr lang="en-US" sz="2000" b="1">
              <a:solidFill>
                <a:srgbClr val="17375E"/>
              </a:solidFill>
              <a:latin typeface="Candara"/>
              <a:cs typeface="Candara"/>
            </a:endParaRPr>
          </a:p>
        </p:txBody>
      </p:sp>
      <p:sp>
        <p:nvSpPr>
          <p:cNvPr id="24" name="Text Box 7"/>
          <p:cNvSpPr txBox="1">
            <a:spLocks noChangeArrowheads="1"/>
          </p:cNvSpPr>
          <p:nvPr/>
        </p:nvSpPr>
        <p:spPr bwMode="auto">
          <a:xfrm>
            <a:off x="5994400" y="3378200"/>
            <a:ext cx="141417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solidFill>
                  <a:srgbClr val="17375E"/>
                </a:solidFill>
                <a:latin typeface="Candara"/>
                <a:cs typeface="Candara"/>
              </a:rPr>
              <a:t>  CO</a:t>
            </a:r>
            <a:r>
              <a:rPr lang="en-US" sz="2000" b="1" baseline="-25000" dirty="0">
                <a:solidFill>
                  <a:srgbClr val="17375E"/>
                </a:solidFill>
                <a:latin typeface="Candara"/>
                <a:cs typeface="Candara"/>
              </a:rPr>
              <a:t>3</a:t>
            </a:r>
            <a:r>
              <a:rPr lang="en-US" sz="2000" b="1" baseline="30000" dirty="0">
                <a:solidFill>
                  <a:srgbClr val="17375E"/>
                </a:solidFill>
                <a:latin typeface="Candara"/>
                <a:cs typeface="Candara"/>
              </a:rPr>
              <a:t>2–</a:t>
            </a:r>
            <a:r>
              <a:rPr lang="en-US" sz="2000" b="1" dirty="0">
                <a:solidFill>
                  <a:srgbClr val="17375E"/>
                </a:solidFill>
                <a:latin typeface="Candara"/>
                <a:cs typeface="Candara"/>
              </a:rPr>
              <a:t>  + H</a:t>
            </a:r>
            <a:r>
              <a:rPr lang="en-US" sz="2000" b="1" baseline="30000" dirty="0">
                <a:solidFill>
                  <a:srgbClr val="17375E"/>
                </a:solidFill>
                <a:latin typeface="Candara"/>
                <a:cs typeface="Candara"/>
              </a:rPr>
              <a:t>+</a:t>
            </a:r>
          </a:p>
        </p:txBody>
      </p:sp>
      <p:sp>
        <p:nvSpPr>
          <p:cNvPr id="30" name="Line 40"/>
          <p:cNvSpPr>
            <a:spLocks noChangeShapeType="1"/>
          </p:cNvSpPr>
          <p:nvPr/>
        </p:nvSpPr>
        <p:spPr bwMode="auto">
          <a:xfrm>
            <a:off x="2438400" y="2914650"/>
            <a:ext cx="533400" cy="0"/>
          </a:xfrm>
          <a:prstGeom prst="line">
            <a:avLst/>
          </a:prstGeom>
          <a:noFill/>
          <a:ln w="38100">
            <a:solidFill>
              <a:srgbClr val="00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17375E"/>
              </a:solidFill>
              <a:latin typeface="Candara"/>
              <a:cs typeface="Candara"/>
            </a:endParaRPr>
          </a:p>
        </p:txBody>
      </p:sp>
      <p:sp>
        <p:nvSpPr>
          <p:cNvPr id="31" name="Line 41"/>
          <p:cNvSpPr>
            <a:spLocks noChangeShapeType="1"/>
          </p:cNvSpPr>
          <p:nvPr/>
        </p:nvSpPr>
        <p:spPr bwMode="auto">
          <a:xfrm>
            <a:off x="3733800" y="2914650"/>
            <a:ext cx="533400" cy="0"/>
          </a:xfrm>
          <a:prstGeom prst="line">
            <a:avLst/>
          </a:prstGeom>
          <a:noFill/>
          <a:ln w="38100">
            <a:solidFill>
              <a:srgbClr val="00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17375E"/>
              </a:solidFill>
              <a:latin typeface="Candara"/>
              <a:cs typeface="Candara"/>
            </a:endParaRPr>
          </a:p>
        </p:txBody>
      </p:sp>
      <p:sp>
        <p:nvSpPr>
          <p:cNvPr id="35" name="Text Box 207"/>
          <p:cNvSpPr txBox="1">
            <a:spLocks noChangeArrowheads="1"/>
          </p:cNvSpPr>
          <p:nvPr/>
        </p:nvSpPr>
        <p:spPr bwMode="auto">
          <a:xfrm>
            <a:off x="2188763" y="2408238"/>
            <a:ext cx="106124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a:solidFill>
                  <a:srgbClr val="17375E"/>
                </a:solidFill>
                <a:latin typeface="Candara"/>
                <a:cs typeface="Candara"/>
              </a:rPr>
              <a:t>(CO</a:t>
            </a:r>
            <a:r>
              <a:rPr lang="en-US" sz="1400" b="1" baseline="-25000">
                <a:solidFill>
                  <a:srgbClr val="17375E"/>
                </a:solidFill>
                <a:latin typeface="Candara"/>
                <a:cs typeface="Candara"/>
              </a:rPr>
              <a:t>2</a:t>
            </a:r>
            <a:r>
              <a:rPr lang="en-US" sz="1400" b="1">
                <a:solidFill>
                  <a:srgbClr val="17375E"/>
                </a:solidFill>
                <a:latin typeface="Candara"/>
                <a:cs typeface="Candara"/>
              </a:rPr>
              <a:t> + H</a:t>
            </a:r>
            <a:r>
              <a:rPr lang="en-US" sz="1400" b="1" baseline="-25000">
                <a:solidFill>
                  <a:srgbClr val="17375E"/>
                </a:solidFill>
                <a:latin typeface="Candara"/>
                <a:cs typeface="Candara"/>
              </a:rPr>
              <a:t>2</a:t>
            </a:r>
            <a:r>
              <a:rPr lang="en-US" sz="1400" b="1">
                <a:solidFill>
                  <a:srgbClr val="17375E"/>
                </a:solidFill>
                <a:latin typeface="Candara"/>
                <a:cs typeface="Candara"/>
              </a:rPr>
              <a:t>O)</a:t>
            </a:r>
            <a:endParaRPr lang="en-US" b="1">
              <a:solidFill>
                <a:srgbClr val="17375E"/>
              </a:solidFill>
              <a:latin typeface="Candara"/>
              <a:cs typeface="Candara"/>
            </a:endParaRPr>
          </a:p>
        </p:txBody>
      </p:sp>
      <p:grpSp>
        <p:nvGrpSpPr>
          <p:cNvPr id="31757" name="Group 208"/>
          <p:cNvGrpSpPr>
            <a:grpSpLocks/>
          </p:cNvGrpSpPr>
          <p:nvPr/>
        </p:nvGrpSpPr>
        <p:grpSpPr bwMode="auto">
          <a:xfrm>
            <a:off x="304800" y="2147888"/>
            <a:ext cx="8585200" cy="139700"/>
            <a:chOff x="513" y="759"/>
            <a:chExt cx="4612" cy="57"/>
          </a:xfrm>
        </p:grpSpPr>
        <p:sp>
          <p:nvSpPr>
            <p:cNvPr id="37" name="AutoShape 209"/>
            <p:cNvSpPr>
              <a:spLocks/>
            </p:cNvSpPr>
            <p:nvPr/>
          </p:nvSpPr>
          <p:spPr bwMode="auto">
            <a:xfrm rot="-5391105">
              <a:off x="746" y="526"/>
              <a:ext cx="49" cy="515"/>
            </a:xfrm>
            <a:prstGeom prst="leftBracket">
              <a:avLst>
                <a:gd name="adj" fmla="val 525510"/>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sp>
          <p:nvSpPr>
            <p:cNvPr id="38" name="AutoShape 210"/>
            <p:cNvSpPr>
              <a:spLocks/>
            </p:cNvSpPr>
            <p:nvPr/>
          </p:nvSpPr>
          <p:spPr bwMode="auto">
            <a:xfrm rot="-5391105">
              <a:off x="1259" y="531"/>
              <a:ext cx="51" cy="513"/>
            </a:xfrm>
            <a:prstGeom prst="leftBracket">
              <a:avLst>
                <a:gd name="adj" fmla="val 502941"/>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sp>
          <p:nvSpPr>
            <p:cNvPr id="39" name="AutoShape 211"/>
            <p:cNvSpPr>
              <a:spLocks/>
            </p:cNvSpPr>
            <p:nvPr/>
          </p:nvSpPr>
          <p:spPr bwMode="auto">
            <a:xfrm rot="-5391105">
              <a:off x="1772" y="526"/>
              <a:ext cx="51" cy="514"/>
            </a:xfrm>
            <a:prstGeom prst="leftBracket">
              <a:avLst>
                <a:gd name="adj" fmla="val 503922"/>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sp>
          <p:nvSpPr>
            <p:cNvPr id="40" name="AutoShape 212"/>
            <p:cNvSpPr>
              <a:spLocks/>
            </p:cNvSpPr>
            <p:nvPr/>
          </p:nvSpPr>
          <p:spPr bwMode="auto">
            <a:xfrm rot="-5391105">
              <a:off x="2274" y="531"/>
              <a:ext cx="51" cy="513"/>
            </a:xfrm>
            <a:prstGeom prst="leftBracket">
              <a:avLst>
                <a:gd name="adj" fmla="val 502941"/>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sp>
          <p:nvSpPr>
            <p:cNvPr id="41" name="AutoShape 213"/>
            <p:cNvSpPr>
              <a:spLocks/>
            </p:cNvSpPr>
            <p:nvPr/>
          </p:nvSpPr>
          <p:spPr bwMode="auto">
            <a:xfrm rot="-5391105">
              <a:off x="2788" y="530"/>
              <a:ext cx="51" cy="513"/>
            </a:xfrm>
            <a:prstGeom prst="leftBracket">
              <a:avLst>
                <a:gd name="adj" fmla="val 504902"/>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sp>
          <p:nvSpPr>
            <p:cNvPr id="42" name="AutoShape 214"/>
            <p:cNvSpPr>
              <a:spLocks/>
            </p:cNvSpPr>
            <p:nvPr/>
          </p:nvSpPr>
          <p:spPr bwMode="auto">
            <a:xfrm rot="-5391105">
              <a:off x="3301" y="534"/>
              <a:ext cx="50" cy="513"/>
            </a:xfrm>
            <a:prstGeom prst="leftBracket">
              <a:avLst>
                <a:gd name="adj" fmla="val 513000"/>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sp>
          <p:nvSpPr>
            <p:cNvPr id="43" name="AutoShape 215"/>
            <p:cNvSpPr>
              <a:spLocks/>
            </p:cNvSpPr>
            <p:nvPr/>
          </p:nvSpPr>
          <p:spPr bwMode="auto">
            <a:xfrm rot="-5391105">
              <a:off x="3816" y="534"/>
              <a:ext cx="50" cy="513"/>
            </a:xfrm>
            <a:prstGeom prst="leftBracket">
              <a:avLst>
                <a:gd name="adj" fmla="val 513000"/>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sp>
          <p:nvSpPr>
            <p:cNvPr id="44" name="AutoShape 216"/>
            <p:cNvSpPr>
              <a:spLocks/>
            </p:cNvSpPr>
            <p:nvPr/>
          </p:nvSpPr>
          <p:spPr bwMode="auto">
            <a:xfrm rot="-5391105">
              <a:off x="4329" y="536"/>
              <a:ext cx="51" cy="513"/>
            </a:xfrm>
            <a:prstGeom prst="leftBracket">
              <a:avLst>
                <a:gd name="adj" fmla="val 515000"/>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sp>
          <p:nvSpPr>
            <p:cNvPr id="45" name="AutoShape 217"/>
            <p:cNvSpPr>
              <a:spLocks/>
            </p:cNvSpPr>
            <p:nvPr/>
          </p:nvSpPr>
          <p:spPr bwMode="auto">
            <a:xfrm rot="-5391105">
              <a:off x="4843" y="534"/>
              <a:ext cx="50" cy="513"/>
            </a:xfrm>
            <a:prstGeom prst="leftBracket">
              <a:avLst>
                <a:gd name="adj" fmla="val 513000"/>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grpSp>
      <p:cxnSp>
        <p:nvCxnSpPr>
          <p:cNvPr id="47" name="Straight Connector 46"/>
          <p:cNvCxnSpPr/>
          <p:nvPr/>
        </p:nvCxnSpPr>
        <p:spPr>
          <a:xfrm flipV="1">
            <a:off x="4016375" y="3778251"/>
            <a:ext cx="0" cy="735145"/>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5765800" y="3778251"/>
            <a:ext cx="0" cy="735145"/>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7124350" y="3778251"/>
            <a:ext cx="0" cy="735145"/>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50" name="AutoShape 9"/>
          <p:cNvSpPr>
            <a:spLocks noChangeArrowheads="1"/>
          </p:cNvSpPr>
          <p:nvPr/>
        </p:nvSpPr>
        <p:spPr bwMode="auto">
          <a:xfrm>
            <a:off x="2076450" y="3897313"/>
            <a:ext cx="1143000" cy="533400"/>
          </a:xfrm>
          <a:prstGeom prst="roundRect">
            <a:avLst>
              <a:gd name="adj" fmla="val 16667"/>
            </a:avLst>
          </a:prstGeom>
          <a:solidFill>
            <a:srgbClr val="0000FF"/>
          </a:solidFill>
          <a:ln w="9525">
            <a:solidFill>
              <a:schemeClr val="tx1"/>
            </a:solidFill>
            <a:round/>
            <a:headEnd/>
            <a:tailEnd/>
          </a:ln>
          <a:effectLst/>
        </p:spPr>
        <p:txBody>
          <a:bodyPr wrap="none" anchor="ctr"/>
          <a:lstStyle/>
          <a:p>
            <a:pPr>
              <a:defRPr/>
            </a:pPr>
            <a:r>
              <a:rPr lang="en-US" sz="2000" dirty="0">
                <a:solidFill>
                  <a:schemeClr val="bg1"/>
                </a:solidFill>
                <a:effectLst>
                  <a:outerShdw blurRad="50800" dist="38100" dir="2700000" algn="tl">
                    <a:schemeClr val="tx1">
                      <a:alpha val="43000"/>
                    </a:schemeClr>
                  </a:outerShdw>
                </a:effectLst>
                <a:latin typeface="Candara"/>
                <a:cs typeface="Candara"/>
              </a:rPr>
              <a:t>CO</a:t>
            </a:r>
            <a:r>
              <a:rPr lang="en-US" sz="2000" baseline="-25000" dirty="0">
                <a:solidFill>
                  <a:schemeClr val="bg1"/>
                </a:solidFill>
                <a:effectLst>
                  <a:outerShdw blurRad="50800" dist="38100" dir="2700000" algn="tl">
                    <a:schemeClr val="tx1">
                      <a:alpha val="43000"/>
                    </a:schemeClr>
                  </a:outerShdw>
                </a:effectLst>
                <a:latin typeface="Candara"/>
                <a:cs typeface="Candara"/>
              </a:rPr>
              <a:t>2(aq)</a:t>
            </a:r>
            <a:endParaRPr lang="en-US" sz="2000" baseline="30000" dirty="0">
              <a:solidFill>
                <a:schemeClr val="bg1"/>
              </a:solidFill>
              <a:effectLst>
                <a:outerShdw blurRad="50800" dist="38100" dir="2700000" algn="tl">
                  <a:schemeClr val="tx1">
                    <a:alpha val="43000"/>
                  </a:schemeClr>
                </a:outerShdw>
              </a:effectLst>
              <a:latin typeface="Candara"/>
              <a:cs typeface="Candara"/>
            </a:endParaRPr>
          </a:p>
        </p:txBody>
      </p:sp>
      <p:sp>
        <p:nvSpPr>
          <p:cNvPr id="51" name="AutoShape 10"/>
          <p:cNvSpPr>
            <a:spLocks noChangeArrowheads="1"/>
          </p:cNvSpPr>
          <p:nvPr/>
        </p:nvSpPr>
        <p:spPr bwMode="auto">
          <a:xfrm>
            <a:off x="2979738" y="3990976"/>
            <a:ext cx="228600" cy="381000"/>
          </a:xfrm>
          <a:prstGeom prst="upArrow">
            <a:avLst>
              <a:gd name="adj1" fmla="val 50000"/>
              <a:gd name="adj2" fmla="val 58333"/>
            </a:avLst>
          </a:prstGeom>
          <a:solidFill>
            <a:schemeClr val="bg1"/>
          </a:solidFill>
          <a:ln w="9525">
            <a:solidFill>
              <a:schemeClr val="tx1"/>
            </a:solidFill>
            <a:miter lim="800000"/>
            <a:headEnd/>
            <a:tailEnd/>
          </a:ln>
          <a:effectLst>
            <a:outerShdw blurRad="50800" dist="38100" dir="2700000">
              <a:srgbClr val="000000">
                <a:alpha val="43000"/>
              </a:srgbClr>
            </a:outerShdw>
          </a:effectLst>
        </p:spPr>
        <p:txBody>
          <a:bodyPr wrap="none" anchor="ctr"/>
          <a:lstStyle/>
          <a:p>
            <a:pPr>
              <a:defRPr/>
            </a:pPr>
            <a:endParaRPr lang="en-US">
              <a:latin typeface="Candara"/>
              <a:cs typeface="Candara"/>
            </a:endParaRPr>
          </a:p>
        </p:txBody>
      </p:sp>
      <p:sp>
        <p:nvSpPr>
          <p:cNvPr id="52" name="AutoShape 6"/>
          <p:cNvSpPr>
            <a:spLocks noChangeArrowheads="1"/>
          </p:cNvSpPr>
          <p:nvPr/>
        </p:nvSpPr>
        <p:spPr bwMode="auto">
          <a:xfrm>
            <a:off x="4351338" y="3897313"/>
            <a:ext cx="1168400" cy="533400"/>
          </a:xfrm>
          <a:prstGeom prst="roundRect">
            <a:avLst>
              <a:gd name="adj" fmla="val 16667"/>
            </a:avLst>
          </a:prstGeom>
          <a:solidFill>
            <a:srgbClr val="008000"/>
          </a:solidFill>
          <a:ln w="9525">
            <a:solidFill>
              <a:schemeClr val="tx1"/>
            </a:solidFill>
            <a:round/>
            <a:headEnd/>
            <a:tailEnd/>
          </a:ln>
          <a:effectLst/>
        </p:spPr>
        <p:txBody>
          <a:bodyPr wrap="none" anchor="ctr"/>
          <a:lstStyle/>
          <a:p>
            <a:pPr>
              <a:defRPr/>
            </a:pPr>
            <a:r>
              <a:rPr lang="en-US" sz="2000" dirty="0">
                <a:solidFill>
                  <a:schemeClr val="bg1"/>
                </a:solidFill>
                <a:effectLst>
                  <a:outerShdw blurRad="38100" dist="38100" dir="2700000" algn="tl">
                    <a:schemeClr val="tx1">
                      <a:alpha val="43000"/>
                    </a:schemeClr>
                  </a:outerShdw>
                </a:effectLst>
                <a:latin typeface="Candara"/>
                <a:cs typeface="Candara"/>
              </a:rPr>
              <a:t>HCO</a:t>
            </a:r>
            <a:r>
              <a:rPr lang="en-US" sz="2000" baseline="-25000" dirty="0">
                <a:solidFill>
                  <a:schemeClr val="bg1"/>
                </a:solidFill>
                <a:effectLst>
                  <a:outerShdw blurRad="38100" dist="38100" dir="2700000" algn="tl">
                    <a:schemeClr val="tx1">
                      <a:alpha val="43000"/>
                    </a:schemeClr>
                  </a:outerShdw>
                </a:effectLst>
                <a:latin typeface="Candara"/>
                <a:cs typeface="Candara"/>
              </a:rPr>
              <a:t>3</a:t>
            </a:r>
            <a:r>
              <a:rPr lang="en-US" sz="2000" baseline="30000" dirty="0">
                <a:solidFill>
                  <a:schemeClr val="bg1"/>
                </a:solidFill>
                <a:effectLst>
                  <a:outerShdw blurRad="38100" dist="38100" dir="2700000" algn="tl">
                    <a:schemeClr val="tx1">
                      <a:alpha val="43000"/>
                    </a:schemeClr>
                  </a:outerShdw>
                </a:effectLst>
                <a:latin typeface="Candara"/>
                <a:cs typeface="Candara"/>
              </a:rPr>
              <a:t>-</a:t>
            </a:r>
          </a:p>
        </p:txBody>
      </p:sp>
      <p:sp>
        <p:nvSpPr>
          <p:cNvPr id="53" name="AutoShape 10"/>
          <p:cNvSpPr>
            <a:spLocks noChangeArrowheads="1"/>
          </p:cNvSpPr>
          <p:nvPr/>
        </p:nvSpPr>
        <p:spPr bwMode="auto">
          <a:xfrm>
            <a:off x="5210175" y="3978276"/>
            <a:ext cx="228600" cy="381000"/>
          </a:xfrm>
          <a:prstGeom prst="upArrow">
            <a:avLst>
              <a:gd name="adj1" fmla="val 50000"/>
              <a:gd name="adj2" fmla="val 58333"/>
            </a:avLst>
          </a:prstGeom>
          <a:solidFill>
            <a:schemeClr val="bg1"/>
          </a:solidFill>
          <a:ln w="9525">
            <a:solidFill>
              <a:schemeClr val="tx1"/>
            </a:solidFill>
            <a:miter lim="800000"/>
            <a:headEnd/>
            <a:tailEnd/>
          </a:ln>
          <a:effectLst>
            <a:outerShdw blurRad="50800" dist="38100" dir="2700000">
              <a:srgbClr val="000000">
                <a:alpha val="43000"/>
              </a:srgbClr>
            </a:outerShdw>
          </a:effectLst>
        </p:spPr>
        <p:txBody>
          <a:bodyPr wrap="none" anchor="ctr"/>
          <a:lstStyle/>
          <a:p>
            <a:pPr>
              <a:defRPr/>
            </a:pPr>
            <a:endParaRPr lang="en-US">
              <a:latin typeface="Candara"/>
              <a:cs typeface="Candara"/>
            </a:endParaRPr>
          </a:p>
        </p:txBody>
      </p:sp>
      <p:sp>
        <p:nvSpPr>
          <p:cNvPr id="54" name="AutoShape 7"/>
          <p:cNvSpPr>
            <a:spLocks noChangeArrowheads="1"/>
          </p:cNvSpPr>
          <p:nvPr/>
        </p:nvSpPr>
        <p:spPr bwMode="auto">
          <a:xfrm>
            <a:off x="5886450" y="3894138"/>
            <a:ext cx="1135063" cy="533400"/>
          </a:xfrm>
          <a:prstGeom prst="roundRect">
            <a:avLst>
              <a:gd name="adj" fmla="val 16667"/>
            </a:avLst>
          </a:prstGeom>
          <a:solidFill>
            <a:srgbClr val="800000"/>
          </a:solidFill>
          <a:ln w="9525">
            <a:solidFill>
              <a:schemeClr val="tx1"/>
            </a:solidFill>
            <a:round/>
            <a:headEnd/>
            <a:tailEnd/>
          </a:ln>
          <a:effectLst/>
        </p:spPr>
        <p:txBody>
          <a:bodyPr wrap="none" anchor="ctr"/>
          <a:lstStyle/>
          <a:p>
            <a:pPr>
              <a:defRPr/>
            </a:pPr>
            <a:r>
              <a:rPr lang="en-US" sz="2000" dirty="0">
                <a:solidFill>
                  <a:schemeClr val="bg1"/>
                </a:solidFill>
                <a:effectLst>
                  <a:outerShdw blurRad="50800" dist="50800" dir="16200000" algn="tl" rotWithShape="0">
                    <a:schemeClr val="tx1">
                      <a:alpha val="0"/>
                    </a:schemeClr>
                  </a:outerShdw>
                </a:effectLst>
                <a:latin typeface="Candara"/>
                <a:cs typeface="Candara"/>
              </a:rPr>
              <a:t>CO</a:t>
            </a:r>
            <a:r>
              <a:rPr lang="en-US" sz="2000" baseline="-25000" dirty="0">
                <a:solidFill>
                  <a:schemeClr val="bg1"/>
                </a:solidFill>
                <a:effectLst>
                  <a:outerShdw blurRad="50800" dist="50800" dir="16200000" algn="tl" rotWithShape="0">
                    <a:schemeClr val="tx1">
                      <a:alpha val="0"/>
                    </a:schemeClr>
                  </a:outerShdw>
                </a:effectLst>
                <a:latin typeface="Candara"/>
                <a:cs typeface="Candara"/>
              </a:rPr>
              <a:t>3</a:t>
            </a:r>
            <a:r>
              <a:rPr lang="en-US" sz="2000" baseline="30000" dirty="0">
                <a:solidFill>
                  <a:schemeClr val="bg1"/>
                </a:solidFill>
                <a:effectLst>
                  <a:outerShdw blurRad="50800" dist="50800" dir="16200000" algn="tl" rotWithShape="0">
                    <a:schemeClr val="tx1">
                      <a:alpha val="0"/>
                    </a:schemeClr>
                  </a:outerShdw>
                </a:effectLst>
                <a:latin typeface="Candara"/>
                <a:cs typeface="Candara"/>
              </a:rPr>
              <a:t>2-</a:t>
            </a:r>
          </a:p>
        </p:txBody>
      </p:sp>
      <p:sp>
        <p:nvSpPr>
          <p:cNvPr id="55" name="AutoShape 11"/>
          <p:cNvSpPr>
            <a:spLocks noChangeArrowheads="1"/>
          </p:cNvSpPr>
          <p:nvPr/>
        </p:nvSpPr>
        <p:spPr bwMode="auto">
          <a:xfrm rot="10800000">
            <a:off x="6686550" y="3981451"/>
            <a:ext cx="228600" cy="415925"/>
          </a:xfrm>
          <a:prstGeom prst="upArrow">
            <a:avLst>
              <a:gd name="adj1" fmla="val 50000"/>
              <a:gd name="adj2" fmla="val 58333"/>
            </a:avLst>
          </a:prstGeom>
          <a:solidFill>
            <a:schemeClr val="bg1"/>
          </a:solidFill>
          <a:ln w="9525">
            <a:solidFill>
              <a:schemeClr val="tx1"/>
            </a:solidFill>
            <a:miter lim="800000"/>
            <a:headEnd/>
            <a:tailEnd/>
          </a:ln>
          <a:effectLst>
            <a:outerShdw blurRad="50800" dist="38100" dir="2700000">
              <a:srgbClr val="000000">
                <a:alpha val="43000"/>
              </a:srgbClr>
            </a:outerShdw>
          </a:effectLst>
        </p:spPr>
        <p:txBody>
          <a:bodyPr wrap="none" anchor="ctr"/>
          <a:lstStyle/>
          <a:p>
            <a:pPr>
              <a:defRPr/>
            </a:pPr>
            <a:endParaRPr lang="en-US">
              <a:latin typeface="Candara"/>
              <a:cs typeface="Candara"/>
            </a:endParaRPr>
          </a:p>
        </p:txBody>
      </p:sp>
      <p:sp>
        <p:nvSpPr>
          <p:cNvPr id="56" name="AutoShape 8"/>
          <p:cNvSpPr>
            <a:spLocks noChangeArrowheads="1"/>
          </p:cNvSpPr>
          <p:nvPr/>
        </p:nvSpPr>
        <p:spPr bwMode="auto">
          <a:xfrm>
            <a:off x="7210425" y="3881438"/>
            <a:ext cx="1152525" cy="533400"/>
          </a:xfrm>
          <a:prstGeom prst="roundRect">
            <a:avLst>
              <a:gd name="adj" fmla="val 16667"/>
            </a:avLst>
          </a:prstGeom>
          <a:solidFill>
            <a:srgbClr val="4F6F92"/>
          </a:solidFill>
          <a:ln w="9525">
            <a:solidFill>
              <a:schemeClr val="tx1"/>
            </a:solidFill>
            <a:round/>
            <a:headEnd/>
            <a:tailEnd/>
          </a:ln>
          <a:effectLst/>
        </p:spPr>
        <p:txBody>
          <a:bodyPr wrap="none" anchor="ctr"/>
          <a:lstStyle/>
          <a:p>
            <a:pPr>
              <a:defRPr/>
            </a:pPr>
            <a:r>
              <a:rPr lang="en-US" sz="2000">
                <a:solidFill>
                  <a:schemeClr val="bg1"/>
                </a:solidFill>
                <a:effectLst>
                  <a:outerShdw blurRad="38100" dist="38100" dir="2700000" algn="tl">
                    <a:srgbClr val="000000"/>
                  </a:outerShdw>
                </a:effectLst>
                <a:latin typeface="Candara"/>
                <a:cs typeface="Candara"/>
              </a:rPr>
              <a:t>pH</a:t>
            </a:r>
            <a:endParaRPr lang="en-US" sz="2000" baseline="30000">
              <a:latin typeface="Candara"/>
              <a:cs typeface="Candara"/>
            </a:endParaRPr>
          </a:p>
        </p:txBody>
      </p:sp>
      <p:sp>
        <p:nvSpPr>
          <p:cNvPr id="57" name="AutoShape 11"/>
          <p:cNvSpPr>
            <a:spLocks noChangeArrowheads="1"/>
          </p:cNvSpPr>
          <p:nvPr/>
        </p:nvSpPr>
        <p:spPr bwMode="auto">
          <a:xfrm rot="10800000">
            <a:off x="7834313" y="3965576"/>
            <a:ext cx="228600" cy="414337"/>
          </a:xfrm>
          <a:prstGeom prst="upArrow">
            <a:avLst>
              <a:gd name="adj1" fmla="val 50000"/>
              <a:gd name="adj2" fmla="val 58333"/>
            </a:avLst>
          </a:prstGeom>
          <a:solidFill>
            <a:schemeClr val="bg1"/>
          </a:solidFill>
          <a:ln w="9525">
            <a:solidFill>
              <a:schemeClr val="tx1"/>
            </a:solidFill>
            <a:miter lim="800000"/>
            <a:headEnd/>
            <a:tailEnd/>
          </a:ln>
          <a:effectLst>
            <a:outerShdw blurRad="50800" dist="38100" dir="2700000">
              <a:srgbClr val="000000">
                <a:alpha val="43000"/>
              </a:srgbClr>
            </a:outerShdw>
          </a:effectLst>
        </p:spPr>
        <p:txBody>
          <a:bodyPr wrap="none" anchor="ctr"/>
          <a:lstStyle/>
          <a:p>
            <a:pPr>
              <a:defRPr/>
            </a:pPr>
            <a:endParaRPr lang="en-US">
              <a:latin typeface="Candara"/>
              <a:cs typeface="Candara"/>
            </a:endParaRPr>
          </a:p>
        </p:txBody>
      </p:sp>
      <p:cxnSp>
        <p:nvCxnSpPr>
          <p:cNvPr id="3" name="Elbow Connector 2"/>
          <p:cNvCxnSpPr/>
          <p:nvPr/>
        </p:nvCxnSpPr>
        <p:spPr>
          <a:xfrm>
            <a:off x="4667250" y="3125788"/>
            <a:ext cx="1428750" cy="452437"/>
          </a:xfrm>
          <a:prstGeom prst="bentConnector3">
            <a:avLst>
              <a:gd name="adj1" fmla="val -764"/>
            </a:avLst>
          </a:prstGeom>
          <a:ln w="34925" cmpd="sng">
            <a:solidFill>
              <a:srgbClr val="000000"/>
            </a:solidFill>
            <a:headEnd type="stealth"/>
            <a:tailEnd type="stealth" w="med" len="lg"/>
          </a:ln>
          <a:effectLst/>
        </p:spPr>
        <p:style>
          <a:lnRef idx="2">
            <a:schemeClr val="accent1"/>
          </a:lnRef>
          <a:fillRef idx="0">
            <a:schemeClr val="accent1"/>
          </a:fillRef>
          <a:effectRef idx="1">
            <a:schemeClr val="accent1"/>
          </a:effectRef>
          <a:fontRef idx="minor">
            <a:schemeClr val="tx1"/>
          </a:fontRef>
        </p:style>
      </p:cxnSp>
      <p:cxnSp>
        <p:nvCxnSpPr>
          <p:cNvPr id="62" name="Elbow Connector 61"/>
          <p:cNvCxnSpPr>
            <a:stCxn id="23" idx="3"/>
          </p:cNvCxnSpPr>
          <p:nvPr/>
        </p:nvCxnSpPr>
        <p:spPr>
          <a:xfrm>
            <a:off x="5619192" y="2914680"/>
            <a:ext cx="1516621" cy="463520"/>
          </a:xfrm>
          <a:prstGeom prst="bentConnector3">
            <a:avLst>
              <a:gd name="adj1" fmla="val 98346"/>
            </a:avLst>
          </a:prstGeom>
          <a:ln w="34925" cmpd="sng">
            <a:solidFill>
              <a:srgbClr val="000000"/>
            </a:solidFill>
            <a:headEnd type="stealth"/>
            <a:tailEnd type="stealth" w="med" len="lg"/>
          </a:ln>
          <a:effectLst/>
        </p:spPr>
        <p:style>
          <a:lnRef idx="2">
            <a:schemeClr val="accent1"/>
          </a:lnRef>
          <a:fillRef idx="0">
            <a:schemeClr val="accent1"/>
          </a:fillRef>
          <a:effectRef idx="1">
            <a:schemeClr val="accent1"/>
          </a:effectRef>
          <a:fontRef idx="minor">
            <a:schemeClr val="tx1"/>
          </a:fontRef>
        </p:style>
      </p:cxnSp>
      <p:pic>
        <p:nvPicPr>
          <p:cNvPr id="6" name="Picture 5" descr="280_pie.png"/>
          <p:cNvPicPr>
            <a:picLocks noChangeAspect="1"/>
          </p:cNvPicPr>
          <p:nvPr/>
        </p:nvPicPr>
        <p:blipFill rotWithShape="1">
          <a:blip r:embed="rId3">
            <a:extLst>
              <a:ext uri="{28A0092B-C50C-407E-A947-70E740481C1C}">
                <a14:useLocalDpi xmlns:a14="http://schemas.microsoft.com/office/drawing/2010/main" val="0"/>
              </a:ext>
            </a:extLst>
          </a:blip>
          <a:srcRect l="21822" t="16050" r="35606" b="3278"/>
          <a:stretch/>
        </p:blipFill>
        <p:spPr>
          <a:xfrm>
            <a:off x="165022" y="4581144"/>
            <a:ext cx="1965960" cy="2276856"/>
          </a:xfrm>
          <a:prstGeom prst="rect">
            <a:avLst/>
          </a:prstGeom>
        </p:spPr>
      </p:pic>
      <p:pic>
        <p:nvPicPr>
          <p:cNvPr id="7" name="Picture 6" descr="560_pie.png"/>
          <p:cNvPicPr>
            <a:picLocks noChangeAspect="1"/>
          </p:cNvPicPr>
          <p:nvPr/>
        </p:nvPicPr>
        <p:blipFill rotWithShape="1">
          <a:blip r:embed="rId4">
            <a:extLst>
              <a:ext uri="{28A0092B-C50C-407E-A947-70E740481C1C}">
                <a14:useLocalDpi xmlns:a14="http://schemas.microsoft.com/office/drawing/2010/main" val="0"/>
              </a:ext>
            </a:extLst>
          </a:blip>
          <a:srcRect l="20388" t="16288" r="36951" b="2862"/>
          <a:stretch/>
        </p:blipFill>
        <p:spPr>
          <a:xfrm>
            <a:off x="110490" y="4581144"/>
            <a:ext cx="1965960" cy="2276856"/>
          </a:xfrm>
          <a:prstGeom prst="rect">
            <a:avLst/>
          </a:prstGeom>
        </p:spPr>
      </p:pic>
      <p:sp>
        <p:nvSpPr>
          <p:cNvPr id="8" name="TextBox 7"/>
          <p:cNvSpPr txBox="1"/>
          <p:nvPr/>
        </p:nvSpPr>
        <p:spPr>
          <a:xfrm>
            <a:off x="165022" y="4328730"/>
            <a:ext cx="1673204" cy="369332"/>
          </a:xfrm>
          <a:prstGeom prst="rect">
            <a:avLst/>
          </a:prstGeom>
          <a:noFill/>
        </p:spPr>
        <p:txBody>
          <a:bodyPr wrap="none" rtlCol="0">
            <a:spAutoFit/>
          </a:bodyPr>
          <a:lstStyle/>
          <a:p>
            <a:r>
              <a:rPr lang="en-US" dirty="0" smtClean="0">
                <a:latin typeface="Candara"/>
                <a:cs typeface="Candara"/>
              </a:rPr>
              <a:t>CO</a:t>
            </a:r>
            <a:r>
              <a:rPr lang="en-US" baseline="-25000" dirty="0" smtClean="0">
                <a:latin typeface="Candara"/>
                <a:cs typeface="Candara"/>
              </a:rPr>
              <a:t>2 </a:t>
            </a:r>
            <a:r>
              <a:rPr lang="en-US" dirty="0" smtClean="0">
                <a:latin typeface="Candara"/>
                <a:cs typeface="Candara"/>
              </a:rPr>
              <a:t>= 280 </a:t>
            </a:r>
            <a:r>
              <a:rPr lang="en-US" dirty="0" err="1" smtClean="0">
                <a:latin typeface="Candara"/>
                <a:cs typeface="Candara"/>
              </a:rPr>
              <a:t>μatm</a:t>
            </a:r>
            <a:endParaRPr lang="en-US" dirty="0">
              <a:latin typeface="Candara"/>
              <a:cs typeface="Candara"/>
            </a:endParaRPr>
          </a:p>
        </p:txBody>
      </p:sp>
      <p:sp>
        <p:nvSpPr>
          <p:cNvPr id="46" name="TextBox 45"/>
          <p:cNvSpPr txBox="1"/>
          <p:nvPr/>
        </p:nvSpPr>
        <p:spPr>
          <a:xfrm>
            <a:off x="163792" y="4323687"/>
            <a:ext cx="1680305" cy="369332"/>
          </a:xfrm>
          <a:prstGeom prst="rect">
            <a:avLst/>
          </a:prstGeom>
          <a:solidFill>
            <a:schemeClr val="bg1"/>
          </a:solidFill>
        </p:spPr>
        <p:txBody>
          <a:bodyPr wrap="none" rtlCol="0">
            <a:spAutoFit/>
          </a:bodyPr>
          <a:lstStyle/>
          <a:p>
            <a:r>
              <a:rPr lang="en-US" dirty="0" smtClean="0">
                <a:latin typeface="Candara"/>
                <a:cs typeface="Candara"/>
              </a:rPr>
              <a:t>CO</a:t>
            </a:r>
            <a:r>
              <a:rPr lang="en-US" baseline="-25000" dirty="0" smtClean="0">
                <a:latin typeface="Candara"/>
                <a:cs typeface="Candara"/>
              </a:rPr>
              <a:t>2 </a:t>
            </a:r>
            <a:r>
              <a:rPr lang="en-US" dirty="0" smtClean="0">
                <a:latin typeface="Candara"/>
                <a:cs typeface="Candara"/>
              </a:rPr>
              <a:t>= 560 </a:t>
            </a:r>
            <a:r>
              <a:rPr lang="en-US" dirty="0" err="1" smtClean="0">
                <a:latin typeface="Candara"/>
                <a:cs typeface="Candara"/>
              </a:rPr>
              <a:t>μatm</a:t>
            </a:r>
            <a:endParaRPr lang="en-US" dirty="0">
              <a:latin typeface="Candara"/>
              <a:cs typeface="Candara"/>
            </a:endParaRPr>
          </a:p>
        </p:txBody>
      </p:sp>
      <p:sp>
        <p:nvSpPr>
          <p:cNvPr id="58" name="TextBox 57"/>
          <p:cNvSpPr txBox="1"/>
          <p:nvPr/>
        </p:nvSpPr>
        <p:spPr>
          <a:xfrm>
            <a:off x="169262" y="4329143"/>
            <a:ext cx="1689209" cy="369332"/>
          </a:xfrm>
          <a:prstGeom prst="rect">
            <a:avLst/>
          </a:prstGeom>
          <a:solidFill>
            <a:srgbClr val="FFFFFF"/>
          </a:solidFill>
        </p:spPr>
        <p:txBody>
          <a:bodyPr wrap="none" rtlCol="0">
            <a:spAutoFit/>
          </a:bodyPr>
          <a:lstStyle/>
          <a:p>
            <a:r>
              <a:rPr lang="en-US" dirty="0" smtClean="0">
                <a:latin typeface="Candara"/>
                <a:cs typeface="Candara"/>
              </a:rPr>
              <a:t>CO</a:t>
            </a:r>
            <a:r>
              <a:rPr lang="en-US" baseline="-25000" dirty="0" smtClean="0">
                <a:latin typeface="Candara"/>
                <a:cs typeface="Candara"/>
              </a:rPr>
              <a:t>2 </a:t>
            </a:r>
            <a:r>
              <a:rPr lang="en-US" dirty="0" smtClean="0">
                <a:latin typeface="Candara"/>
                <a:cs typeface="Candara"/>
              </a:rPr>
              <a:t>= 940 </a:t>
            </a:r>
            <a:r>
              <a:rPr lang="en-US" dirty="0" err="1" smtClean="0">
                <a:latin typeface="Candara"/>
                <a:cs typeface="Candara"/>
              </a:rPr>
              <a:t>μatm</a:t>
            </a:r>
            <a:endParaRPr lang="en-US" dirty="0">
              <a:latin typeface="Candara"/>
              <a:cs typeface="Candara"/>
            </a:endParaRPr>
          </a:p>
        </p:txBody>
      </p:sp>
      <p:pic>
        <p:nvPicPr>
          <p:cNvPr id="59" name="Picture 58" descr="sterling_zumbrunn_p13coral_37759b.jpg"/>
          <p:cNvPicPr>
            <a:picLocks noChangeAspect="1"/>
          </p:cNvPicPr>
          <p:nvPr/>
        </p:nvPicPr>
        <p:blipFill>
          <a:blip r:embed="rId5"/>
          <a:stretch>
            <a:fillRect/>
          </a:stretch>
        </p:blipFill>
        <p:spPr>
          <a:xfrm>
            <a:off x="3924" y="30972"/>
            <a:ext cx="932226" cy="870446"/>
          </a:xfrm>
          <a:prstGeom prst="rect">
            <a:avLst/>
          </a:prstGeom>
        </p:spPr>
      </p:pic>
      <p:sp>
        <p:nvSpPr>
          <p:cNvPr id="60" name="Rectangle 59"/>
          <p:cNvSpPr/>
          <p:nvPr/>
        </p:nvSpPr>
        <p:spPr>
          <a:xfrm>
            <a:off x="11425" y="0"/>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1" name="Title 1"/>
          <p:cNvSpPr txBox="1">
            <a:spLocks/>
          </p:cNvSpPr>
          <p:nvPr/>
        </p:nvSpPr>
        <p:spPr bwMode="auto">
          <a:xfrm>
            <a:off x="944563" y="25057"/>
            <a:ext cx="34671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3600" b="1" dirty="0">
                <a:latin typeface="Candara"/>
                <a:cs typeface="Candara"/>
              </a:rPr>
              <a:t>The Chemistry</a:t>
            </a:r>
          </a:p>
        </p:txBody>
      </p:sp>
      <p:pic>
        <p:nvPicPr>
          <p:cNvPr id="2" name="Picture 1" descr="940_pie.png"/>
          <p:cNvPicPr>
            <a:picLocks noChangeAspect="1"/>
          </p:cNvPicPr>
          <p:nvPr/>
        </p:nvPicPr>
        <p:blipFill rotWithShape="1">
          <a:blip r:embed="rId6">
            <a:extLst>
              <a:ext uri="{28A0092B-C50C-407E-A947-70E740481C1C}">
                <a14:useLocalDpi xmlns:a14="http://schemas.microsoft.com/office/drawing/2010/main" val="0"/>
              </a:ext>
            </a:extLst>
          </a:blip>
          <a:srcRect l="19890" t="19542" r="33678" b="3181"/>
          <a:stretch/>
        </p:blipFill>
        <p:spPr>
          <a:xfrm>
            <a:off x="78879" y="4681728"/>
            <a:ext cx="2139696" cy="2176272"/>
          </a:xfrm>
          <a:prstGeom prst="rect">
            <a:avLst/>
          </a:prstGeom>
        </p:spPr>
      </p:pic>
      <p:sp>
        <p:nvSpPr>
          <p:cNvPr id="4" name="TextBox 3"/>
          <p:cNvSpPr txBox="1"/>
          <p:nvPr/>
        </p:nvSpPr>
        <p:spPr>
          <a:xfrm>
            <a:off x="2130982" y="5597570"/>
            <a:ext cx="1602347" cy="800219"/>
          </a:xfrm>
          <a:prstGeom prst="rect">
            <a:avLst/>
          </a:prstGeom>
          <a:noFill/>
        </p:spPr>
        <p:txBody>
          <a:bodyPr wrap="none" rtlCol="0">
            <a:spAutoFit/>
          </a:bodyPr>
          <a:lstStyle/>
          <a:p>
            <a:r>
              <a:rPr lang="en-US" sz="2800" b="1" dirty="0" smtClean="0"/>
              <a:t>Total CO</a:t>
            </a:r>
            <a:r>
              <a:rPr lang="en-US" sz="2800" b="1" baseline="-25000" dirty="0" smtClean="0"/>
              <a:t>2</a:t>
            </a:r>
            <a:endParaRPr lang="en-US" sz="2800" b="1" dirty="0"/>
          </a:p>
          <a:p>
            <a:r>
              <a:rPr lang="en-US" dirty="0" smtClean="0"/>
              <a:t>(aka TCO</a:t>
            </a:r>
            <a:r>
              <a:rPr lang="en-US" baseline="-25000" dirty="0" smtClean="0"/>
              <a:t>2</a:t>
            </a:r>
            <a:r>
              <a:rPr lang="en-US" dirty="0" smtClean="0"/>
              <a:t>, DIC)</a:t>
            </a:r>
            <a:endParaRPr lang="en-US" baseline="-25000" dirty="0"/>
          </a:p>
        </p:txBody>
      </p:sp>
      <p:sp>
        <p:nvSpPr>
          <p:cNvPr id="63" name="Text Box 32"/>
          <p:cNvSpPr txBox="1">
            <a:spLocks noChangeArrowheads="1"/>
          </p:cNvSpPr>
          <p:nvPr/>
        </p:nvSpPr>
        <p:spPr bwMode="auto">
          <a:xfrm>
            <a:off x="4822001" y="5281702"/>
            <a:ext cx="3134191" cy="954107"/>
          </a:xfrm>
          <a:prstGeom prst="rect">
            <a:avLst/>
          </a:prstGeom>
          <a:noFill/>
          <a:ln w="9525">
            <a:noFill/>
            <a:miter lim="800000"/>
            <a:headEnd/>
            <a:tailEnd/>
          </a:ln>
          <a:effectLst/>
        </p:spPr>
        <p:txBody>
          <a:bodyPr wrap="none">
            <a:spAutoFit/>
          </a:bodyPr>
          <a:lstStyle/>
          <a:p>
            <a:r>
              <a:rPr lang="en-US" sz="2800" b="1" dirty="0">
                <a:solidFill>
                  <a:srgbClr val="000000"/>
                </a:solidFill>
                <a:latin typeface="Candara"/>
                <a:cs typeface="Candara"/>
                <a:sym typeface="Symbol" charset="0"/>
              </a:rPr>
              <a:t></a:t>
            </a:r>
            <a:r>
              <a:rPr lang="en-US" sz="2800" b="1" baseline="-25000" dirty="0">
                <a:solidFill>
                  <a:srgbClr val="000000"/>
                </a:solidFill>
                <a:latin typeface="Candara"/>
                <a:cs typeface="Candara"/>
              </a:rPr>
              <a:t>arag</a:t>
            </a:r>
            <a:r>
              <a:rPr lang="en-US" sz="2800" b="1" dirty="0">
                <a:solidFill>
                  <a:srgbClr val="000000"/>
                </a:solidFill>
                <a:latin typeface="Candara"/>
                <a:cs typeface="Candara"/>
              </a:rPr>
              <a:t>= [CO</a:t>
            </a:r>
            <a:r>
              <a:rPr lang="en-US" sz="2800" b="1" baseline="-25000" dirty="0">
                <a:solidFill>
                  <a:srgbClr val="000000"/>
                </a:solidFill>
                <a:latin typeface="Candara"/>
                <a:cs typeface="Candara"/>
              </a:rPr>
              <a:t>3</a:t>
            </a:r>
            <a:r>
              <a:rPr lang="en-US" sz="2800" b="1" baseline="30000" dirty="0">
                <a:solidFill>
                  <a:srgbClr val="000000"/>
                </a:solidFill>
                <a:latin typeface="Candara"/>
                <a:cs typeface="Candara"/>
              </a:rPr>
              <a:t>2-</a:t>
            </a:r>
            <a:r>
              <a:rPr lang="en-US" sz="2800" b="1" dirty="0">
                <a:solidFill>
                  <a:srgbClr val="000000"/>
                </a:solidFill>
                <a:latin typeface="Candara"/>
                <a:cs typeface="Candara"/>
              </a:rPr>
              <a:t>][Ca</a:t>
            </a:r>
            <a:r>
              <a:rPr lang="en-US" sz="2800" b="1" baseline="30000" dirty="0">
                <a:solidFill>
                  <a:srgbClr val="000000"/>
                </a:solidFill>
                <a:latin typeface="Candara"/>
                <a:cs typeface="Candara"/>
              </a:rPr>
              <a:t>2+</a:t>
            </a:r>
            <a:r>
              <a:rPr lang="en-US" sz="2800" b="1" dirty="0" smtClean="0">
                <a:solidFill>
                  <a:srgbClr val="000000"/>
                </a:solidFill>
                <a:latin typeface="Candara"/>
                <a:cs typeface="Candara"/>
              </a:rPr>
              <a:t>]</a:t>
            </a:r>
          </a:p>
          <a:p>
            <a:r>
              <a:rPr lang="en-US" sz="2800" b="1" dirty="0">
                <a:solidFill>
                  <a:srgbClr val="000000"/>
                </a:solidFill>
                <a:latin typeface="Candara"/>
                <a:cs typeface="Candara"/>
              </a:rPr>
              <a:t> </a:t>
            </a:r>
            <a:r>
              <a:rPr lang="en-US" sz="2800" b="1" dirty="0" smtClean="0">
                <a:solidFill>
                  <a:srgbClr val="000000"/>
                </a:solidFill>
                <a:latin typeface="Candara"/>
                <a:cs typeface="Candara"/>
              </a:rPr>
              <a:t>                   </a:t>
            </a:r>
            <a:r>
              <a:rPr lang="en-US" sz="2800" b="1" dirty="0" err="1" smtClean="0">
                <a:solidFill>
                  <a:srgbClr val="000000"/>
                </a:solidFill>
                <a:latin typeface="Candara"/>
                <a:cs typeface="Candara"/>
              </a:rPr>
              <a:t>K</a:t>
            </a:r>
            <a:r>
              <a:rPr lang="en-US" sz="2800" b="1" baseline="-25000" dirty="0" err="1" smtClean="0">
                <a:solidFill>
                  <a:srgbClr val="000000"/>
                </a:solidFill>
                <a:latin typeface="Candara"/>
                <a:cs typeface="Candara"/>
              </a:rPr>
              <a:t>sp</a:t>
            </a:r>
            <a:r>
              <a:rPr lang="en-US" sz="2800" b="1" i="1" baseline="-40000" dirty="0" err="1" smtClean="0">
                <a:solidFill>
                  <a:srgbClr val="000000"/>
                </a:solidFill>
                <a:latin typeface="Candara"/>
                <a:cs typeface="Candara"/>
              </a:rPr>
              <a:t>arag</a:t>
            </a:r>
            <a:endParaRPr lang="en-US" sz="2800" b="1" i="1" baseline="-40000" dirty="0">
              <a:solidFill>
                <a:srgbClr val="000000"/>
              </a:solidFill>
              <a:latin typeface="Candara"/>
              <a:cs typeface="Candara"/>
            </a:endParaRPr>
          </a:p>
        </p:txBody>
      </p:sp>
      <p:cxnSp>
        <p:nvCxnSpPr>
          <p:cNvPr id="9" name="Straight Connector 8"/>
          <p:cNvCxnSpPr/>
          <p:nvPr/>
        </p:nvCxnSpPr>
        <p:spPr>
          <a:xfrm>
            <a:off x="5886450" y="5835650"/>
            <a:ext cx="18288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78631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8" grpId="0" animBg="1"/>
      <p:bldP spid="6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7634" name="Picture 2" descr="1765-2100_larger"/>
          <p:cNvPicPr>
            <a:picLocks noChangeAspect="1" noChangeArrowheads="1"/>
          </p:cNvPicPr>
          <p:nvPr/>
        </p:nvPicPr>
        <p:blipFill>
          <a:blip r:embed="rId3"/>
          <a:srcRect/>
          <a:stretch>
            <a:fillRect/>
          </a:stretch>
        </p:blipFill>
        <p:spPr bwMode="auto">
          <a:xfrm>
            <a:off x="304800" y="0"/>
            <a:ext cx="8366125" cy="6562725"/>
          </a:xfrm>
          <a:prstGeom prst="rect">
            <a:avLst/>
          </a:prstGeom>
          <a:noFill/>
        </p:spPr>
      </p:pic>
      <p:sp>
        <p:nvSpPr>
          <p:cNvPr id="1477635" name="Rectangle 3"/>
          <p:cNvSpPr>
            <a:spLocks noChangeArrowheads="1"/>
          </p:cNvSpPr>
          <p:nvPr/>
        </p:nvSpPr>
        <p:spPr bwMode="auto">
          <a:xfrm>
            <a:off x="2676525" y="6057900"/>
            <a:ext cx="3219450" cy="409575"/>
          </a:xfrm>
          <a:prstGeom prst="rect">
            <a:avLst/>
          </a:prstGeom>
          <a:solidFill>
            <a:schemeClr val="bg1"/>
          </a:solidFill>
          <a:ln w="12700" cap="sq">
            <a:noFill/>
            <a:miter lim="800000"/>
            <a:headEnd type="none" w="sm" len="sm"/>
            <a:tailEnd type="none" w="sm" len="sm"/>
          </a:ln>
          <a:effectLst/>
        </p:spPr>
        <p:txBody>
          <a:bodyPr wrap="none" anchor="ctr">
            <a:prstTxWarp prst="textNoShape">
              <a:avLst/>
            </a:prstTxWarp>
          </a:bodyPr>
          <a:lstStyle/>
          <a:p>
            <a:endParaRPr lang="en-US"/>
          </a:p>
        </p:txBody>
      </p:sp>
      <p:sp>
        <p:nvSpPr>
          <p:cNvPr id="1477636" name="Text Box 4"/>
          <p:cNvSpPr txBox="1">
            <a:spLocks noChangeArrowheads="1"/>
          </p:cNvSpPr>
          <p:nvPr/>
        </p:nvSpPr>
        <p:spPr bwMode="auto">
          <a:xfrm>
            <a:off x="2537227" y="6400800"/>
            <a:ext cx="6576196" cy="338554"/>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r" eaLnBrk="0" hangingPunct="0"/>
            <a:r>
              <a:rPr lang="en-US" sz="1600" dirty="0">
                <a:solidFill>
                  <a:srgbClr val="000000"/>
                </a:solidFill>
                <a:latin typeface="Candara"/>
                <a:cs typeface="Candara"/>
              </a:rPr>
              <a:t>After</a:t>
            </a:r>
            <a:r>
              <a:rPr lang="en-US" sz="1600" i="1" dirty="0">
                <a:solidFill>
                  <a:srgbClr val="000000"/>
                </a:solidFill>
                <a:latin typeface="Candara"/>
                <a:cs typeface="Candara"/>
              </a:rPr>
              <a:t> Feely et al </a:t>
            </a:r>
            <a:r>
              <a:rPr lang="en-US" sz="1600" i="1" dirty="0" smtClean="0">
                <a:solidFill>
                  <a:srgbClr val="000000"/>
                </a:solidFill>
                <a:latin typeface="Candara"/>
                <a:cs typeface="Candara"/>
              </a:rPr>
              <a:t>(2009) </a:t>
            </a:r>
            <a:r>
              <a:rPr lang="en-US" sz="1600" dirty="0">
                <a:solidFill>
                  <a:srgbClr val="000000"/>
                </a:solidFill>
                <a:latin typeface="Candara"/>
                <a:cs typeface="Candara"/>
              </a:rPr>
              <a:t>with m</a:t>
            </a:r>
            <a:r>
              <a:rPr lang="en-US" sz="1600" dirty="0" smtClean="0">
                <a:solidFill>
                  <a:srgbClr val="000000"/>
                </a:solidFill>
                <a:latin typeface="Candara"/>
                <a:cs typeface="Candara"/>
              </a:rPr>
              <a:t>odeled saturation </a:t>
            </a:r>
            <a:r>
              <a:rPr lang="en-US" sz="1600" dirty="0">
                <a:solidFill>
                  <a:srgbClr val="000000"/>
                </a:solidFill>
                <a:latin typeface="Candara"/>
                <a:cs typeface="Candara"/>
              </a:rPr>
              <a:t>Levels from</a:t>
            </a:r>
            <a:r>
              <a:rPr lang="en-US" sz="1600" i="1" dirty="0">
                <a:solidFill>
                  <a:srgbClr val="000000"/>
                </a:solidFill>
                <a:latin typeface="Candara"/>
                <a:cs typeface="Candara"/>
              </a:rPr>
              <a:t> Orr et al. 2005</a:t>
            </a:r>
          </a:p>
        </p:txBody>
      </p:sp>
      <p:sp>
        <p:nvSpPr>
          <p:cNvPr id="1477637" name="Text Box 5"/>
          <p:cNvSpPr txBox="1">
            <a:spLocks noChangeArrowheads="1"/>
          </p:cNvSpPr>
          <p:nvPr/>
        </p:nvSpPr>
        <p:spPr bwMode="auto">
          <a:xfrm>
            <a:off x="2112314" y="381000"/>
            <a:ext cx="3945586" cy="400110"/>
          </a:xfrm>
          <a:prstGeom prst="rect">
            <a:avLst/>
          </a:prstGeom>
          <a:solidFill>
            <a:schemeClr val="bg1"/>
          </a:solidFill>
          <a:ln w="9525">
            <a:noFill/>
            <a:miter lim="800000"/>
            <a:headEnd/>
            <a:tailEnd/>
          </a:ln>
          <a:effectLst/>
        </p:spPr>
        <p:txBody>
          <a:bodyPr wrap="none">
            <a:prstTxWarp prst="textNoShape">
              <a:avLst/>
            </a:prstTxWarp>
            <a:spAutoFit/>
          </a:bodyPr>
          <a:lstStyle/>
          <a:p>
            <a:pPr algn="r"/>
            <a:r>
              <a:rPr lang="en-US" sz="2000" b="1" dirty="0">
                <a:latin typeface="Candara"/>
                <a:cs typeface="Candara"/>
              </a:rPr>
              <a:t> </a:t>
            </a:r>
            <a:r>
              <a:rPr lang="en-US" sz="2000" b="1" dirty="0" smtClean="0">
                <a:latin typeface="Candara"/>
                <a:cs typeface="Candara"/>
              </a:rPr>
              <a:t>       Aragonite </a:t>
            </a:r>
            <a:r>
              <a:rPr lang="en-US" sz="2000" b="1" dirty="0">
                <a:latin typeface="Candara"/>
                <a:cs typeface="Candara"/>
              </a:rPr>
              <a:t>Saturation Levels in</a:t>
            </a:r>
          </a:p>
        </p:txBody>
      </p:sp>
      <p:sp>
        <p:nvSpPr>
          <p:cNvPr id="9" name="TextBox 8"/>
          <p:cNvSpPr txBox="1"/>
          <p:nvPr/>
        </p:nvSpPr>
        <p:spPr>
          <a:xfrm>
            <a:off x="7543800" y="777875"/>
            <a:ext cx="447846" cy="4939814"/>
          </a:xfrm>
          <a:prstGeom prst="rect">
            <a:avLst/>
          </a:prstGeom>
          <a:solidFill>
            <a:schemeClr val="bg1"/>
          </a:solidFill>
        </p:spPr>
        <p:txBody>
          <a:bodyPr wrap="none" rtlCol="0">
            <a:spAutoFit/>
          </a:bodyPr>
          <a:lstStyle/>
          <a:p>
            <a:pPr algn="l">
              <a:spcAft>
                <a:spcPts val="1800"/>
              </a:spcAft>
            </a:pPr>
            <a:r>
              <a:rPr lang="en-US" b="1" dirty="0" smtClean="0"/>
              <a:t>5</a:t>
            </a:r>
          </a:p>
          <a:p>
            <a:pPr algn="l">
              <a:spcAft>
                <a:spcPts val="1800"/>
              </a:spcAft>
            </a:pPr>
            <a:r>
              <a:rPr lang="en-US" b="1" dirty="0" smtClean="0"/>
              <a:t>4.5</a:t>
            </a:r>
          </a:p>
          <a:p>
            <a:pPr algn="l">
              <a:spcAft>
                <a:spcPts val="1800"/>
              </a:spcAft>
            </a:pPr>
            <a:r>
              <a:rPr lang="en-US" b="1" dirty="0" smtClean="0"/>
              <a:t>4</a:t>
            </a:r>
          </a:p>
          <a:p>
            <a:pPr algn="l">
              <a:spcAft>
                <a:spcPts val="1800"/>
              </a:spcAft>
            </a:pPr>
            <a:r>
              <a:rPr lang="en-US" b="1" dirty="0" smtClean="0"/>
              <a:t>3.5</a:t>
            </a:r>
          </a:p>
          <a:p>
            <a:pPr algn="l">
              <a:spcAft>
                <a:spcPts val="1800"/>
              </a:spcAft>
            </a:pPr>
            <a:r>
              <a:rPr lang="en-US" b="1" dirty="0" smtClean="0"/>
              <a:t>3</a:t>
            </a:r>
          </a:p>
          <a:p>
            <a:pPr algn="l">
              <a:spcAft>
                <a:spcPts val="1800"/>
              </a:spcAft>
            </a:pPr>
            <a:r>
              <a:rPr lang="en-US" b="1" dirty="0" smtClean="0"/>
              <a:t>2.5</a:t>
            </a:r>
          </a:p>
          <a:p>
            <a:pPr algn="l">
              <a:spcAft>
                <a:spcPts val="1800"/>
              </a:spcAft>
            </a:pPr>
            <a:r>
              <a:rPr lang="en-US" b="1" dirty="0" smtClean="0"/>
              <a:t>2</a:t>
            </a:r>
          </a:p>
          <a:p>
            <a:pPr algn="l">
              <a:spcAft>
                <a:spcPts val="1800"/>
              </a:spcAft>
            </a:pPr>
            <a:r>
              <a:rPr lang="en-US" b="1" dirty="0" smtClean="0"/>
              <a:t>1.5</a:t>
            </a:r>
          </a:p>
          <a:p>
            <a:pPr algn="l">
              <a:spcAft>
                <a:spcPts val="1800"/>
              </a:spcAft>
            </a:pPr>
            <a:r>
              <a:rPr lang="en-US" b="1" dirty="0" smtClean="0"/>
              <a:t>1</a:t>
            </a:r>
          </a:p>
          <a:p>
            <a:pPr algn="l">
              <a:spcAft>
                <a:spcPts val="1800"/>
              </a:spcAft>
            </a:pPr>
            <a:r>
              <a:rPr lang="en-US" b="1" dirty="0" smtClean="0"/>
              <a:t>0.5</a:t>
            </a:r>
          </a:p>
        </p:txBody>
      </p:sp>
    </p:spTree>
    <p:extLst>
      <p:ext uri="{BB962C8B-B14F-4D97-AF65-F5344CB8AC3E}">
        <p14:creationId xmlns:p14="http://schemas.microsoft.com/office/powerpoint/2010/main" val="112319294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66"/>
          <p:cNvGrpSpPr>
            <a:grpSpLocks/>
          </p:cNvGrpSpPr>
          <p:nvPr/>
        </p:nvGrpSpPr>
        <p:grpSpPr bwMode="auto">
          <a:xfrm>
            <a:off x="989885" y="1888593"/>
            <a:ext cx="1295400" cy="838200"/>
            <a:chOff x="457200" y="1905000"/>
            <a:chExt cx="1295400" cy="838200"/>
          </a:xfrm>
        </p:grpSpPr>
        <p:sp>
          <p:nvSpPr>
            <p:cNvPr id="242" name="Oval 241"/>
            <p:cNvSpPr/>
            <p:nvPr/>
          </p:nvSpPr>
          <p:spPr>
            <a:xfrm>
              <a:off x="457200" y="1981200"/>
              <a:ext cx="609600" cy="609600"/>
            </a:xfrm>
            <a:prstGeom prst="ellipse">
              <a:avLst/>
            </a:prstGeom>
            <a:solidFill>
              <a:srgbClr val="0000FF">
                <a:alpha val="80000"/>
              </a:srgbClr>
            </a:solidFill>
            <a:ln>
              <a:solidFill>
                <a:srgbClr val="0000FF"/>
              </a:solidFill>
            </a:ln>
            <a:effectLst>
              <a:innerShdw blurRad="254000" dist="50800" dir="13500000">
                <a:schemeClr val="bg1">
                  <a:alpha val="50000"/>
                </a:schemeClr>
              </a:innerShdw>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dirty="0">
                  <a:solidFill>
                    <a:srgbClr val="000090"/>
                  </a:solidFill>
                </a:rPr>
                <a:t>O</a:t>
              </a:r>
            </a:p>
          </p:txBody>
        </p:sp>
        <p:sp>
          <p:nvSpPr>
            <p:cNvPr id="246" name="Oval 245"/>
            <p:cNvSpPr/>
            <p:nvPr/>
          </p:nvSpPr>
          <p:spPr>
            <a:xfrm>
              <a:off x="762000" y="1905000"/>
              <a:ext cx="838200" cy="838200"/>
            </a:xfrm>
            <a:prstGeom prst="ellipse">
              <a:avLst/>
            </a:prstGeom>
            <a:solidFill>
              <a:schemeClr val="bg2">
                <a:alpha val="90000"/>
              </a:schemeClr>
            </a:solidFill>
            <a:ln>
              <a:solidFill>
                <a:schemeClr val="tx1">
                  <a:alpha val="51000"/>
                </a:schemeClr>
              </a:solidFill>
            </a:ln>
            <a:effectLst>
              <a:innerShdw blurRad="254000" dist="114300" dir="13500000">
                <a:schemeClr val="tx1">
                  <a:lumMod val="95000"/>
                  <a:lumOff val="5000"/>
                  <a:alpha val="53000"/>
                </a:schemeClr>
              </a:innerShdw>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dirty="0">
                  <a:solidFill>
                    <a:schemeClr val="tx1"/>
                  </a:solidFill>
                </a:rPr>
                <a:t>C</a:t>
              </a:r>
            </a:p>
          </p:txBody>
        </p:sp>
        <p:sp>
          <p:nvSpPr>
            <p:cNvPr id="250" name="Oval 249"/>
            <p:cNvSpPr/>
            <p:nvPr/>
          </p:nvSpPr>
          <p:spPr>
            <a:xfrm>
              <a:off x="1143000" y="2057400"/>
              <a:ext cx="609600" cy="609600"/>
            </a:xfrm>
            <a:prstGeom prst="ellipse">
              <a:avLst/>
            </a:prstGeom>
            <a:solidFill>
              <a:srgbClr val="0000FF">
                <a:alpha val="80000"/>
              </a:srgbClr>
            </a:solidFill>
            <a:ln>
              <a:solidFill>
                <a:srgbClr val="3333CC"/>
              </a:solidFill>
            </a:ln>
            <a:effectLst>
              <a:innerShdw blurRad="254000" dist="50800" dir="13500000">
                <a:schemeClr val="bg1">
                  <a:alpha val="50000"/>
                </a:schemeClr>
              </a:inn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90"/>
                  </a:solidFill>
                </a:rPr>
                <a:t>O</a:t>
              </a:r>
            </a:p>
          </p:txBody>
        </p:sp>
      </p:grpSp>
      <p:sp>
        <p:nvSpPr>
          <p:cNvPr id="277" name="Oval 276"/>
          <p:cNvSpPr/>
          <p:nvPr/>
        </p:nvSpPr>
        <p:spPr>
          <a:xfrm>
            <a:off x="1073012" y="3193261"/>
            <a:ext cx="609600" cy="609600"/>
          </a:xfrm>
          <a:prstGeom prst="ellipse">
            <a:avLst/>
          </a:prstGeom>
          <a:solidFill>
            <a:srgbClr val="0000FF">
              <a:alpha val="80000"/>
            </a:srgbClr>
          </a:solidFill>
          <a:ln>
            <a:solidFill>
              <a:srgbClr val="3333CC"/>
            </a:solidFill>
          </a:ln>
          <a:effectLst>
            <a:innerShdw blurRad="254000" dist="50800" dir="13500000">
              <a:schemeClr val="bg1">
                <a:alpha val="50000"/>
              </a:schemeClr>
            </a:inn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3" name="Oval 282"/>
          <p:cNvSpPr/>
          <p:nvPr/>
        </p:nvSpPr>
        <p:spPr>
          <a:xfrm>
            <a:off x="1301612" y="3117061"/>
            <a:ext cx="838200" cy="838200"/>
          </a:xfrm>
          <a:prstGeom prst="ellipse">
            <a:avLst/>
          </a:prstGeom>
          <a:solidFill>
            <a:schemeClr val="bg2">
              <a:alpha val="90000"/>
            </a:schemeClr>
          </a:solidFill>
          <a:ln>
            <a:solidFill>
              <a:srgbClr val="000000">
                <a:alpha val="51000"/>
              </a:srgbClr>
            </a:solidFill>
          </a:ln>
          <a:effectLst>
            <a:innerShdw blurRad="254000" dist="114300" dir="13500000">
              <a:srgbClr val="0D0D0D">
                <a:alpha val="53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9" name="Oval 288"/>
          <p:cNvSpPr/>
          <p:nvPr/>
        </p:nvSpPr>
        <p:spPr>
          <a:xfrm>
            <a:off x="1682612" y="3269461"/>
            <a:ext cx="609600" cy="609600"/>
          </a:xfrm>
          <a:prstGeom prst="ellipse">
            <a:avLst/>
          </a:prstGeom>
          <a:solidFill>
            <a:srgbClr val="0000FF">
              <a:alpha val="80000"/>
            </a:srgbClr>
          </a:solidFill>
          <a:ln>
            <a:solidFill>
              <a:srgbClr val="3333CC"/>
            </a:solidFill>
          </a:ln>
          <a:effectLst>
            <a:innerShdw blurRad="254000" dist="50800" dir="13500000">
              <a:schemeClr val="bg1">
                <a:alpha val="50000"/>
              </a:schemeClr>
            </a:inn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smtClean="0">
                <a:solidFill>
                  <a:srgbClr val="000000"/>
                </a:solidFill>
              </a:rPr>
              <a:t>O</a:t>
            </a:r>
            <a:endParaRPr lang="en-US" dirty="0">
              <a:solidFill>
                <a:srgbClr val="000000"/>
              </a:solidFill>
            </a:endParaRPr>
          </a:p>
        </p:txBody>
      </p:sp>
      <p:sp>
        <p:nvSpPr>
          <p:cNvPr id="301" name="Oval 300"/>
          <p:cNvSpPr/>
          <p:nvPr/>
        </p:nvSpPr>
        <p:spPr>
          <a:xfrm>
            <a:off x="920612" y="3269461"/>
            <a:ext cx="443345" cy="443346"/>
          </a:xfrm>
          <a:prstGeom prst="ellipse">
            <a:avLst/>
          </a:prstGeom>
          <a:solidFill>
            <a:schemeClr val="bg1">
              <a:lumMod val="85000"/>
              <a:alpha val="80000"/>
            </a:schemeClr>
          </a:solidFill>
          <a:ln>
            <a:solidFill>
              <a:schemeClr val="bg1">
                <a:lumMod val="50000"/>
              </a:schemeClr>
            </a:solidFill>
          </a:ln>
          <a:effectLst>
            <a:innerShdw blurRad="254000" dist="50800" dir="13500000">
              <a:schemeClr val="bg1">
                <a:alpha val="50000"/>
              </a:schemeClr>
            </a:inn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a:solidFill>
                  <a:schemeClr val="tx1"/>
                </a:solidFill>
              </a:rPr>
              <a:t>H</a:t>
            </a:r>
            <a:endParaRPr lang="en-US" sz="1800" dirty="0">
              <a:solidFill>
                <a:schemeClr val="tx1"/>
              </a:solidFill>
            </a:endParaRPr>
          </a:p>
        </p:txBody>
      </p:sp>
      <p:sp>
        <p:nvSpPr>
          <p:cNvPr id="307" name="Oval 306"/>
          <p:cNvSpPr/>
          <p:nvPr/>
        </p:nvSpPr>
        <p:spPr>
          <a:xfrm>
            <a:off x="1225412" y="3269461"/>
            <a:ext cx="609600" cy="609600"/>
          </a:xfrm>
          <a:prstGeom prst="ellipse">
            <a:avLst/>
          </a:prstGeom>
          <a:solidFill>
            <a:srgbClr val="0000FF">
              <a:alpha val="90000"/>
            </a:srgbClr>
          </a:solidFill>
          <a:ln>
            <a:solidFill>
              <a:srgbClr val="3333CC">
                <a:alpha val="51000"/>
              </a:srgbClr>
            </a:solidFill>
          </a:ln>
          <a:effectLst>
            <a:innerShdw blurRad="254000" dist="114300" dir="13500000">
              <a:schemeClr val="bg1">
                <a:alpha val="53000"/>
              </a:schemeClr>
            </a:inn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90"/>
                </a:solidFill>
              </a:rPr>
              <a:t>O</a:t>
            </a:r>
          </a:p>
        </p:txBody>
      </p:sp>
      <p:sp>
        <p:nvSpPr>
          <p:cNvPr id="313" name="Oval 312"/>
          <p:cNvSpPr/>
          <p:nvPr/>
        </p:nvSpPr>
        <p:spPr>
          <a:xfrm>
            <a:off x="920612" y="4526355"/>
            <a:ext cx="609600" cy="609600"/>
          </a:xfrm>
          <a:prstGeom prst="ellipse">
            <a:avLst/>
          </a:prstGeom>
          <a:solidFill>
            <a:srgbClr val="0000FF">
              <a:alpha val="80000"/>
            </a:srgbClr>
          </a:solidFill>
          <a:ln>
            <a:solidFill>
              <a:srgbClr val="3333CC"/>
            </a:solidFill>
          </a:ln>
          <a:effectLst>
            <a:innerShdw blurRad="254000" dist="50800" dir="13500000">
              <a:schemeClr val="bg1">
                <a:alpha val="50000"/>
              </a:schemeClr>
            </a:inn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smtClean="0">
                <a:solidFill>
                  <a:srgbClr val="000000"/>
                </a:solidFill>
              </a:rPr>
              <a:t>O</a:t>
            </a:r>
            <a:endParaRPr lang="en-US" dirty="0">
              <a:solidFill>
                <a:srgbClr val="000000"/>
              </a:solidFill>
            </a:endParaRPr>
          </a:p>
        </p:txBody>
      </p:sp>
      <p:sp>
        <p:nvSpPr>
          <p:cNvPr id="319" name="Oval 318"/>
          <p:cNvSpPr/>
          <p:nvPr/>
        </p:nvSpPr>
        <p:spPr>
          <a:xfrm>
            <a:off x="1301612" y="4450155"/>
            <a:ext cx="838200" cy="838200"/>
          </a:xfrm>
          <a:prstGeom prst="ellipse">
            <a:avLst/>
          </a:prstGeom>
          <a:solidFill>
            <a:schemeClr val="bg2">
              <a:alpha val="90000"/>
            </a:schemeClr>
          </a:solidFill>
          <a:ln>
            <a:solidFill>
              <a:srgbClr val="000000">
                <a:alpha val="51000"/>
              </a:srgbClr>
            </a:solidFill>
          </a:ln>
          <a:effectLst>
            <a:innerShdw blurRad="254000" dist="114300" dir="13500000">
              <a:srgbClr val="0D0D0D">
                <a:alpha val="53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5" name="Oval 324"/>
          <p:cNvSpPr/>
          <p:nvPr/>
        </p:nvSpPr>
        <p:spPr>
          <a:xfrm>
            <a:off x="1682612" y="4602555"/>
            <a:ext cx="609600" cy="609600"/>
          </a:xfrm>
          <a:prstGeom prst="ellipse">
            <a:avLst/>
          </a:prstGeom>
          <a:solidFill>
            <a:srgbClr val="0000FF">
              <a:alpha val="80000"/>
            </a:srgbClr>
          </a:solidFill>
          <a:ln>
            <a:solidFill>
              <a:srgbClr val="3333CC"/>
            </a:solidFill>
          </a:ln>
          <a:effectLst>
            <a:innerShdw blurRad="254000" dist="50800" dir="13500000">
              <a:schemeClr val="bg1">
                <a:alpha val="50000"/>
              </a:schemeClr>
            </a:inn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smtClean="0">
                <a:solidFill>
                  <a:srgbClr val="000000"/>
                </a:solidFill>
              </a:rPr>
              <a:t>O</a:t>
            </a:r>
            <a:endParaRPr lang="en-US" dirty="0">
              <a:solidFill>
                <a:srgbClr val="000000"/>
              </a:solidFill>
            </a:endParaRPr>
          </a:p>
        </p:txBody>
      </p:sp>
      <p:sp>
        <p:nvSpPr>
          <p:cNvPr id="337" name="Oval 336"/>
          <p:cNvSpPr/>
          <p:nvPr/>
        </p:nvSpPr>
        <p:spPr>
          <a:xfrm>
            <a:off x="1225412" y="4602555"/>
            <a:ext cx="609600" cy="609600"/>
          </a:xfrm>
          <a:prstGeom prst="ellipse">
            <a:avLst/>
          </a:prstGeom>
          <a:solidFill>
            <a:srgbClr val="0000FF">
              <a:alpha val="90000"/>
            </a:srgbClr>
          </a:solidFill>
          <a:ln>
            <a:solidFill>
              <a:srgbClr val="3333CC">
                <a:alpha val="51000"/>
              </a:srgbClr>
            </a:solidFill>
          </a:ln>
          <a:effectLst>
            <a:innerShdw blurRad="254000" dist="114300" dir="13500000">
              <a:schemeClr val="bg1">
                <a:alpha val="53000"/>
              </a:schemeClr>
            </a:inn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90"/>
                </a:solidFill>
              </a:rPr>
              <a:t>O</a:t>
            </a:r>
          </a:p>
        </p:txBody>
      </p:sp>
      <p:sp>
        <p:nvSpPr>
          <p:cNvPr id="349" name="Oval 348"/>
          <p:cNvSpPr/>
          <p:nvPr/>
        </p:nvSpPr>
        <p:spPr>
          <a:xfrm>
            <a:off x="1405521" y="5823725"/>
            <a:ext cx="540327" cy="520825"/>
          </a:xfrm>
          <a:prstGeom prst="ellipse">
            <a:avLst/>
          </a:prstGeom>
          <a:solidFill>
            <a:schemeClr val="bg1">
              <a:lumMod val="85000"/>
              <a:alpha val="80000"/>
            </a:schemeClr>
          </a:solidFill>
          <a:ln>
            <a:solidFill>
              <a:schemeClr val="bg1">
                <a:lumMod val="50000"/>
              </a:schemeClr>
            </a:solidFill>
          </a:ln>
          <a:effectLst>
            <a:innerShdw blurRad="254000" dist="50800" dir="13500000">
              <a:schemeClr val="bg1">
                <a:alpha val="50000"/>
              </a:schemeClr>
            </a:inn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smtClean="0">
                <a:solidFill>
                  <a:schemeClr val="tx1"/>
                </a:solidFill>
              </a:rPr>
              <a:t>H</a:t>
            </a:r>
            <a:r>
              <a:rPr lang="en-US" sz="1600" baseline="30000" dirty="0" smtClean="0">
                <a:solidFill>
                  <a:schemeClr val="tx1"/>
                </a:solidFill>
              </a:rPr>
              <a:t>+</a:t>
            </a:r>
            <a:endParaRPr lang="en-US" sz="1800" baseline="30000" dirty="0">
              <a:solidFill>
                <a:schemeClr val="tx1"/>
              </a:solidFill>
            </a:endParaRPr>
          </a:p>
        </p:txBody>
      </p:sp>
      <p:cxnSp>
        <p:nvCxnSpPr>
          <p:cNvPr id="77" name="Straight Connector 76"/>
          <p:cNvCxnSpPr/>
          <p:nvPr/>
        </p:nvCxnSpPr>
        <p:spPr>
          <a:xfrm>
            <a:off x="669711" y="4209229"/>
            <a:ext cx="803874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669711" y="5462734"/>
            <a:ext cx="803874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85" name="Picture 84" descr="hall_spencer_Posidonia compress.jpg"/>
          <p:cNvPicPr>
            <a:picLocks noChangeAspect="1"/>
          </p:cNvPicPr>
          <p:nvPr/>
        </p:nvPicPr>
        <p:blipFill>
          <a:blip r:embed="rId3"/>
          <a:stretch>
            <a:fillRect/>
          </a:stretch>
        </p:blipFill>
        <p:spPr>
          <a:xfrm>
            <a:off x="4474082" y="1979320"/>
            <a:ext cx="1329795" cy="1993227"/>
          </a:xfrm>
          <a:prstGeom prst="rect">
            <a:avLst/>
          </a:prstGeom>
          <a:ln w="22225" cap="flat" cmpd="sng" algn="ctr">
            <a:solidFill>
              <a:srgbClr val="0000FF"/>
            </a:solidFill>
            <a:prstDash val="solid"/>
            <a:round/>
            <a:headEnd type="none" w="med" len="med"/>
            <a:tailEnd type="none" w="med" len="med"/>
          </a:ln>
        </p:spPr>
      </p:pic>
      <p:pic>
        <p:nvPicPr>
          <p:cNvPr id="86" name="Picture 85" descr="110310093802-large.jpeg"/>
          <p:cNvPicPr>
            <a:picLocks noChangeAspect="1"/>
          </p:cNvPicPr>
          <p:nvPr/>
        </p:nvPicPr>
        <p:blipFill>
          <a:blip r:embed="rId4"/>
          <a:stretch>
            <a:fillRect/>
          </a:stretch>
        </p:blipFill>
        <p:spPr>
          <a:xfrm>
            <a:off x="5888997" y="1979320"/>
            <a:ext cx="2702987" cy="1990468"/>
          </a:xfrm>
          <a:prstGeom prst="rect">
            <a:avLst/>
          </a:prstGeom>
          <a:ln w="22225" cap="flat" cmpd="sng" algn="ctr">
            <a:solidFill>
              <a:srgbClr val="008000"/>
            </a:solidFill>
            <a:prstDash val="solid"/>
            <a:round/>
            <a:headEnd type="none" w="med" len="med"/>
            <a:tailEnd type="none" w="med" len="med"/>
          </a:ln>
        </p:spPr>
      </p:pic>
      <p:pic>
        <p:nvPicPr>
          <p:cNvPr id="2" name="Picture 1" descr="a_palmata_mpb.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4082" y="4304250"/>
            <a:ext cx="1414915" cy="1061186"/>
          </a:xfrm>
          <a:prstGeom prst="rect">
            <a:avLst/>
          </a:prstGeom>
          <a:ln w="28575" cmpd="sng">
            <a:solidFill>
              <a:srgbClr val="800000"/>
            </a:solidFill>
          </a:ln>
        </p:spPr>
      </p:pic>
      <p:pic>
        <p:nvPicPr>
          <p:cNvPr id="3" name="Picture 2" descr="herring_noaa.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4082" y="5537765"/>
            <a:ext cx="1087893" cy="1198701"/>
          </a:xfrm>
          <a:prstGeom prst="rect">
            <a:avLst/>
          </a:prstGeom>
          <a:ln w="28575" cmpd="sng">
            <a:solidFill>
              <a:schemeClr val="tx1"/>
            </a:solidFill>
          </a:ln>
        </p:spPr>
      </p:pic>
      <p:pic>
        <p:nvPicPr>
          <p:cNvPr id="8" name="Picture 7" descr="perina_squi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9125" y="5537765"/>
            <a:ext cx="1531816" cy="1198702"/>
          </a:xfrm>
          <a:prstGeom prst="rect">
            <a:avLst/>
          </a:prstGeom>
          <a:ln w="28575" cmpd="sng">
            <a:solidFill>
              <a:schemeClr val="tx1"/>
            </a:solidFill>
          </a:ln>
        </p:spPr>
      </p:pic>
      <p:pic>
        <p:nvPicPr>
          <p:cNvPr id="84" name="Picture 17" descr="brittlestar_noaa"/>
          <p:cNvPicPr>
            <a:picLocks noChangeAspect="1" noChangeArrowheads="1"/>
          </p:cNvPicPr>
          <p:nvPr/>
        </p:nvPicPr>
        <p:blipFill>
          <a:blip r:embed="rId8"/>
          <a:srcRect/>
          <a:stretch>
            <a:fillRect/>
          </a:stretch>
        </p:blipFill>
        <p:spPr>
          <a:xfrm>
            <a:off x="5971380" y="4304251"/>
            <a:ext cx="1707943" cy="1061186"/>
          </a:xfrm>
          <a:prstGeom prst="rect">
            <a:avLst/>
          </a:prstGeom>
          <a:noFill/>
          <a:ln w="28575" cmpd="sng">
            <a:solidFill>
              <a:srgbClr val="800000"/>
            </a:solidFill>
          </a:ln>
        </p:spPr>
      </p:pic>
      <p:pic>
        <p:nvPicPr>
          <p:cNvPr id="10" name="Picture 9" descr="coccolithus21.150a.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1317" y="4304251"/>
            <a:ext cx="820667" cy="1071108"/>
          </a:xfrm>
          <a:prstGeom prst="rect">
            <a:avLst/>
          </a:prstGeom>
          <a:ln w="28575" cmpd="sng">
            <a:solidFill>
              <a:srgbClr val="800000"/>
            </a:solidFill>
          </a:ln>
        </p:spPr>
      </p:pic>
      <p:pic>
        <p:nvPicPr>
          <p:cNvPr id="11" name="Picture 10" descr="LIMN1611.jpg"/>
          <p:cNvPicPr>
            <a:picLocks noChangeAspect="1"/>
          </p:cNvPicPr>
          <p:nvPr/>
        </p:nvPicPr>
        <p:blipFill rotWithShape="1">
          <a:blip r:embed="rId10">
            <a:extLst>
              <a:ext uri="{28A0092B-C50C-407E-A947-70E740481C1C}">
                <a14:useLocalDpi xmlns:a14="http://schemas.microsoft.com/office/drawing/2010/main" val="0"/>
              </a:ext>
            </a:extLst>
          </a:blip>
          <a:srcRect r="25047"/>
          <a:stretch/>
        </p:blipFill>
        <p:spPr>
          <a:xfrm>
            <a:off x="7213569" y="5537765"/>
            <a:ext cx="1406555" cy="1198701"/>
          </a:xfrm>
          <a:prstGeom prst="rect">
            <a:avLst/>
          </a:prstGeom>
          <a:ln w="28575" cmpd="sng">
            <a:solidFill>
              <a:srgbClr val="000000"/>
            </a:solidFill>
          </a:ln>
        </p:spPr>
      </p:pic>
      <p:sp>
        <p:nvSpPr>
          <p:cNvPr id="87" name="AutoShape 9"/>
          <p:cNvSpPr>
            <a:spLocks noChangeArrowheads="1"/>
          </p:cNvSpPr>
          <p:nvPr/>
        </p:nvSpPr>
        <p:spPr bwMode="auto">
          <a:xfrm>
            <a:off x="2740025" y="1964793"/>
            <a:ext cx="1143000" cy="533400"/>
          </a:xfrm>
          <a:prstGeom prst="roundRect">
            <a:avLst>
              <a:gd name="adj" fmla="val 16667"/>
            </a:avLst>
          </a:prstGeom>
          <a:solidFill>
            <a:srgbClr val="0000FF"/>
          </a:solidFill>
          <a:ln w="9525">
            <a:solidFill>
              <a:schemeClr val="tx1"/>
            </a:solidFill>
            <a:round/>
            <a:headEnd/>
            <a:tailEnd/>
          </a:ln>
          <a:effectLst/>
        </p:spPr>
        <p:txBody>
          <a:bodyPr wrap="none" anchor="ctr"/>
          <a:lstStyle/>
          <a:p>
            <a:pPr>
              <a:defRPr/>
            </a:pPr>
            <a:r>
              <a:rPr lang="en-US" sz="2000" dirty="0">
                <a:solidFill>
                  <a:schemeClr val="bg1"/>
                </a:solidFill>
                <a:effectLst>
                  <a:outerShdw blurRad="50800" dist="38100" dir="2700000" algn="tl">
                    <a:schemeClr val="tx1">
                      <a:alpha val="43000"/>
                    </a:schemeClr>
                  </a:outerShdw>
                </a:effectLst>
                <a:latin typeface="Candara"/>
                <a:cs typeface="Candara"/>
              </a:rPr>
              <a:t>CO</a:t>
            </a:r>
            <a:r>
              <a:rPr lang="en-US" sz="2000" baseline="-25000" dirty="0">
                <a:solidFill>
                  <a:schemeClr val="bg1"/>
                </a:solidFill>
                <a:effectLst>
                  <a:outerShdw blurRad="50800" dist="38100" dir="2700000" algn="tl">
                    <a:schemeClr val="tx1">
                      <a:alpha val="43000"/>
                    </a:schemeClr>
                  </a:outerShdw>
                </a:effectLst>
                <a:latin typeface="Candara"/>
                <a:cs typeface="Candara"/>
              </a:rPr>
              <a:t>2(aq)</a:t>
            </a:r>
            <a:endParaRPr lang="en-US" sz="2000" baseline="30000" dirty="0">
              <a:solidFill>
                <a:schemeClr val="bg1"/>
              </a:solidFill>
              <a:effectLst>
                <a:outerShdw blurRad="50800" dist="38100" dir="2700000" algn="tl">
                  <a:schemeClr val="tx1">
                    <a:alpha val="43000"/>
                  </a:schemeClr>
                </a:outerShdw>
              </a:effectLst>
              <a:latin typeface="Candara"/>
              <a:cs typeface="Candara"/>
            </a:endParaRPr>
          </a:p>
        </p:txBody>
      </p:sp>
      <p:sp>
        <p:nvSpPr>
          <p:cNvPr id="88" name="AutoShape 10"/>
          <p:cNvSpPr>
            <a:spLocks noChangeArrowheads="1"/>
          </p:cNvSpPr>
          <p:nvPr/>
        </p:nvSpPr>
        <p:spPr bwMode="auto">
          <a:xfrm>
            <a:off x="3643313" y="2058456"/>
            <a:ext cx="228600" cy="381000"/>
          </a:xfrm>
          <a:prstGeom prst="upArrow">
            <a:avLst>
              <a:gd name="adj1" fmla="val 50000"/>
              <a:gd name="adj2" fmla="val 58333"/>
            </a:avLst>
          </a:prstGeom>
          <a:solidFill>
            <a:schemeClr val="bg1"/>
          </a:solidFill>
          <a:ln w="9525">
            <a:solidFill>
              <a:schemeClr val="tx1"/>
            </a:solidFill>
            <a:miter lim="800000"/>
            <a:headEnd/>
            <a:tailEnd/>
          </a:ln>
          <a:effectLst>
            <a:outerShdw blurRad="50800" dist="38100" dir="2700000">
              <a:srgbClr val="000000">
                <a:alpha val="43000"/>
              </a:srgbClr>
            </a:outerShdw>
          </a:effectLst>
        </p:spPr>
        <p:txBody>
          <a:bodyPr wrap="none" anchor="ctr"/>
          <a:lstStyle/>
          <a:p>
            <a:pPr>
              <a:defRPr/>
            </a:pPr>
            <a:endParaRPr lang="en-US">
              <a:latin typeface="Candara"/>
              <a:cs typeface="Candara"/>
            </a:endParaRPr>
          </a:p>
        </p:txBody>
      </p:sp>
      <p:sp>
        <p:nvSpPr>
          <p:cNvPr id="89" name="AutoShape 6"/>
          <p:cNvSpPr>
            <a:spLocks noChangeArrowheads="1"/>
          </p:cNvSpPr>
          <p:nvPr/>
        </p:nvSpPr>
        <p:spPr bwMode="auto">
          <a:xfrm>
            <a:off x="2730500" y="3193261"/>
            <a:ext cx="1168400" cy="533400"/>
          </a:xfrm>
          <a:prstGeom prst="roundRect">
            <a:avLst>
              <a:gd name="adj" fmla="val 16667"/>
            </a:avLst>
          </a:prstGeom>
          <a:solidFill>
            <a:srgbClr val="008000"/>
          </a:solidFill>
          <a:ln w="9525">
            <a:solidFill>
              <a:schemeClr val="tx1"/>
            </a:solidFill>
            <a:round/>
            <a:headEnd/>
            <a:tailEnd/>
          </a:ln>
          <a:effectLst/>
        </p:spPr>
        <p:txBody>
          <a:bodyPr wrap="none" anchor="ctr"/>
          <a:lstStyle/>
          <a:p>
            <a:pPr>
              <a:defRPr/>
            </a:pPr>
            <a:r>
              <a:rPr lang="en-US" sz="2000" dirty="0">
                <a:solidFill>
                  <a:schemeClr val="bg1"/>
                </a:solidFill>
                <a:effectLst>
                  <a:outerShdw blurRad="38100" dist="38100" dir="2700000" algn="tl">
                    <a:schemeClr val="tx1">
                      <a:alpha val="43000"/>
                    </a:schemeClr>
                  </a:outerShdw>
                </a:effectLst>
                <a:latin typeface="Candara"/>
                <a:cs typeface="Candara"/>
              </a:rPr>
              <a:t>HCO</a:t>
            </a:r>
            <a:r>
              <a:rPr lang="en-US" sz="2000" baseline="-25000" dirty="0">
                <a:solidFill>
                  <a:schemeClr val="bg1"/>
                </a:solidFill>
                <a:effectLst>
                  <a:outerShdw blurRad="38100" dist="38100" dir="2700000" algn="tl">
                    <a:schemeClr val="tx1">
                      <a:alpha val="43000"/>
                    </a:schemeClr>
                  </a:outerShdw>
                </a:effectLst>
                <a:latin typeface="Candara"/>
                <a:cs typeface="Candara"/>
              </a:rPr>
              <a:t>3</a:t>
            </a:r>
            <a:r>
              <a:rPr lang="en-US" sz="2000" baseline="30000" dirty="0">
                <a:solidFill>
                  <a:schemeClr val="bg1"/>
                </a:solidFill>
                <a:effectLst>
                  <a:outerShdw blurRad="38100" dist="38100" dir="2700000" algn="tl">
                    <a:schemeClr val="tx1">
                      <a:alpha val="43000"/>
                    </a:schemeClr>
                  </a:outerShdw>
                </a:effectLst>
                <a:latin typeface="Candara"/>
                <a:cs typeface="Candara"/>
              </a:rPr>
              <a:t>-</a:t>
            </a:r>
          </a:p>
        </p:txBody>
      </p:sp>
      <p:sp>
        <p:nvSpPr>
          <p:cNvPr id="90" name="AutoShape 10"/>
          <p:cNvSpPr>
            <a:spLocks noChangeArrowheads="1"/>
          </p:cNvSpPr>
          <p:nvPr/>
        </p:nvSpPr>
        <p:spPr bwMode="auto">
          <a:xfrm>
            <a:off x="3589337" y="3274224"/>
            <a:ext cx="228600" cy="381000"/>
          </a:xfrm>
          <a:prstGeom prst="upArrow">
            <a:avLst>
              <a:gd name="adj1" fmla="val 50000"/>
              <a:gd name="adj2" fmla="val 58333"/>
            </a:avLst>
          </a:prstGeom>
          <a:solidFill>
            <a:schemeClr val="bg1"/>
          </a:solidFill>
          <a:ln w="9525">
            <a:solidFill>
              <a:schemeClr val="tx1"/>
            </a:solidFill>
            <a:miter lim="800000"/>
            <a:headEnd/>
            <a:tailEnd/>
          </a:ln>
          <a:effectLst>
            <a:outerShdw blurRad="50800" dist="38100" dir="2700000">
              <a:srgbClr val="000000">
                <a:alpha val="43000"/>
              </a:srgbClr>
            </a:outerShdw>
          </a:effectLst>
        </p:spPr>
        <p:txBody>
          <a:bodyPr wrap="none" anchor="ctr"/>
          <a:lstStyle/>
          <a:p>
            <a:pPr>
              <a:defRPr/>
            </a:pPr>
            <a:endParaRPr lang="en-US">
              <a:latin typeface="Candara"/>
              <a:cs typeface="Candara"/>
            </a:endParaRPr>
          </a:p>
        </p:txBody>
      </p:sp>
      <p:sp>
        <p:nvSpPr>
          <p:cNvPr id="91" name="AutoShape 7"/>
          <p:cNvSpPr>
            <a:spLocks noChangeArrowheads="1"/>
          </p:cNvSpPr>
          <p:nvPr/>
        </p:nvSpPr>
        <p:spPr bwMode="auto">
          <a:xfrm>
            <a:off x="2728259" y="4514945"/>
            <a:ext cx="1135063" cy="533400"/>
          </a:xfrm>
          <a:prstGeom prst="roundRect">
            <a:avLst>
              <a:gd name="adj" fmla="val 16667"/>
            </a:avLst>
          </a:prstGeom>
          <a:solidFill>
            <a:srgbClr val="800000"/>
          </a:solidFill>
          <a:ln w="9525">
            <a:solidFill>
              <a:schemeClr val="tx1"/>
            </a:solidFill>
            <a:round/>
            <a:headEnd/>
            <a:tailEnd/>
          </a:ln>
          <a:effectLst/>
        </p:spPr>
        <p:txBody>
          <a:bodyPr wrap="none" anchor="ctr"/>
          <a:lstStyle/>
          <a:p>
            <a:pPr>
              <a:defRPr/>
            </a:pPr>
            <a:r>
              <a:rPr lang="en-US" sz="2000" dirty="0">
                <a:solidFill>
                  <a:schemeClr val="bg1"/>
                </a:solidFill>
                <a:effectLst>
                  <a:outerShdw blurRad="50800" dist="50800" dir="16200000" algn="tl" rotWithShape="0">
                    <a:schemeClr val="tx1">
                      <a:alpha val="0"/>
                    </a:schemeClr>
                  </a:outerShdw>
                </a:effectLst>
                <a:latin typeface="Candara"/>
                <a:cs typeface="Candara"/>
              </a:rPr>
              <a:t>CO</a:t>
            </a:r>
            <a:r>
              <a:rPr lang="en-US" sz="2000" baseline="-25000" dirty="0">
                <a:solidFill>
                  <a:schemeClr val="bg1"/>
                </a:solidFill>
                <a:effectLst>
                  <a:outerShdw blurRad="50800" dist="50800" dir="16200000" algn="tl" rotWithShape="0">
                    <a:schemeClr val="tx1">
                      <a:alpha val="0"/>
                    </a:schemeClr>
                  </a:outerShdw>
                </a:effectLst>
                <a:latin typeface="Candara"/>
                <a:cs typeface="Candara"/>
              </a:rPr>
              <a:t>3</a:t>
            </a:r>
            <a:r>
              <a:rPr lang="en-US" sz="2000" baseline="30000" dirty="0">
                <a:solidFill>
                  <a:schemeClr val="bg1"/>
                </a:solidFill>
                <a:effectLst>
                  <a:outerShdw blurRad="50800" dist="50800" dir="16200000" algn="tl" rotWithShape="0">
                    <a:schemeClr val="tx1">
                      <a:alpha val="0"/>
                    </a:schemeClr>
                  </a:outerShdw>
                </a:effectLst>
                <a:latin typeface="Candara"/>
                <a:cs typeface="Candara"/>
              </a:rPr>
              <a:t>2-</a:t>
            </a:r>
          </a:p>
        </p:txBody>
      </p:sp>
      <p:sp>
        <p:nvSpPr>
          <p:cNvPr id="92" name="AutoShape 11"/>
          <p:cNvSpPr>
            <a:spLocks noChangeArrowheads="1"/>
          </p:cNvSpPr>
          <p:nvPr/>
        </p:nvSpPr>
        <p:spPr bwMode="auto">
          <a:xfrm rot="10800000">
            <a:off x="3528359" y="4602258"/>
            <a:ext cx="228600" cy="415925"/>
          </a:xfrm>
          <a:prstGeom prst="upArrow">
            <a:avLst>
              <a:gd name="adj1" fmla="val 50000"/>
              <a:gd name="adj2" fmla="val 58333"/>
            </a:avLst>
          </a:prstGeom>
          <a:solidFill>
            <a:schemeClr val="bg1"/>
          </a:solidFill>
          <a:ln w="9525">
            <a:solidFill>
              <a:schemeClr val="tx1"/>
            </a:solidFill>
            <a:miter lim="800000"/>
            <a:headEnd/>
            <a:tailEnd/>
          </a:ln>
          <a:effectLst>
            <a:outerShdw blurRad="50800" dist="38100" dir="2700000">
              <a:srgbClr val="000000">
                <a:alpha val="43000"/>
              </a:srgbClr>
            </a:outerShdw>
          </a:effectLst>
        </p:spPr>
        <p:txBody>
          <a:bodyPr wrap="none" anchor="ctr"/>
          <a:lstStyle/>
          <a:p>
            <a:pPr>
              <a:defRPr/>
            </a:pPr>
            <a:endParaRPr lang="en-US">
              <a:latin typeface="Candara"/>
              <a:cs typeface="Candara"/>
            </a:endParaRPr>
          </a:p>
        </p:txBody>
      </p:sp>
      <p:sp>
        <p:nvSpPr>
          <p:cNvPr id="93" name="AutoShape 8"/>
          <p:cNvSpPr>
            <a:spLocks noChangeArrowheads="1"/>
          </p:cNvSpPr>
          <p:nvPr/>
        </p:nvSpPr>
        <p:spPr bwMode="auto">
          <a:xfrm>
            <a:off x="2728259" y="5811150"/>
            <a:ext cx="1152525" cy="533400"/>
          </a:xfrm>
          <a:prstGeom prst="roundRect">
            <a:avLst>
              <a:gd name="adj" fmla="val 16667"/>
            </a:avLst>
          </a:prstGeom>
          <a:solidFill>
            <a:srgbClr val="4F6F92"/>
          </a:solidFill>
          <a:ln w="9525">
            <a:solidFill>
              <a:schemeClr val="tx1"/>
            </a:solidFill>
            <a:round/>
            <a:headEnd/>
            <a:tailEnd/>
          </a:ln>
          <a:effectLst/>
        </p:spPr>
        <p:txBody>
          <a:bodyPr wrap="none" anchor="ctr"/>
          <a:lstStyle/>
          <a:p>
            <a:pPr>
              <a:defRPr/>
            </a:pPr>
            <a:r>
              <a:rPr lang="en-US" sz="2000">
                <a:solidFill>
                  <a:schemeClr val="bg1"/>
                </a:solidFill>
                <a:effectLst>
                  <a:outerShdw blurRad="38100" dist="38100" dir="2700000" algn="tl">
                    <a:srgbClr val="000000"/>
                  </a:outerShdw>
                </a:effectLst>
                <a:latin typeface="Candara"/>
                <a:cs typeface="Candara"/>
              </a:rPr>
              <a:t>pH</a:t>
            </a:r>
            <a:endParaRPr lang="en-US" sz="2000" baseline="30000">
              <a:latin typeface="Candara"/>
              <a:cs typeface="Candara"/>
            </a:endParaRPr>
          </a:p>
        </p:txBody>
      </p:sp>
      <p:sp>
        <p:nvSpPr>
          <p:cNvPr id="94" name="AutoShape 11"/>
          <p:cNvSpPr>
            <a:spLocks noChangeArrowheads="1"/>
          </p:cNvSpPr>
          <p:nvPr/>
        </p:nvSpPr>
        <p:spPr bwMode="auto">
          <a:xfrm rot="10800000">
            <a:off x="3352147" y="5895288"/>
            <a:ext cx="228600" cy="414337"/>
          </a:xfrm>
          <a:prstGeom prst="upArrow">
            <a:avLst>
              <a:gd name="adj1" fmla="val 50000"/>
              <a:gd name="adj2" fmla="val 58333"/>
            </a:avLst>
          </a:prstGeom>
          <a:solidFill>
            <a:schemeClr val="bg1"/>
          </a:solidFill>
          <a:ln w="9525">
            <a:solidFill>
              <a:schemeClr val="tx1"/>
            </a:solidFill>
            <a:miter lim="800000"/>
            <a:headEnd/>
            <a:tailEnd/>
          </a:ln>
          <a:effectLst>
            <a:outerShdw blurRad="50800" dist="38100" dir="2700000">
              <a:srgbClr val="000000">
                <a:alpha val="43000"/>
              </a:srgbClr>
            </a:outerShdw>
          </a:effectLst>
        </p:spPr>
        <p:txBody>
          <a:bodyPr wrap="none" anchor="ctr"/>
          <a:lstStyle/>
          <a:p>
            <a:pPr>
              <a:defRPr/>
            </a:pPr>
            <a:endParaRPr lang="en-US">
              <a:latin typeface="Candara"/>
              <a:cs typeface="Candara"/>
            </a:endParaRPr>
          </a:p>
        </p:txBody>
      </p:sp>
      <p:sp>
        <p:nvSpPr>
          <p:cNvPr id="95" name="Title 1"/>
          <p:cNvSpPr txBox="1">
            <a:spLocks/>
          </p:cNvSpPr>
          <p:nvPr/>
        </p:nvSpPr>
        <p:spPr bwMode="auto">
          <a:xfrm>
            <a:off x="944562" y="25057"/>
            <a:ext cx="789328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3600" b="1" dirty="0" smtClean="0">
                <a:latin typeface="Candara"/>
                <a:cs typeface="Candara"/>
              </a:rPr>
              <a:t>A suite of chemical shifts</a:t>
            </a:r>
            <a:endParaRPr lang="en-US" sz="3600" b="1" dirty="0">
              <a:latin typeface="Candara"/>
              <a:cs typeface="Candara"/>
            </a:endParaRPr>
          </a:p>
        </p:txBody>
      </p:sp>
      <p:pic>
        <p:nvPicPr>
          <p:cNvPr id="96" name="Picture 95" descr="sterling_zumbrunn_p13coral_37759b.jpg"/>
          <p:cNvPicPr>
            <a:picLocks noChangeAspect="1"/>
          </p:cNvPicPr>
          <p:nvPr/>
        </p:nvPicPr>
        <p:blipFill>
          <a:blip r:embed="rId11"/>
          <a:stretch>
            <a:fillRect/>
          </a:stretch>
        </p:blipFill>
        <p:spPr>
          <a:xfrm>
            <a:off x="3924" y="30972"/>
            <a:ext cx="932226" cy="870446"/>
          </a:xfrm>
          <a:prstGeom prst="rect">
            <a:avLst/>
          </a:prstGeom>
        </p:spPr>
      </p:pic>
      <p:sp>
        <p:nvSpPr>
          <p:cNvPr id="97" name="Rectangle 96"/>
          <p:cNvSpPr/>
          <p:nvPr/>
        </p:nvSpPr>
        <p:spPr>
          <a:xfrm>
            <a:off x="11425" y="0"/>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nvGrpSpPr>
          <p:cNvPr id="98" name="Group 208"/>
          <p:cNvGrpSpPr>
            <a:grpSpLocks/>
          </p:cNvGrpSpPr>
          <p:nvPr/>
        </p:nvGrpSpPr>
        <p:grpSpPr bwMode="auto">
          <a:xfrm>
            <a:off x="304800" y="1538862"/>
            <a:ext cx="8585200" cy="139700"/>
            <a:chOff x="513" y="759"/>
            <a:chExt cx="4612" cy="57"/>
          </a:xfrm>
        </p:grpSpPr>
        <p:sp>
          <p:nvSpPr>
            <p:cNvPr id="99" name="AutoShape 209"/>
            <p:cNvSpPr>
              <a:spLocks/>
            </p:cNvSpPr>
            <p:nvPr/>
          </p:nvSpPr>
          <p:spPr bwMode="auto">
            <a:xfrm rot="-5391105">
              <a:off x="746" y="526"/>
              <a:ext cx="49" cy="515"/>
            </a:xfrm>
            <a:prstGeom prst="leftBracket">
              <a:avLst>
                <a:gd name="adj" fmla="val 525510"/>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sp>
          <p:nvSpPr>
            <p:cNvPr id="100" name="AutoShape 210"/>
            <p:cNvSpPr>
              <a:spLocks/>
            </p:cNvSpPr>
            <p:nvPr/>
          </p:nvSpPr>
          <p:spPr bwMode="auto">
            <a:xfrm rot="-5391105">
              <a:off x="1259" y="531"/>
              <a:ext cx="51" cy="513"/>
            </a:xfrm>
            <a:prstGeom prst="leftBracket">
              <a:avLst>
                <a:gd name="adj" fmla="val 502941"/>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sp>
          <p:nvSpPr>
            <p:cNvPr id="101" name="AutoShape 211"/>
            <p:cNvSpPr>
              <a:spLocks/>
            </p:cNvSpPr>
            <p:nvPr/>
          </p:nvSpPr>
          <p:spPr bwMode="auto">
            <a:xfrm rot="-5391105">
              <a:off x="1772" y="526"/>
              <a:ext cx="51" cy="514"/>
            </a:xfrm>
            <a:prstGeom prst="leftBracket">
              <a:avLst>
                <a:gd name="adj" fmla="val 503922"/>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sp>
          <p:nvSpPr>
            <p:cNvPr id="102" name="AutoShape 212"/>
            <p:cNvSpPr>
              <a:spLocks/>
            </p:cNvSpPr>
            <p:nvPr/>
          </p:nvSpPr>
          <p:spPr bwMode="auto">
            <a:xfrm rot="-5391105">
              <a:off x="2274" y="531"/>
              <a:ext cx="51" cy="513"/>
            </a:xfrm>
            <a:prstGeom prst="leftBracket">
              <a:avLst>
                <a:gd name="adj" fmla="val 502941"/>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sp>
          <p:nvSpPr>
            <p:cNvPr id="103" name="AutoShape 213"/>
            <p:cNvSpPr>
              <a:spLocks/>
            </p:cNvSpPr>
            <p:nvPr/>
          </p:nvSpPr>
          <p:spPr bwMode="auto">
            <a:xfrm rot="-5391105">
              <a:off x="2788" y="530"/>
              <a:ext cx="51" cy="513"/>
            </a:xfrm>
            <a:prstGeom prst="leftBracket">
              <a:avLst>
                <a:gd name="adj" fmla="val 504902"/>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sp>
          <p:nvSpPr>
            <p:cNvPr id="104" name="AutoShape 214"/>
            <p:cNvSpPr>
              <a:spLocks/>
            </p:cNvSpPr>
            <p:nvPr/>
          </p:nvSpPr>
          <p:spPr bwMode="auto">
            <a:xfrm rot="-5391105">
              <a:off x="3301" y="534"/>
              <a:ext cx="50" cy="513"/>
            </a:xfrm>
            <a:prstGeom prst="leftBracket">
              <a:avLst>
                <a:gd name="adj" fmla="val 513000"/>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sp>
          <p:nvSpPr>
            <p:cNvPr id="105" name="AutoShape 215"/>
            <p:cNvSpPr>
              <a:spLocks/>
            </p:cNvSpPr>
            <p:nvPr/>
          </p:nvSpPr>
          <p:spPr bwMode="auto">
            <a:xfrm rot="-5391105">
              <a:off x="3816" y="534"/>
              <a:ext cx="50" cy="513"/>
            </a:xfrm>
            <a:prstGeom prst="leftBracket">
              <a:avLst>
                <a:gd name="adj" fmla="val 513000"/>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sp>
          <p:nvSpPr>
            <p:cNvPr id="106" name="AutoShape 216"/>
            <p:cNvSpPr>
              <a:spLocks/>
            </p:cNvSpPr>
            <p:nvPr/>
          </p:nvSpPr>
          <p:spPr bwMode="auto">
            <a:xfrm rot="-5391105">
              <a:off x="4329" y="536"/>
              <a:ext cx="51" cy="513"/>
            </a:xfrm>
            <a:prstGeom prst="leftBracket">
              <a:avLst>
                <a:gd name="adj" fmla="val 515000"/>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sp>
          <p:nvSpPr>
            <p:cNvPr id="107" name="AutoShape 217"/>
            <p:cNvSpPr>
              <a:spLocks/>
            </p:cNvSpPr>
            <p:nvPr/>
          </p:nvSpPr>
          <p:spPr bwMode="auto">
            <a:xfrm rot="-5391105">
              <a:off x="4843" y="534"/>
              <a:ext cx="50" cy="513"/>
            </a:xfrm>
            <a:prstGeom prst="leftBracket">
              <a:avLst>
                <a:gd name="adj" fmla="val 513000"/>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7" descr="time-series_fig.tiff"/>
          <p:cNvPicPr>
            <a:picLocks noChangeAspect="1"/>
          </p:cNvPicPr>
          <p:nvPr/>
        </p:nvPicPr>
        <p:blipFill>
          <a:blip r:embed="rId3">
            <a:extLst>
              <a:ext uri="{28A0092B-C50C-407E-A947-70E740481C1C}">
                <a14:useLocalDpi xmlns:a14="http://schemas.microsoft.com/office/drawing/2010/main" val="0"/>
              </a:ext>
            </a:extLst>
          </a:blip>
          <a:srcRect b="35347"/>
          <a:stretch>
            <a:fillRect/>
          </a:stretch>
        </p:blipFill>
        <p:spPr bwMode="auto">
          <a:xfrm>
            <a:off x="239713" y="1389063"/>
            <a:ext cx="509746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5" name="Group 58"/>
          <p:cNvGrpSpPr>
            <a:grpSpLocks noChangeAspect="1"/>
          </p:cNvGrpSpPr>
          <p:nvPr/>
        </p:nvGrpSpPr>
        <p:grpSpPr bwMode="auto">
          <a:xfrm>
            <a:off x="5594350" y="1587500"/>
            <a:ext cx="3092450" cy="3695700"/>
            <a:chOff x="232835" y="1151472"/>
            <a:chExt cx="4471899" cy="5102412"/>
          </a:xfrm>
        </p:grpSpPr>
        <p:pic>
          <p:nvPicPr>
            <p:cNvPr id="33801" name="Picture 59" descr="mapset_globe.tiff"/>
            <p:cNvPicPr>
              <a:picLocks noChangeAspect="1"/>
            </p:cNvPicPr>
            <p:nvPr/>
          </p:nvPicPr>
          <p:blipFill>
            <a:blip r:embed="rId4">
              <a:extLst>
                <a:ext uri="{28A0092B-C50C-407E-A947-70E740481C1C}">
                  <a14:useLocalDpi xmlns:a14="http://schemas.microsoft.com/office/drawing/2010/main" val="0"/>
                </a:ext>
              </a:extLst>
            </a:blip>
            <a:srcRect r="48445"/>
            <a:stretch>
              <a:fillRect/>
            </a:stretch>
          </p:blipFill>
          <p:spPr bwMode="auto">
            <a:xfrm>
              <a:off x="232835" y="1151472"/>
              <a:ext cx="4471899" cy="510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Connector 60"/>
            <p:cNvSpPr/>
            <p:nvPr/>
          </p:nvSpPr>
          <p:spPr>
            <a:xfrm>
              <a:off x="1059264" y="3023233"/>
              <a:ext cx="160695" cy="159999"/>
            </a:xfrm>
            <a:prstGeom prst="flowChartConnector">
              <a:avLst/>
            </a:prstGeom>
            <a:solidFill>
              <a:srgbClr val="C592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3" name="Connector 62"/>
            <p:cNvSpPr/>
            <p:nvPr/>
          </p:nvSpPr>
          <p:spPr>
            <a:xfrm>
              <a:off x="3081720" y="2755839"/>
              <a:ext cx="160695" cy="159999"/>
            </a:xfrm>
            <a:prstGeom prst="flowChartConnector">
              <a:avLst/>
            </a:prstGeom>
            <a:solidFill>
              <a:srgbClr val="00804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4" name="Connector 63"/>
            <p:cNvSpPr/>
            <p:nvPr/>
          </p:nvSpPr>
          <p:spPr>
            <a:xfrm>
              <a:off x="4153781" y="2845701"/>
              <a:ext cx="160695" cy="159998"/>
            </a:xfrm>
            <a:prstGeom prst="flowChartConnector">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65" name="TextBox 64"/>
          <p:cNvSpPr txBox="1"/>
          <p:nvPr/>
        </p:nvSpPr>
        <p:spPr>
          <a:xfrm>
            <a:off x="5778500" y="1295400"/>
            <a:ext cx="3073400" cy="369888"/>
          </a:xfrm>
          <a:prstGeom prst="rect">
            <a:avLst/>
          </a:prstGeom>
          <a:noFill/>
        </p:spPr>
        <p:txBody>
          <a:bodyPr wrap="none">
            <a:spAutoFit/>
          </a:bodyPr>
          <a:lstStyle/>
          <a:p>
            <a:pPr>
              <a:defRPr/>
            </a:pPr>
            <a:r>
              <a:rPr lang="en-US" b="1" dirty="0">
                <a:solidFill>
                  <a:srgbClr val="C59211"/>
                </a:solidFill>
                <a:latin typeface="Candara"/>
                <a:cs typeface="Candara"/>
              </a:rPr>
              <a:t>ALOHA   </a:t>
            </a:r>
            <a:r>
              <a:rPr lang="en-US" b="1" dirty="0">
                <a:latin typeface="Candara"/>
                <a:cs typeface="Candara"/>
              </a:rPr>
              <a:t>             </a:t>
            </a:r>
            <a:r>
              <a:rPr lang="en-US" b="1" dirty="0">
                <a:solidFill>
                  <a:srgbClr val="008040"/>
                </a:solidFill>
                <a:latin typeface="Candara"/>
                <a:cs typeface="Candara"/>
              </a:rPr>
              <a:t>BATS</a:t>
            </a:r>
            <a:r>
              <a:rPr lang="en-US" b="1" dirty="0">
                <a:latin typeface="Candara"/>
                <a:cs typeface="Candara"/>
              </a:rPr>
              <a:t>    </a:t>
            </a:r>
            <a:r>
              <a:rPr lang="en-US" b="1" dirty="0">
                <a:solidFill>
                  <a:schemeClr val="tx2">
                    <a:lumMod val="60000"/>
                    <a:lumOff val="40000"/>
                  </a:schemeClr>
                </a:solidFill>
                <a:latin typeface="Candara"/>
                <a:cs typeface="Candara"/>
              </a:rPr>
              <a:t>ESTOC</a:t>
            </a:r>
          </a:p>
        </p:txBody>
      </p:sp>
      <p:sp>
        <p:nvSpPr>
          <p:cNvPr id="33797" name="TextBox 65"/>
          <p:cNvSpPr txBox="1">
            <a:spLocks noChangeArrowheads="1"/>
          </p:cNvSpPr>
          <p:nvPr/>
        </p:nvSpPr>
        <p:spPr bwMode="auto">
          <a:xfrm rot="-5400000">
            <a:off x="-446087" y="4900613"/>
            <a:ext cx="1511300" cy="368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latin typeface="Candara"/>
                <a:cs typeface="Candara"/>
              </a:rPr>
              <a:t>pH</a:t>
            </a:r>
          </a:p>
        </p:txBody>
      </p:sp>
      <p:sp>
        <p:nvSpPr>
          <p:cNvPr id="33798" name="TextBox 66"/>
          <p:cNvSpPr txBox="1">
            <a:spLocks noChangeArrowheads="1"/>
          </p:cNvSpPr>
          <p:nvPr/>
        </p:nvSpPr>
        <p:spPr bwMode="auto">
          <a:xfrm rot="-5400000">
            <a:off x="-446087" y="2617788"/>
            <a:ext cx="15113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latin typeface="Candara"/>
                <a:cs typeface="Candara"/>
              </a:rPr>
              <a:t>CO</a:t>
            </a:r>
            <a:r>
              <a:rPr lang="en-US" sz="1800" b="1" baseline="-25000">
                <a:latin typeface="Candara"/>
                <a:cs typeface="Candara"/>
              </a:rPr>
              <a:t>2</a:t>
            </a:r>
          </a:p>
        </p:txBody>
      </p:sp>
      <p:sp>
        <p:nvSpPr>
          <p:cNvPr id="68" name="Connector 67"/>
          <p:cNvSpPr/>
          <p:nvPr/>
        </p:nvSpPr>
        <p:spPr>
          <a:xfrm>
            <a:off x="8361363" y="2006600"/>
            <a:ext cx="111125" cy="115888"/>
          </a:xfrm>
          <a:prstGeom prst="flowChartConnector">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800" name="TextBox 68"/>
          <p:cNvSpPr txBox="1">
            <a:spLocks noChangeArrowheads="1"/>
          </p:cNvSpPr>
          <p:nvPr/>
        </p:nvSpPr>
        <p:spPr bwMode="auto">
          <a:xfrm>
            <a:off x="7969626" y="6450013"/>
            <a:ext cx="11632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dirty="0">
                <a:latin typeface="Candara" charset="0"/>
                <a:cs typeface="Candara" charset="0"/>
              </a:rPr>
              <a:t>Jim Orr, 2010</a:t>
            </a:r>
          </a:p>
        </p:txBody>
      </p:sp>
      <p:pic>
        <p:nvPicPr>
          <p:cNvPr id="14" name="Picture 13" descr="sterling_zumbrunn_p13coral_37759b.jpg"/>
          <p:cNvPicPr>
            <a:picLocks noChangeAspect="1"/>
          </p:cNvPicPr>
          <p:nvPr/>
        </p:nvPicPr>
        <p:blipFill>
          <a:blip r:embed="rId5"/>
          <a:stretch>
            <a:fillRect/>
          </a:stretch>
        </p:blipFill>
        <p:spPr>
          <a:xfrm>
            <a:off x="3924" y="30972"/>
            <a:ext cx="932226" cy="870446"/>
          </a:xfrm>
          <a:prstGeom prst="rect">
            <a:avLst/>
          </a:prstGeom>
        </p:spPr>
      </p:pic>
      <p:sp>
        <p:nvSpPr>
          <p:cNvPr id="15" name="Rectangle 14"/>
          <p:cNvSpPr/>
          <p:nvPr/>
        </p:nvSpPr>
        <p:spPr>
          <a:xfrm>
            <a:off x="11425" y="0"/>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6" name="Title 1"/>
          <p:cNvSpPr txBox="1">
            <a:spLocks/>
          </p:cNvSpPr>
          <p:nvPr/>
        </p:nvSpPr>
        <p:spPr bwMode="auto">
          <a:xfrm>
            <a:off x="944563" y="25057"/>
            <a:ext cx="34671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3600" b="1" dirty="0">
                <a:latin typeface="Candara"/>
                <a:cs typeface="Candara"/>
              </a:rPr>
              <a:t>The Chemistry</a:t>
            </a:r>
          </a:p>
        </p:txBody>
      </p:sp>
    </p:spTree>
    <p:extLst>
      <p:ext uri="{BB962C8B-B14F-4D97-AF65-F5344CB8AC3E}">
        <p14:creationId xmlns:p14="http://schemas.microsoft.com/office/powerpoint/2010/main" val="397663343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zachos_etal_2008_nature_f2"/>
          <p:cNvPicPr>
            <a:picLocks noChangeAspect="1" noChangeArrowheads="1"/>
          </p:cNvPicPr>
          <p:nvPr/>
        </p:nvPicPr>
        <p:blipFill>
          <a:blip r:embed="rId3"/>
          <a:srcRect/>
          <a:stretch>
            <a:fillRect/>
          </a:stretch>
        </p:blipFill>
        <p:spPr bwMode="auto">
          <a:xfrm>
            <a:off x="533400" y="381000"/>
            <a:ext cx="5380038" cy="5675313"/>
          </a:xfrm>
          <a:prstGeom prst="rect">
            <a:avLst/>
          </a:prstGeom>
          <a:noFill/>
          <a:ln w="9525">
            <a:noFill/>
            <a:miter lim="800000"/>
            <a:headEnd/>
            <a:tailEnd/>
          </a:ln>
        </p:spPr>
      </p:pic>
      <p:sp>
        <p:nvSpPr>
          <p:cNvPr id="30723" name="Text Box 3"/>
          <p:cNvSpPr txBox="1">
            <a:spLocks noChangeArrowheads="1"/>
          </p:cNvSpPr>
          <p:nvPr/>
        </p:nvSpPr>
        <p:spPr bwMode="auto">
          <a:xfrm>
            <a:off x="6450013" y="6338888"/>
            <a:ext cx="2364149" cy="338554"/>
          </a:xfrm>
          <a:prstGeom prst="rect">
            <a:avLst/>
          </a:prstGeom>
          <a:noFill/>
          <a:ln w="9525">
            <a:noFill/>
            <a:miter lim="800000"/>
            <a:headEnd/>
            <a:tailEnd/>
          </a:ln>
        </p:spPr>
        <p:txBody>
          <a:bodyPr wrap="none">
            <a:prstTxWarp prst="textNoShape">
              <a:avLst/>
            </a:prstTxWarp>
            <a:spAutoFit/>
          </a:bodyPr>
          <a:lstStyle/>
          <a:p>
            <a:pPr algn="l">
              <a:defRPr/>
            </a:pPr>
            <a:r>
              <a:rPr lang="en-US" sz="1600" dirty="0" err="1">
                <a:solidFill>
                  <a:schemeClr val="bg2">
                    <a:lumMod val="75000"/>
                  </a:schemeClr>
                </a:solidFill>
                <a:latin typeface="Candara"/>
                <a:cs typeface="Candara"/>
              </a:rPr>
              <a:t>Zachos</a:t>
            </a:r>
            <a:r>
              <a:rPr lang="en-US" sz="1600" dirty="0">
                <a:solidFill>
                  <a:schemeClr val="bg2">
                    <a:lumMod val="75000"/>
                  </a:schemeClr>
                </a:solidFill>
                <a:latin typeface="Candara"/>
                <a:cs typeface="Candara"/>
              </a:rPr>
              <a:t> et al. 2008 </a:t>
            </a:r>
            <a:r>
              <a:rPr lang="en-US" sz="1600" i="1" dirty="0">
                <a:solidFill>
                  <a:schemeClr val="bg2">
                    <a:lumMod val="75000"/>
                  </a:schemeClr>
                </a:solidFill>
                <a:latin typeface="Candara"/>
                <a:cs typeface="Candara"/>
              </a:rPr>
              <a:t>Nature</a:t>
            </a:r>
            <a:endParaRPr lang="en-US" sz="1600" dirty="0">
              <a:solidFill>
                <a:schemeClr val="bg2">
                  <a:lumMod val="75000"/>
                </a:schemeClr>
              </a:solidFill>
              <a:latin typeface="Candara"/>
              <a:cs typeface="Candara"/>
            </a:endParaRPr>
          </a:p>
        </p:txBody>
      </p:sp>
      <p:sp>
        <p:nvSpPr>
          <p:cNvPr id="138244" name="Line 6"/>
          <p:cNvSpPr>
            <a:spLocks noChangeShapeType="1"/>
          </p:cNvSpPr>
          <p:nvPr/>
        </p:nvSpPr>
        <p:spPr bwMode="auto">
          <a:xfrm>
            <a:off x="4783666" y="417513"/>
            <a:ext cx="0" cy="2895600"/>
          </a:xfrm>
          <a:prstGeom prst="line">
            <a:avLst/>
          </a:prstGeom>
          <a:noFill/>
          <a:ln w="57150">
            <a:solidFill>
              <a:srgbClr val="FF0000"/>
            </a:solidFill>
            <a:round/>
            <a:headEnd/>
            <a:tailEnd type="arrow" w="med" len="med"/>
          </a:ln>
        </p:spPr>
        <p:txBody>
          <a:bodyPr wrap="none" anchor="ctr">
            <a:prstTxWarp prst="textNoShape">
              <a:avLst/>
            </a:prstTxWarp>
          </a:bodyPr>
          <a:lstStyle/>
          <a:p>
            <a:endParaRPr lang="en-US" sz="1800"/>
          </a:p>
        </p:txBody>
      </p:sp>
      <p:sp>
        <p:nvSpPr>
          <p:cNvPr id="1469447" name="Text Box 7"/>
          <p:cNvSpPr txBox="1">
            <a:spLocks noChangeArrowheads="1"/>
          </p:cNvSpPr>
          <p:nvPr/>
        </p:nvSpPr>
        <p:spPr bwMode="auto">
          <a:xfrm>
            <a:off x="5867400" y="417513"/>
            <a:ext cx="2895600" cy="1569660"/>
          </a:xfrm>
          <a:prstGeom prst="rect">
            <a:avLst/>
          </a:prstGeom>
          <a:noFill/>
          <a:ln w="9525">
            <a:noFill/>
            <a:miter lim="800000"/>
            <a:headEnd/>
            <a:tailEnd/>
          </a:ln>
          <a:effectLst/>
        </p:spPr>
        <p:txBody>
          <a:bodyPr>
            <a:prstTxWarp prst="textNoShape">
              <a:avLst/>
            </a:prstTxWarp>
            <a:spAutoFit/>
          </a:bodyPr>
          <a:lstStyle/>
          <a:p>
            <a:pPr algn="l">
              <a:defRPr/>
            </a:pPr>
            <a:r>
              <a:rPr lang="en-US" sz="2400" b="1" dirty="0">
                <a:effectLst>
                  <a:outerShdw blurRad="38100" dist="38100" dir="2700000" algn="tl">
                    <a:srgbClr val="DDDDDD"/>
                  </a:outerShdw>
                </a:effectLst>
                <a:latin typeface="Candara"/>
                <a:cs typeface="Candara"/>
              </a:rPr>
              <a:t>Paleocene-Eocene Thermal Maximum (PETM)</a:t>
            </a:r>
          </a:p>
          <a:p>
            <a:pPr algn="l">
              <a:defRPr/>
            </a:pPr>
            <a:r>
              <a:rPr lang="en-US" sz="2400" b="1" dirty="0">
                <a:effectLst>
                  <a:outerShdw blurRad="38100" dist="38100" dir="2700000" algn="tl">
                    <a:srgbClr val="DDDDDD"/>
                  </a:outerShdw>
                </a:effectLst>
                <a:latin typeface="Candara"/>
                <a:cs typeface="Candara"/>
              </a:rPr>
              <a:t>55 my ago</a:t>
            </a:r>
          </a:p>
        </p:txBody>
      </p:sp>
      <p:sp>
        <p:nvSpPr>
          <p:cNvPr id="1469448" name="Text Box 8"/>
          <p:cNvSpPr txBox="1">
            <a:spLocks noChangeArrowheads="1"/>
          </p:cNvSpPr>
          <p:nvPr/>
        </p:nvSpPr>
        <p:spPr bwMode="auto">
          <a:xfrm rot="16200000">
            <a:off x="-519116" y="1463160"/>
            <a:ext cx="2014544" cy="369332"/>
          </a:xfrm>
          <a:prstGeom prst="rect">
            <a:avLst/>
          </a:prstGeom>
          <a:solidFill>
            <a:schemeClr val="bg1"/>
          </a:solidFill>
          <a:ln w="9525">
            <a:noFill/>
            <a:miter lim="800000"/>
            <a:headEnd/>
            <a:tailEnd/>
          </a:ln>
          <a:effectLst/>
        </p:spPr>
        <p:txBody>
          <a:bodyPr wrap="none">
            <a:prstTxWarp prst="textNoShape">
              <a:avLst/>
            </a:prstTxWarp>
            <a:spAutoFit/>
          </a:bodyPr>
          <a:lstStyle/>
          <a:p>
            <a:pPr algn="l">
              <a:defRPr/>
            </a:pPr>
            <a:r>
              <a:rPr lang="en-US" sz="1800" dirty="0" err="1">
                <a:effectLst>
                  <a:outerShdw blurRad="38100" dist="38100" dir="2700000" algn="tl">
                    <a:srgbClr val="DDDDDD"/>
                  </a:outerShdw>
                </a:effectLst>
                <a:latin typeface="Arial" pitchFamily="-106" charset="0"/>
              </a:rPr>
              <a:t>Atm</a:t>
            </a:r>
            <a:r>
              <a:rPr lang="en-US" sz="1800" dirty="0">
                <a:effectLst>
                  <a:outerShdw blurRad="38100" dist="38100" dir="2700000" algn="tl">
                    <a:srgbClr val="DDDDDD"/>
                  </a:outerShdw>
                </a:effectLst>
                <a:latin typeface="Arial" pitchFamily="-106" charset="0"/>
              </a:rPr>
              <a:t> pCO</a:t>
            </a:r>
            <a:r>
              <a:rPr lang="en-US" sz="1800" baseline="-25000" dirty="0">
                <a:effectLst>
                  <a:outerShdw blurRad="38100" dist="38100" dir="2700000" algn="tl">
                    <a:srgbClr val="DDDDDD"/>
                  </a:outerShdw>
                </a:effectLst>
                <a:latin typeface="Arial" pitchFamily="-106" charset="0"/>
              </a:rPr>
              <a:t>2</a:t>
            </a:r>
            <a:r>
              <a:rPr lang="en-US" sz="1800" dirty="0">
                <a:effectLst>
                  <a:outerShdw blurRad="38100" dist="38100" dir="2700000" algn="tl">
                    <a:srgbClr val="DDDDDD"/>
                  </a:outerShdw>
                </a:effectLst>
                <a:latin typeface="Arial" pitchFamily="-106" charset="0"/>
              </a:rPr>
              <a:t> (</a:t>
            </a:r>
            <a:r>
              <a:rPr lang="en-US" sz="1800" dirty="0" err="1">
                <a:effectLst>
                  <a:outerShdw blurRad="38100" dist="38100" dir="2700000" algn="tl">
                    <a:srgbClr val="DDDDDD"/>
                  </a:outerShdw>
                </a:effectLst>
                <a:latin typeface="Arial" pitchFamily="-106" charset="0"/>
              </a:rPr>
              <a:t>ppmv</a:t>
            </a:r>
            <a:r>
              <a:rPr lang="en-US" sz="1800" dirty="0">
                <a:effectLst>
                  <a:outerShdw blurRad="38100" dist="38100" dir="2700000" algn="tl">
                    <a:srgbClr val="DDDDDD"/>
                  </a:outerShdw>
                </a:effectLst>
                <a:latin typeface="Arial" pitchFamily="-106" charset="0"/>
              </a:rPr>
              <a:t>)</a:t>
            </a:r>
          </a:p>
        </p:txBody>
      </p:sp>
      <p:sp>
        <p:nvSpPr>
          <p:cNvPr id="1469449" name="Text Box 9"/>
          <p:cNvSpPr txBox="1">
            <a:spLocks noChangeArrowheads="1"/>
          </p:cNvSpPr>
          <p:nvPr/>
        </p:nvSpPr>
        <p:spPr bwMode="auto">
          <a:xfrm rot="16200000">
            <a:off x="4933950" y="3882510"/>
            <a:ext cx="1957387" cy="369332"/>
          </a:xfrm>
          <a:prstGeom prst="rect">
            <a:avLst/>
          </a:prstGeom>
          <a:solidFill>
            <a:schemeClr val="bg1"/>
          </a:solidFill>
          <a:ln w="9525">
            <a:noFill/>
            <a:miter lim="800000"/>
            <a:headEnd/>
            <a:tailEnd/>
          </a:ln>
          <a:effectLst/>
        </p:spPr>
        <p:txBody>
          <a:bodyPr wrap="none">
            <a:prstTxWarp prst="textNoShape">
              <a:avLst/>
            </a:prstTxWarp>
            <a:spAutoFit/>
          </a:bodyPr>
          <a:lstStyle/>
          <a:p>
            <a:pPr algn="l">
              <a:defRPr/>
            </a:pPr>
            <a:r>
              <a:rPr lang="en-US" sz="1800">
                <a:effectLst>
                  <a:outerShdw blurRad="38100" dist="38100" dir="2700000" algn="tl">
                    <a:srgbClr val="DDDDDD"/>
                  </a:outerShdw>
                </a:effectLst>
                <a:latin typeface="Arial" pitchFamily="-106" charset="0"/>
              </a:rPr>
              <a:t>Temperature (°C)</a:t>
            </a:r>
          </a:p>
        </p:txBody>
      </p:sp>
      <p:sp>
        <p:nvSpPr>
          <p:cNvPr id="1469451" name="Text Box 11"/>
          <p:cNvSpPr txBox="1">
            <a:spLocks noChangeArrowheads="1"/>
          </p:cNvSpPr>
          <p:nvPr/>
        </p:nvSpPr>
        <p:spPr bwMode="auto">
          <a:xfrm>
            <a:off x="936625" y="5765800"/>
            <a:ext cx="4549775" cy="369332"/>
          </a:xfrm>
          <a:prstGeom prst="rect">
            <a:avLst/>
          </a:prstGeom>
          <a:solidFill>
            <a:schemeClr val="bg1"/>
          </a:solidFill>
          <a:ln w="9525">
            <a:noFill/>
            <a:miter lim="800000"/>
            <a:headEnd/>
            <a:tailEnd/>
          </a:ln>
          <a:effectLst/>
        </p:spPr>
        <p:txBody>
          <a:bodyPr>
            <a:prstTxWarp prst="textNoShape">
              <a:avLst/>
            </a:prstTxWarp>
            <a:spAutoFit/>
          </a:bodyPr>
          <a:lstStyle/>
          <a:p>
            <a:pPr algn="l">
              <a:spcBef>
                <a:spcPct val="50000"/>
              </a:spcBef>
              <a:defRPr/>
            </a:pPr>
            <a:r>
              <a:rPr lang="en-US" sz="1800">
                <a:effectLst>
                  <a:outerShdw blurRad="38100" dist="38100" dir="2700000" algn="tl">
                    <a:srgbClr val="DDDDDD"/>
                  </a:outerShdw>
                </a:effectLst>
                <a:latin typeface="Candara" pitchFamily="-106" charset="0"/>
              </a:rPr>
              <a:t>0          10         20         30        40        50        60           </a:t>
            </a:r>
          </a:p>
        </p:txBody>
      </p:sp>
      <p:sp>
        <p:nvSpPr>
          <p:cNvPr id="1469450" name="Text Box 10"/>
          <p:cNvSpPr txBox="1">
            <a:spLocks noChangeArrowheads="1"/>
          </p:cNvSpPr>
          <p:nvPr/>
        </p:nvSpPr>
        <p:spPr bwMode="auto">
          <a:xfrm>
            <a:off x="2347913" y="5994400"/>
            <a:ext cx="1776485" cy="369332"/>
          </a:xfrm>
          <a:prstGeom prst="rect">
            <a:avLst/>
          </a:prstGeom>
          <a:noFill/>
          <a:ln w="9525">
            <a:noFill/>
            <a:miter lim="800000"/>
            <a:headEnd/>
            <a:tailEnd/>
          </a:ln>
          <a:effectLst/>
        </p:spPr>
        <p:txBody>
          <a:bodyPr wrap="none">
            <a:prstTxWarp prst="textNoShape">
              <a:avLst/>
            </a:prstTxWarp>
            <a:spAutoFit/>
          </a:bodyPr>
          <a:lstStyle/>
          <a:p>
            <a:pPr algn="l">
              <a:defRPr/>
            </a:pPr>
            <a:r>
              <a:rPr lang="en-US" sz="1800">
                <a:effectLst>
                  <a:outerShdw blurRad="38100" dist="38100" dir="2700000" algn="tl">
                    <a:srgbClr val="DDDDDD"/>
                  </a:outerShdw>
                </a:effectLst>
                <a:latin typeface="Candara" pitchFamily="-106" charset="0"/>
              </a:rPr>
              <a:t>Millions of Years</a:t>
            </a:r>
          </a:p>
        </p:txBody>
      </p:sp>
    </p:spTree>
    <p:extLst>
      <p:ext uri="{BB962C8B-B14F-4D97-AF65-F5344CB8AC3E}">
        <p14:creationId xmlns:p14="http://schemas.microsoft.com/office/powerpoint/2010/main" val="389110152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4" descr="zeebe_gcubed_2003_fig2"/>
          <p:cNvPicPr>
            <a:picLocks noChangeAspect="1" noChangeArrowheads="1"/>
          </p:cNvPicPr>
          <p:nvPr/>
        </p:nvPicPr>
        <p:blipFill>
          <a:blip r:embed="rId3"/>
          <a:srcRect l="13861" r="21782"/>
          <a:stretch>
            <a:fillRect/>
          </a:stretch>
        </p:blipFill>
        <p:spPr bwMode="auto">
          <a:xfrm>
            <a:off x="1981200" y="838200"/>
            <a:ext cx="4953000" cy="5397500"/>
          </a:xfrm>
          <a:prstGeom prst="rect">
            <a:avLst/>
          </a:prstGeom>
          <a:noFill/>
          <a:ln w="9525">
            <a:noFill/>
            <a:miter lim="800000"/>
            <a:headEnd/>
            <a:tailEnd/>
          </a:ln>
        </p:spPr>
      </p:pic>
      <p:sp>
        <p:nvSpPr>
          <p:cNvPr id="1523718" name="Freeform 6"/>
          <p:cNvSpPr>
            <a:spLocks/>
          </p:cNvSpPr>
          <p:nvPr/>
        </p:nvSpPr>
        <p:spPr bwMode="auto">
          <a:xfrm>
            <a:off x="3429000" y="3678238"/>
            <a:ext cx="1905000" cy="838200"/>
          </a:xfrm>
          <a:custGeom>
            <a:avLst/>
            <a:gdLst>
              <a:gd name="T0" fmla="*/ 2147483647 w 1200"/>
              <a:gd name="T1" fmla="*/ 0 h 528"/>
              <a:gd name="T2" fmla="*/ 0 w 1200"/>
              <a:gd name="T3" fmla="*/ 0 h 528"/>
              <a:gd name="T4" fmla="*/ 2147483647 w 1200"/>
              <a:gd name="T5" fmla="*/ 2147483647 h 528"/>
              <a:gd name="T6" fmla="*/ 2147483647 w 1200"/>
              <a:gd name="T7" fmla="*/ 2147483647 h 528"/>
              <a:gd name="T8" fmla="*/ 2147483647 w 1200"/>
              <a:gd name="T9" fmla="*/ 0 h 528"/>
              <a:gd name="T10" fmla="*/ 0 60000 65536"/>
              <a:gd name="T11" fmla="*/ 0 60000 65536"/>
              <a:gd name="T12" fmla="*/ 0 60000 65536"/>
              <a:gd name="T13" fmla="*/ 0 60000 65536"/>
              <a:gd name="T14" fmla="*/ 0 60000 65536"/>
              <a:gd name="T15" fmla="*/ 0 w 1200"/>
              <a:gd name="T16" fmla="*/ 0 h 528"/>
              <a:gd name="T17" fmla="*/ 1200 w 1200"/>
              <a:gd name="T18" fmla="*/ 528 h 528"/>
            </a:gdLst>
            <a:ahLst/>
            <a:cxnLst>
              <a:cxn ang="T10">
                <a:pos x="T0" y="T1"/>
              </a:cxn>
              <a:cxn ang="T11">
                <a:pos x="T2" y="T3"/>
              </a:cxn>
              <a:cxn ang="T12">
                <a:pos x="T4" y="T5"/>
              </a:cxn>
              <a:cxn ang="T13">
                <a:pos x="T6" y="T7"/>
              </a:cxn>
              <a:cxn ang="T14">
                <a:pos x="T8" y="T9"/>
              </a:cxn>
            </a:cxnLst>
            <a:rect l="T15" t="T16" r="T17" b="T18"/>
            <a:pathLst>
              <a:path w="1200" h="528">
                <a:moveTo>
                  <a:pt x="432" y="0"/>
                </a:moveTo>
                <a:lnTo>
                  <a:pt x="0" y="0"/>
                </a:lnTo>
                <a:lnTo>
                  <a:pt x="768" y="528"/>
                </a:lnTo>
                <a:lnTo>
                  <a:pt x="1200" y="528"/>
                </a:lnTo>
                <a:lnTo>
                  <a:pt x="432" y="0"/>
                </a:lnTo>
                <a:close/>
              </a:path>
            </a:pathLst>
          </a:custGeom>
          <a:solidFill>
            <a:schemeClr val="bg1"/>
          </a:solidFill>
          <a:ln w="9525">
            <a:noFill/>
            <a:round/>
            <a:headEnd/>
            <a:tailEnd/>
          </a:ln>
        </p:spPr>
        <p:txBody>
          <a:bodyPr wrap="none" anchor="ctr">
            <a:prstTxWarp prst="textNoShape">
              <a:avLst/>
            </a:prstTxWarp>
          </a:bodyPr>
          <a:lstStyle/>
          <a:p>
            <a:endParaRPr lang="en-US"/>
          </a:p>
        </p:txBody>
      </p:sp>
      <p:sp>
        <p:nvSpPr>
          <p:cNvPr id="140292" name="Line 9"/>
          <p:cNvSpPr>
            <a:spLocks noChangeShapeType="1"/>
          </p:cNvSpPr>
          <p:nvPr/>
        </p:nvSpPr>
        <p:spPr bwMode="auto">
          <a:xfrm>
            <a:off x="2514600" y="2611438"/>
            <a:ext cx="3962400" cy="2667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40293" name="Line 11"/>
          <p:cNvSpPr>
            <a:spLocks noChangeShapeType="1"/>
          </p:cNvSpPr>
          <p:nvPr/>
        </p:nvSpPr>
        <p:spPr bwMode="auto">
          <a:xfrm>
            <a:off x="3429000" y="3678238"/>
            <a:ext cx="2362200" cy="16002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40294" name="Text Box 14"/>
          <p:cNvSpPr txBox="1">
            <a:spLocks noChangeArrowheads="1"/>
          </p:cNvSpPr>
          <p:nvPr/>
        </p:nvSpPr>
        <p:spPr bwMode="auto">
          <a:xfrm>
            <a:off x="6324600" y="6200775"/>
            <a:ext cx="2671763" cy="581025"/>
          </a:xfrm>
          <a:prstGeom prst="rect">
            <a:avLst/>
          </a:prstGeom>
          <a:noFill/>
          <a:ln w="9525">
            <a:noFill/>
            <a:miter lim="800000"/>
            <a:headEnd/>
            <a:tailEnd/>
          </a:ln>
        </p:spPr>
        <p:txBody>
          <a:bodyPr>
            <a:prstTxWarp prst="textNoShape">
              <a:avLst/>
            </a:prstTxWarp>
            <a:spAutoFit/>
          </a:bodyPr>
          <a:lstStyle/>
          <a:p>
            <a:pPr algn="r"/>
            <a:r>
              <a:rPr lang="en-US" sz="1600">
                <a:solidFill>
                  <a:srgbClr val="4C4C4C"/>
                </a:solidFill>
                <a:latin typeface="Candara" charset="0"/>
              </a:rPr>
              <a:t>Modified from Zeebe 2003</a:t>
            </a:r>
          </a:p>
          <a:p>
            <a:pPr algn="r"/>
            <a:r>
              <a:rPr lang="en-US" sz="1600" i="1">
                <a:solidFill>
                  <a:srgbClr val="4C4C4C"/>
                </a:solidFill>
                <a:latin typeface="Candara" charset="0"/>
              </a:rPr>
              <a:t>Geochem. Geophys. Geosys.</a:t>
            </a:r>
            <a:endParaRPr lang="en-US" sz="1600">
              <a:solidFill>
                <a:srgbClr val="4C4C4C"/>
              </a:solidFill>
              <a:latin typeface="Candara" charset="0"/>
            </a:endParaRPr>
          </a:p>
        </p:txBody>
      </p:sp>
      <p:sp>
        <p:nvSpPr>
          <p:cNvPr id="1523727" name="Line 15"/>
          <p:cNvSpPr>
            <a:spLocks noChangeShapeType="1"/>
          </p:cNvSpPr>
          <p:nvPr/>
        </p:nvSpPr>
        <p:spPr bwMode="auto">
          <a:xfrm>
            <a:off x="1828800" y="4516438"/>
            <a:ext cx="5257800" cy="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40296" name="Line 16"/>
          <p:cNvSpPr>
            <a:spLocks noChangeShapeType="1"/>
          </p:cNvSpPr>
          <p:nvPr/>
        </p:nvSpPr>
        <p:spPr bwMode="auto">
          <a:xfrm>
            <a:off x="2057400" y="3703638"/>
            <a:ext cx="1384300" cy="0"/>
          </a:xfrm>
          <a:prstGeom prst="line">
            <a:avLst/>
          </a:prstGeom>
          <a:noFill/>
          <a:ln w="57150">
            <a:solidFill>
              <a:srgbClr val="9C9C9C"/>
            </a:solidFill>
            <a:round/>
            <a:headEnd/>
            <a:tailEnd/>
          </a:ln>
        </p:spPr>
        <p:txBody>
          <a:bodyPr wrap="none" anchor="ctr">
            <a:prstTxWarp prst="textNoShape">
              <a:avLst/>
            </a:prstTxWarp>
          </a:bodyPr>
          <a:lstStyle/>
          <a:p>
            <a:endParaRPr lang="en-US"/>
          </a:p>
        </p:txBody>
      </p:sp>
      <p:sp>
        <p:nvSpPr>
          <p:cNvPr id="140297" name="Line 17"/>
          <p:cNvSpPr>
            <a:spLocks noChangeShapeType="1"/>
          </p:cNvSpPr>
          <p:nvPr/>
        </p:nvSpPr>
        <p:spPr bwMode="auto">
          <a:xfrm>
            <a:off x="4191000" y="3703638"/>
            <a:ext cx="2286000" cy="0"/>
          </a:xfrm>
          <a:prstGeom prst="line">
            <a:avLst/>
          </a:prstGeom>
          <a:noFill/>
          <a:ln w="57150">
            <a:solidFill>
              <a:srgbClr val="D8D8D8"/>
            </a:solidFill>
            <a:round/>
            <a:headEnd/>
            <a:tailEnd/>
          </a:ln>
        </p:spPr>
        <p:txBody>
          <a:bodyPr wrap="none" anchor="ctr">
            <a:prstTxWarp prst="textNoShape">
              <a:avLst/>
            </a:prstTxWarp>
          </a:bodyPr>
          <a:lstStyle/>
          <a:p>
            <a:endParaRPr lang="en-US"/>
          </a:p>
        </p:txBody>
      </p:sp>
      <p:sp>
        <p:nvSpPr>
          <p:cNvPr id="140298" name="Line 19"/>
          <p:cNvSpPr>
            <a:spLocks noChangeShapeType="1"/>
          </p:cNvSpPr>
          <p:nvPr/>
        </p:nvSpPr>
        <p:spPr bwMode="auto">
          <a:xfrm>
            <a:off x="6511925" y="3703638"/>
            <a:ext cx="255588" cy="0"/>
          </a:xfrm>
          <a:prstGeom prst="line">
            <a:avLst/>
          </a:prstGeom>
          <a:noFill/>
          <a:ln w="57150">
            <a:solidFill>
              <a:srgbClr val="9C9C9C"/>
            </a:solidFill>
            <a:round/>
            <a:headEnd/>
            <a:tailEnd/>
          </a:ln>
        </p:spPr>
        <p:txBody>
          <a:bodyPr wrap="none" anchor="ctr">
            <a:prstTxWarp prst="textNoShape">
              <a:avLst/>
            </a:prstTxWarp>
          </a:bodyPr>
          <a:lstStyle/>
          <a:p>
            <a:endParaRPr lang="en-US"/>
          </a:p>
        </p:txBody>
      </p:sp>
      <p:sp>
        <p:nvSpPr>
          <p:cNvPr id="1523732" name="Line 20"/>
          <p:cNvSpPr>
            <a:spLocks noChangeShapeType="1"/>
          </p:cNvSpPr>
          <p:nvPr/>
        </p:nvSpPr>
        <p:spPr bwMode="auto">
          <a:xfrm>
            <a:off x="1828800" y="3678238"/>
            <a:ext cx="5257800" cy="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523733" name="Text Box 21"/>
          <p:cNvSpPr txBox="1">
            <a:spLocks noChangeArrowheads="1"/>
          </p:cNvSpPr>
          <p:nvPr/>
        </p:nvSpPr>
        <p:spPr bwMode="auto">
          <a:xfrm>
            <a:off x="7162800" y="4286250"/>
            <a:ext cx="679450" cy="366713"/>
          </a:xfrm>
          <a:prstGeom prst="rect">
            <a:avLst/>
          </a:prstGeom>
          <a:noFill/>
          <a:ln w="9525">
            <a:noFill/>
            <a:miter lim="800000"/>
            <a:headEnd/>
            <a:tailEnd/>
          </a:ln>
          <a:effectLst/>
        </p:spPr>
        <p:txBody>
          <a:bodyPr wrap="none">
            <a:prstTxWarp prst="textNoShape">
              <a:avLst/>
            </a:prstTxWarp>
            <a:spAutoFit/>
          </a:bodyPr>
          <a:lstStyle/>
          <a:p>
            <a:pPr algn="l">
              <a:defRPr/>
            </a:pPr>
            <a:r>
              <a:rPr lang="en-US" b="1">
                <a:solidFill>
                  <a:srgbClr val="FF0000"/>
                </a:solidFill>
                <a:effectLst>
                  <a:outerShdw blurRad="38100" dist="38100" dir="2700000" algn="tl">
                    <a:srgbClr val="DDDDDD"/>
                  </a:outerShdw>
                </a:effectLst>
                <a:latin typeface="Arial" pitchFamily="-106" charset="0"/>
              </a:rPr>
              <a:t>CCD</a:t>
            </a:r>
          </a:p>
        </p:txBody>
      </p:sp>
      <p:sp>
        <p:nvSpPr>
          <p:cNvPr id="1523734" name="Text Box 22"/>
          <p:cNvSpPr txBox="1">
            <a:spLocks noChangeArrowheads="1"/>
          </p:cNvSpPr>
          <p:nvPr/>
        </p:nvSpPr>
        <p:spPr bwMode="auto">
          <a:xfrm>
            <a:off x="7169150" y="3463925"/>
            <a:ext cx="679450" cy="366713"/>
          </a:xfrm>
          <a:prstGeom prst="rect">
            <a:avLst/>
          </a:prstGeom>
          <a:noFill/>
          <a:ln w="9525">
            <a:noFill/>
            <a:miter lim="800000"/>
            <a:headEnd/>
            <a:tailEnd/>
          </a:ln>
          <a:effectLst/>
        </p:spPr>
        <p:txBody>
          <a:bodyPr wrap="none">
            <a:prstTxWarp prst="textNoShape">
              <a:avLst/>
            </a:prstTxWarp>
            <a:spAutoFit/>
          </a:bodyPr>
          <a:lstStyle/>
          <a:p>
            <a:pPr algn="l">
              <a:defRPr/>
            </a:pPr>
            <a:r>
              <a:rPr lang="en-US" b="1">
                <a:solidFill>
                  <a:srgbClr val="FF0000"/>
                </a:solidFill>
                <a:effectLst>
                  <a:outerShdw blurRad="38100" dist="38100" dir="2700000" algn="tl">
                    <a:srgbClr val="DDDDDD"/>
                  </a:outerShdw>
                </a:effectLst>
                <a:latin typeface="Arial" pitchFamily="-106" charset="0"/>
              </a:rPr>
              <a:t>CCD</a:t>
            </a:r>
          </a:p>
        </p:txBody>
      </p:sp>
      <p:sp>
        <p:nvSpPr>
          <p:cNvPr id="140302" name="Text Box 23"/>
          <p:cNvSpPr txBox="1">
            <a:spLocks noChangeArrowheads="1"/>
          </p:cNvSpPr>
          <p:nvPr/>
        </p:nvSpPr>
        <p:spPr bwMode="auto">
          <a:xfrm>
            <a:off x="182601" y="144463"/>
            <a:ext cx="8750262" cy="646331"/>
          </a:xfrm>
          <a:prstGeom prst="rect">
            <a:avLst/>
          </a:prstGeom>
          <a:noFill/>
          <a:ln w="9525">
            <a:noFill/>
            <a:miter lim="800000"/>
            <a:headEnd/>
            <a:tailEnd/>
          </a:ln>
        </p:spPr>
        <p:txBody>
          <a:bodyPr wrap="none">
            <a:prstTxWarp prst="textNoShape">
              <a:avLst/>
            </a:prstTxWarp>
            <a:spAutoFit/>
          </a:bodyPr>
          <a:lstStyle/>
          <a:p>
            <a:pPr algn="ctr"/>
            <a:r>
              <a:rPr lang="en-US" sz="3600" b="1" dirty="0">
                <a:latin typeface="Candara"/>
                <a:cs typeface="Candara"/>
              </a:rPr>
              <a:t>Evidence for Ocean Acidification in the Past</a:t>
            </a:r>
          </a:p>
        </p:txBody>
      </p:sp>
    </p:spTree>
    <p:extLst>
      <p:ext uri="{BB962C8B-B14F-4D97-AF65-F5344CB8AC3E}">
        <p14:creationId xmlns:p14="http://schemas.microsoft.com/office/powerpoint/2010/main" val="42766946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2372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523733"/>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grpId="0" nodeType="afterEffect">
                                  <p:stCondLst>
                                    <p:cond delay="500"/>
                                  </p:stCondLst>
                                  <p:childTnLst>
                                    <p:set>
                                      <p:cBhvr>
                                        <p:cTn id="11" dur="1" fill="hold">
                                          <p:stCondLst>
                                            <p:cond delay="0"/>
                                          </p:stCondLst>
                                        </p:cTn>
                                        <p:tgtEl>
                                          <p:spTgt spid="152373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523734"/>
                                        </p:tgtEl>
                                        <p:attrNameLst>
                                          <p:attrName>style.visibility</p:attrName>
                                        </p:attrNameLst>
                                      </p:cBhvr>
                                      <p:to>
                                        <p:strVal val="visible"/>
                                      </p:to>
                                    </p:set>
                                  </p:childTnLst>
                                </p:cTn>
                              </p:par>
                            </p:childTnLst>
                          </p:cTn>
                        </p:par>
                        <p:par>
                          <p:cTn id="14" fill="hold">
                            <p:stCondLst>
                              <p:cond delay="500"/>
                            </p:stCondLst>
                            <p:childTnLst>
                              <p:par>
                                <p:cTn id="15" presetID="22" presetClass="exit" presetSubtype="4" fill="hold" grpId="0" nodeType="afterEffect">
                                  <p:stCondLst>
                                    <p:cond delay="500"/>
                                  </p:stCondLst>
                                  <p:childTnLst>
                                    <p:animEffect transition="out" filter="wipe(down)">
                                      <p:cBhvr>
                                        <p:cTn id="16" dur="1000"/>
                                        <p:tgtEl>
                                          <p:spTgt spid="1523718"/>
                                        </p:tgtEl>
                                      </p:cBhvr>
                                    </p:animEffect>
                                    <p:set>
                                      <p:cBhvr>
                                        <p:cTn id="17" dur="1" fill="hold">
                                          <p:stCondLst>
                                            <p:cond delay="999"/>
                                          </p:stCondLst>
                                        </p:cTn>
                                        <p:tgtEl>
                                          <p:spTgt spid="15237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3718" grpId="0" animBg="1"/>
      <p:bldP spid="1523727" grpId="0" animBg="1"/>
      <p:bldP spid="1523732" grpId="0" animBg="1"/>
      <p:bldP spid="1523733" grpId="0"/>
      <p:bldP spid="15237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762000" y="990600"/>
            <a:ext cx="7086600" cy="51816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142340" name="Picture 4"/>
          <p:cNvPicPr>
            <a:picLocks noGrp="1" noChangeAspect="1" noChangeArrowheads="1"/>
          </p:cNvPicPr>
          <p:nvPr>
            <p:ph sz="half" idx="1"/>
          </p:nvPr>
        </p:nvPicPr>
        <p:blipFill>
          <a:blip r:embed="rId3"/>
          <a:srcRect/>
          <a:stretch>
            <a:fillRect/>
          </a:stretch>
        </p:blipFill>
        <p:spPr>
          <a:xfrm>
            <a:off x="890588" y="1066800"/>
            <a:ext cx="5791200" cy="4908550"/>
          </a:xfrm>
        </p:spPr>
      </p:pic>
      <p:sp>
        <p:nvSpPr>
          <p:cNvPr id="142341" name="Text Box 5"/>
          <p:cNvSpPr txBox="1">
            <a:spLocks noChangeArrowheads="1"/>
          </p:cNvSpPr>
          <p:nvPr/>
        </p:nvSpPr>
        <p:spPr bwMode="auto">
          <a:xfrm>
            <a:off x="6475413" y="6400800"/>
            <a:ext cx="2395537" cy="338138"/>
          </a:xfrm>
          <a:prstGeom prst="rect">
            <a:avLst/>
          </a:prstGeom>
          <a:noFill/>
          <a:ln w="9525">
            <a:noFill/>
            <a:miter lim="800000"/>
            <a:headEnd/>
            <a:tailEnd/>
          </a:ln>
        </p:spPr>
        <p:txBody>
          <a:bodyPr wrap="none">
            <a:prstTxWarp prst="textNoShape">
              <a:avLst/>
            </a:prstTxWarp>
            <a:spAutoFit/>
          </a:bodyPr>
          <a:lstStyle/>
          <a:p>
            <a:pPr algn="l"/>
            <a:r>
              <a:rPr lang="en-US" sz="1600">
                <a:solidFill>
                  <a:srgbClr val="606060"/>
                </a:solidFill>
                <a:latin typeface="Candara Italic" pitchFamily="48" charset="0"/>
              </a:rPr>
              <a:t>Zachos et al. 2005 </a:t>
            </a:r>
            <a:r>
              <a:rPr lang="en-US" sz="1600" i="1">
                <a:solidFill>
                  <a:srgbClr val="606060"/>
                </a:solidFill>
                <a:latin typeface="Candara Italic" pitchFamily="48" charset="0"/>
              </a:rPr>
              <a:t>Science</a:t>
            </a:r>
            <a:endParaRPr lang="en-US" sz="1600">
              <a:solidFill>
                <a:srgbClr val="606060"/>
              </a:solidFill>
              <a:latin typeface="Candara Italic" pitchFamily="48" charset="0"/>
            </a:endParaRPr>
          </a:p>
        </p:txBody>
      </p:sp>
      <p:pic>
        <p:nvPicPr>
          <p:cNvPr id="142342" name="Picture 6" descr="petm_13_f24"/>
          <p:cNvPicPr>
            <a:picLocks noGrp="1" noChangeAspect="1" noChangeArrowheads="1"/>
          </p:cNvPicPr>
          <p:nvPr>
            <p:ph sz="half" idx="2"/>
          </p:nvPr>
        </p:nvPicPr>
        <p:blipFill>
          <a:blip r:embed="rId4"/>
          <a:srcRect l="41878" t="10323" r="35829"/>
          <a:stretch>
            <a:fillRect/>
          </a:stretch>
        </p:blipFill>
        <p:spPr>
          <a:xfrm>
            <a:off x="6681788" y="1524000"/>
            <a:ext cx="1090612" cy="4495800"/>
          </a:xfrm>
        </p:spPr>
      </p:pic>
      <p:sp>
        <p:nvSpPr>
          <p:cNvPr id="142343" name="Text Box 7"/>
          <p:cNvSpPr txBox="1">
            <a:spLocks noChangeArrowheads="1"/>
          </p:cNvSpPr>
          <p:nvPr/>
        </p:nvSpPr>
        <p:spPr bwMode="auto">
          <a:xfrm rot="-5400000">
            <a:off x="6479390" y="3219135"/>
            <a:ext cx="2322497" cy="230832"/>
          </a:xfrm>
          <a:prstGeom prst="rect">
            <a:avLst/>
          </a:prstGeom>
          <a:noFill/>
          <a:ln w="9525">
            <a:noFill/>
            <a:miter lim="800000"/>
            <a:headEnd/>
            <a:tailEnd/>
          </a:ln>
        </p:spPr>
        <p:txBody>
          <a:bodyPr wrap="none">
            <a:prstTxWarp prst="textNoShape">
              <a:avLst/>
            </a:prstTxWarp>
            <a:spAutoFit/>
          </a:bodyPr>
          <a:lstStyle/>
          <a:p>
            <a:pPr algn="l"/>
            <a:r>
              <a:rPr lang="en-US" sz="900" i="1" dirty="0"/>
              <a:t>Proc. Ocean Drilling Program #199, 2001</a:t>
            </a:r>
          </a:p>
        </p:txBody>
      </p:sp>
      <p:sp>
        <p:nvSpPr>
          <p:cNvPr id="9" name="Text Box 23"/>
          <p:cNvSpPr txBox="1">
            <a:spLocks noChangeArrowheads="1"/>
          </p:cNvSpPr>
          <p:nvPr/>
        </p:nvSpPr>
        <p:spPr bwMode="auto">
          <a:xfrm>
            <a:off x="1109425" y="144463"/>
            <a:ext cx="7012932" cy="646331"/>
          </a:xfrm>
          <a:prstGeom prst="rect">
            <a:avLst/>
          </a:prstGeom>
          <a:noFill/>
          <a:ln w="9525">
            <a:noFill/>
            <a:miter lim="800000"/>
            <a:headEnd/>
            <a:tailEnd/>
          </a:ln>
        </p:spPr>
        <p:txBody>
          <a:bodyPr wrap="none">
            <a:prstTxWarp prst="textNoShape">
              <a:avLst/>
            </a:prstTxWarp>
            <a:spAutoFit/>
          </a:bodyPr>
          <a:lstStyle/>
          <a:p>
            <a:pPr algn="ctr"/>
            <a:r>
              <a:rPr lang="en-US" sz="3600" b="1" dirty="0" smtClean="0">
                <a:latin typeface="Candara"/>
                <a:cs typeface="Candara"/>
              </a:rPr>
              <a:t>PETM – deep-sea dissolution event</a:t>
            </a:r>
            <a:endParaRPr lang="en-US" sz="3600" b="1" dirty="0">
              <a:latin typeface="Candara"/>
              <a:cs typeface="Candara"/>
            </a:endParaRPr>
          </a:p>
        </p:txBody>
      </p:sp>
    </p:spTree>
    <p:extLst>
      <p:ext uri="{BB962C8B-B14F-4D97-AF65-F5344CB8AC3E}">
        <p14:creationId xmlns:p14="http://schemas.microsoft.com/office/powerpoint/2010/main" val="420153447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304800"/>
            <a:ext cx="8229600" cy="639763"/>
          </a:xfrm>
        </p:spPr>
        <p:txBody>
          <a:bodyPr>
            <a:normAutofit fontScale="90000"/>
          </a:bodyPr>
          <a:lstStyle/>
          <a:p>
            <a:pPr eaLnBrk="1" hangingPunct="1"/>
            <a:r>
              <a:rPr lang="en-US" b="1" dirty="0">
                <a:solidFill>
                  <a:srgbClr val="000000"/>
                </a:solidFill>
                <a:latin typeface="Candara"/>
                <a:cs typeface="Candara"/>
              </a:rPr>
              <a:t>What Happened in the PETM?</a:t>
            </a:r>
          </a:p>
        </p:txBody>
      </p:sp>
      <p:sp>
        <p:nvSpPr>
          <p:cNvPr id="144387" name="Rectangle 3"/>
          <p:cNvSpPr>
            <a:spLocks noGrp="1" noChangeArrowheads="1"/>
          </p:cNvSpPr>
          <p:nvPr>
            <p:ph type="body" idx="1"/>
          </p:nvPr>
        </p:nvSpPr>
        <p:spPr>
          <a:xfrm>
            <a:off x="457200" y="1219200"/>
            <a:ext cx="8229600" cy="5105400"/>
          </a:xfrm>
        </p:spPr>
        <p:txBody>
          <a:bodyPr/>
          <a:lstStyle/>
          <a:p>
            <a:pPr marL="0" indent="0" defTabSz="1482725" eaLnBrk="1" hangingPunct="1">
              <a:lnSpc>
                <a:spcPct val="90000"/>
              </a:lnSpc>
              <a:buNone/>
            </a:pPr>
            <a:r>
              <a:rPr lang="en-US" sz="2400" b="1" dirty="0">
                <a:solidFill>
                  <a:srgbClr val="800000"/>
                </a:solidFill>
              </a:rPr>
              <a:t>Physical changes:</a:t>
            </a:r>
            <a:endParaRPr lang="en-US" sz="2400" dirty="0">
              <a:solidFill>
                <a:srgbClr val="800000"/>
              </a:solidFill>
            </a:endParaRPr>
          </a:p>
          <a:p>
            <a:pPr marL="234950" indent="-234950" defTabSz="1482725" eaLnBrk="1" hangingPunct="1">
              <a:lnSpc>
                <a:spcPct val="90000"/>
              </a:lnSpc>
              <a:buFontTx/>
              <a:buChar char="•"/>
            </a:pPr>
            <a:r>
              <a:rPr lang="en-US" sz="2400" b="0" dirty="0">
                <a:solidFill>
                  <a:srgbClr val="800000"/>
                </a:solidFill>
              </a:rPr>
              <a:t>Increase in ocean temperature 5-</a:t>
            </a:r>
            <a:r>
              <a:rPr lang="en-US" sz="2400" b="0" dirty="0" smtClean="0">
                <a:solidFill>
                  <a:srgbClr val="800000"/>
                </a:solidFill>
              </a:rPr>
              <a:t>8ºC</a:t>
            </a:r>
          </a:p>
          <a:p>
            <a:pPr marL="234950" indent="-234950" defTabSz="1482725" eaLnBrk="1" hangingPunct="1">
              <a:lnSpc>
                <a:spcPct val="90000"/>
              </a:lnSpc>
              <a:buFontTx/>
              <a:buChar char="•"/>
            </a:pPr>
            <a:r>
              <a:rPr lang="en-US" sz="2400" b="0" dirty="0" smtClean="0">
                <a:solidFill>
                  <a:srgbClr val="800000"/>
                </a:solidFill>
              </a:rPr>
              <a:t>Shoaling </a:t>
            </a:r>
            <a:r>
              <a:rPr lang="en-US" sz="2400" b="0" dirty="0">
                <a:solidFill>
                  <a:srgbClr val="800000"/>
                </a:solidFill>
              </a:rPr>
              <a:t>of the CCD up to 2 km</a:t>
            </a:r>
          </a:p>
          <a:p>
            <a:pPr marL="234950" indent="-234950" defTabSz="1482725" eaLnBrk="1" hangingPunct="1">
              <a:lnSpc>
                <a:spcPct val="60000"/>
              </a:lnSpc>
              <a:buFontTx/>
              <a:buChar char="•"/>
            </a:pPr>
            <a:endParaRPr lang="en-US" sz="2400" dirty="0">
              <a:solidFill>
                <a:srgbClr val="000000"/>
              </a:solidFill>
            </a:endParaRPr>
          </a:p>
          <a:p>
            <a:pPr marL="0" indent="0" defTabSz="1482725" eaLnBrk="1" hangingPunct="1">
              <a:lnSpc>
                <a:spcPct val="90000"/>
              </a:lnSpc>
              <a:buNone/>
            </a:pPr>
            <a:r>
              <a:rPr lang="en-US" sz="2400" b="1" dirty="0">
                <a:solidFill>
                  <a:srgbClr val="008000"/>
                </a:solidFill>
              </a:rPr>
              <a:t>Biological responses:</a:t>
            </a:r>
            <a:endParaRPr lang="en-US" sz="2400" dirty="0">
              <a:solidFill>
                <a:srgbClr val="008000"/>
              </a:solidFill>
            </a:endParaRPr>
          </a:p>
          <a:p>
            <a:pPr marL="234950" indent="-234950" defTabSz="1482725" eaLnBrk="1" hangingPunct="1">
              <a:lnSpc>
                <a:spcPct val="90000"/>
              </a:lnSpc>
            </a:pPr>
            <a:r>
              <a:rPr lang="en-US" sz="2400" b="0" dirty="0">
                <a:solidFill>
                  <a:srgbClr val="008000"/>
                </a:solidFill>
              </a:rPr>
              <a:t>Dramatic reorganization of marine and terrestrial </a:t>
            </a:r>
            <a:r>
              <a:rPr lang="en-US" sz="2400" b="0" dirty="0" smtClean="0">
                <a:solidFill>
                  <a:srgbClr val="008000"/>
                </a:solidFill>
              </a:rPr>
              <a:t>ecosystems</a:t>
            </a:r>
          </a:p>
          <a:p>
            <a:pPr marL="234950" indent="-234950" defTabSz="1482725" eaLnBrk="1" hangingPunct="1">
              <a:lnSpc>
                <a:spcPct val="90000"/>
              </a:lnSpc>
            </a:pPr>
            <a:endParaRPr lang="en-US" sz="2400" b="0" dirty="0" smtClean="0">
              <a:solidFill>
                <a:srgbClr val="008000"/>
              </a:solidFill>
            </a:endParaRPr>
          </a:p>
          <a:p>
            <a:pPr marL="228600" lvl="1" indent="-228600" defTabSz="52388" eaLnBrk="1" hangingPunct="1">
              <a:lnSpc>
                <a:spcPct val="90000"/>
              </a:lnSpc>
              <a:buNone/>
            </a:pPr>
            <a:r>
              <a:rPr lang="en-US" sz="2400" b="0" dirty="0" smtClean="0">
                <a:solidFill>
                  <a:srgbClr val="008000"/>
                </a:solidFill>
              </a:rPr>
              <a:t>	</a:t>
            </a:r>
            <a:r>
              <a:rPr lang="en-US" sz="1800" b="0" dirty="0" smtClean="0">
                <a:solidFill>
                  <a:srgbClr val="008000"/>
                </a:solidFill>
                <a:latin typeface="Candara"/>
                <a:cs typeface="Candara"/>
              </a:rPr>
              <a:t>Marine: 35-50% of deep-water benthic foraminifera went extinct (Thomas 1998)</a:t>
            </a:r>
          </a:p>
          <a:p>
            <a:pPr marL="228600" lvl="1" indent="-228600" defTabSz="52388" eaLnBrk="1" hangingPunct="1">
              <a:lnSpc>
                <a:spcPct val="90000"/>
              </a:lnSpc>
              <a:buNone/>
            </a:pPr>
            <a:r>
              <a:rPr lang="en-US" sz="1800" b="0" dirty="0" smtClean="0">
                <a:solidFill>
                  <a:srgbClr val="008000"/>
                </a:solidFill>
                <a:latin typeface="Candara"/>
                <a:cs typeface="Candara"/>
              </a:rPr>
              <a:t>	high species turnover of plankton (Gibbs et al 2006; </a:t>
            </a:r>
            <a:r>
              <a:rPr lang="en-US" sz="1800" b="0" dirty="0" err="1" smtClean="0">
                <a:solidFill>
                  <a:srgbClr val="008000"/>
                </a:solidFill>
                <a:latin typeface="Candara"/>
                <a:cs typeface="Candara"/>
              </a:rPr>
              <a:t>Raffi</a:t>
            </a:r>
            <a:r>
              <a:rPr lang="en-US" sz="1800" b="0" dirty="0" smtClean="0">
                <a:solidFill>
                  <a:srgbClr val="008000"/>
                </a:solidFill>
                <a:latin typeface="Candara"/>
                <a:cs typeface="Candara"/>
              </a:rPr>
              <a:t> et al 2009)</a:t>
            </a:r>
          </a:p>
          <a:p>
            <a:pPr marL="228600" indent="-228600" defTabSz="1482725" eaLnBrk="1" hangingPunct="1">
              <a:lnSpc>
                <a:spcPct val="90000"/>
              </a:lnSpc>
            </a:pPr>
            <a:endParaRPr lang="en-US" sz="1800" b="0" dirty="0" smtClean="0">
              <a:solidFill>
                <a:srgbClr val="008000"/>
              </a:solidFill>
              <a:latin typeface="Candara"/>
              <a:cs typeface="Candara"/>
            </a:endParaRPr>
          </a:p>
          <a:p>
            <a:pPr marL="228600" lvl="1" indent="-228600" defTabSz="52388" eaLnBrk="1" hangingPunct="1">
              <a:lnSpc>
                <a:spcPct val="90000"/>
              </a:lnSpc>
              <a:buNone/>
            </a:pPr>
            <a:r>
              <a:rPr lang="en-US" sz="1800" b="0" dirty="0" smtClean="0">
                <a:solidFill>
                  <a:srgbClr val="008000"/>
                </a:solidFill>
                <a:latin typeface="Candara"/>
                <a:cs typeface="Candara"/>
              </a:rPr>
              <a:t>	Land:	mammalian radiation</a:t>
            </a:r>
          </a:p>
          <a:p>
            <a:pPr marL="228600" lvl="1" indent="-228600" defTabSz="52388" eaLnBrk="1" hangingPunct="1">
              <a:lnSpc>
                <a:spcPct val="90000"/>
              </a:lnSpc>
              <a:buNone/>
            </a:pPr>
            <a:r>
              <a:rPr lang="en-US" sz="1800" b="0" dirty="0" smtClean="0">
                <a:solidFill>
                  <a:srgbClr val="008000"/>
                </a:solidFill>
                <a:latin typeface="Candara"/>
                <a:cs typeface="Candara"/>
              </a:rPr>
              <a:t>	reorganization of terrestrial plant communities (Wing et al. 2005)</a:t>
            </a:r>
          </a:p>
          <a:p>
            <a:pPr marL="228600" indent="-228600" defTabSz="1482725" eaLnBrk="1" hangingPunct="1">
              <a:lnSpc>
                <a:spcPct val="90000"/>
              </a:lnSpc>
            </a:pPr>
            <a:endParaRPr lang="en-US" sz="2400" b="0" dirty="0" smtClean="0">
              <a:solidFill>
                <a:srgbClr val="000000"/>
              </a:solidFill>
            </a:endParaRPr>
          </a:p>
        </p:txBody>
      </p:sp>
    </p:spTree>
    <p:extLst>
      <p:ext uri="{BB962C8B-B14F-4D97-AF65-F5344CB8AC3E}">
        <p14:creationId xmlns:p14="http://schemas.microsoft.com/office/powerpoint/2010/main" val="92235662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ext Box 5"/>
          <p:cNvSpPr txBox="1">
            <a:spLocks noChangeArrowheads="1"/>
          </p:cNvSpPr>
          <p:nvPr/>
        </p:nvSpPr>
        <p:spPr bwMode="auto">
          <a:xfrm>
            <a:off x="4202239" y="4457212"/>
            <a:ext cx="2332569" cy="369332"/>
          </a:xfrm>
          <a:prstGeom prst="rect">
            <a:avLst/>
          </a:prstGeom>
          <a:noFill/>
          <a:ln w="9525">
            <a:noFill/>
            <a:miter lim="800000"/>
            <a:headEnd/>
            <a:tailEnd/>
          </a:ln>
        </p:spPr>
        <p:txBody>
          <a:bodyPr wrap="square">
            <a:prstTxWarp prst="textNoShape">
              <a:avLst/>
            </a:prstTxWarp>
            <a:spAutoFit/>
          </a:bodyPr>
          <a:lstStyle/>
          <a:p>
            <a:pPr algn="ctr">
              <a:spcBef>
                <a:spcPts val="1200"/>
              </a:spcBef>
              <a:spcAft>
                <a:spcPts val="2400"/>
              </a:spcAft>
            </a:pPr>
            <a:r>
              <a:rPr lang="en-US" sz="1800" b="1" i="1" dirty="0" smtClean="0">
                <a:latin typeface="Arial" pitchFamily="-110" charset="0"/>
              </a:rPr>
              <a:t>Biogeochemistry</a:t>
            </a:r>
          </a:p>
        </p:txBody>
      </p:sp>
      <p:sp>
        <p:nvSpPr>
          <p:cNvPr id="58383" name="Text Box 18"/>
          <p:cNvSpPr txBox="1">
            <a:spLocks noChangeArrowheads="1"/>
          </p:cNvSpPr>
          <p:nvPr/>
        </p:nvSpPr>
        <p:spPr bwMode="auto">
          <a:xfrm>
            <a:off x="6903366" y="4318712"/>
            <a:ext cx="873125" cy="646331"/>
          </a:xfrm>
          <a:prstGeom prst="rect">
            <a:avLst/>
          </a:prstGeom>
          <a:noFill/>
          <a:ln w="9525">
            <a:noFill/>
            <a:miter lim="800000"/>
            <a:headEnd/>
            <a:tailEnd/>
          </a:ln>
        </p:spPr>
        <p:txBody>
          <a:bodyPr wrap="square">
            <a:prstTxWarp prst="textNoShape">
              <a:avLst/>
            </a:prstTxWarp>
            <a:spAutoFit/>
          </a:bodyPr>
          <a:lstStyle/>
          <a:p>
            <a:pPr algn="ctr"/>
            <a:r>
              <a:rPr lang="en-US" sz="1800" b="1" i="1" dirty="0">
                <a:latin typeface="Arial" pitchFamily="-110" charset="0"/>
              </a:rPr>
              <a:t>Food webs</a:t>
            </a:r>
          </a:p>
        </p:txBody>
      </p:sp>
      <p:sp>
        <p:nvSpPr>
          <p:cNvPr id="58384" name="Text Box 19"/>
          <p:cNvSpPr txBox="1">
            <a:spLocks noChangeArrowheads="1"/>
          </p:cNvSpPr>
          <p:nvPr/>
        </p:nvSpPr>
        <p:spPr bwMode="auto">
          <a:xfrm>
            <a:off x="6534809" y="5347931"/>
            <a:ext cx="1590159" cy="646331"/>
          </a:xfrm>
          <a:prstGeom prst="rect">
            <a:avLst/>
          </a:prstGeom>
          <a:noFill/>
          <a:ln w="9525">
            <a:noFill/>
            <a:miter lim="800000"/>
            <a:headEnd/>
            <a:tailEnd/>
          </a:ln>
        </p:spPr>
        <p:txBody>
          <a:bodyPr wrap="square">
            <a:prstTxWarp prst="textNoShape">
              <a:avLst/>
            </a:prstTxWarp>
            <a:spAutoFit/>
          </a:bodyPr>
          <a:lstStyle/>
          <a:p>
            <a:pPr algn="ctr"/>
            <a:r>
              <a:rPr lang="en-US" sz="1800" b="1" i="1" dirty="0">
                <a:latin typeface="Arial" pitchFamily="-110" charset="0"/>
              </a:rPr>
              <a:t>Ecosystem</a:t>
            </a:r>
            <a:r>
              <a:rPr lang="en-US" sz="1800" b="1" i="1" dirty="0" smtClean="0">
                <a:latin typeface="Arial" pitchFamily="-110" charset="0"/>
              </a:rPr>
              <a:t> Engineering</a:t>
            </a:r>
            <a:endParaRPr lang="en-US" sz="1800" b="1" i="1" dirty="0">
              <a:latin typeface="Arial" pitchFamily="-110" charset="0"/>
            </a:endParaRPr>
          </a:p>
        </p:txBody>
      </p:sp>
      <p:sp>
        <p:nvSpPr>
          <p:cNvPr id="36" name="Text Box 37"/>
          <p:cNvSpPr txBox="1">
            <a:spLocks noChangeArrowheads="1"/>
          </p:cNvSpPr>
          <p:nvPr/>
        </p:nvSpPr>
        <p:spPr bwMode="auto">
          <a:xfrm>
            <a:off x="4202239" y="5347931"/>
            <a:ext cx="1350437" cy="646331"/>
          </a:xfrm>
          <a:prstGeom prst="rect">
            <a:avLst/>
          </a:prstGeom>
          <a:noFill/>
          <a:ln w="9525">
            <a:noFill/>
            <a:miter lim="800000"/>
            <a:headEnd/>
            <a:tailEnd/>
          </a:ln>
        </p:spPr>
        <p:txBody>
          <a:bodyPr wrap="square">
            <a:prstTxWarp prst="textNoShape">
              <a:avLst/>
            </a:prstTxWarp>
            <a:spAutoFit/>
          </a:bodyPr>
          <a:lstStyle/>
          <a:p>
            <a:pPr algn="ctr"/>
            <a:r>
              <a:rPr lang="en-US" sz="1800" b="1" i="1" dirty="0" smtClean="0">
                <a:latin typeface="Arial" pitchFamily="-110" charset="0"/>
              </a:rPr>
              <a:t>Animal</a:t>
            </a:r>
          </a:p>
          <a:p>
            <a:pPr algn="ctr"/>
            <a:r>
              <a:rPr lang="en-US" sz="1800" b="1" i="1" dirty="0" smtClean="0">
                <a:latin typeface="Arial" pitchFamily="-110" charset="0"/>
              </a:rPr>
              <a:t>behavior</a:t>
            </a:r>
            <a:endParaRPr lang="en-US" sz="1800" b="1" i="1" dirty="0">
              <a:latin typeface="Arial" pitchFamily="-110" charset="0"/>
            </a:endParaRPr>
          </a:p>
        </p:txBody>
      </p:sp>
      <p:cxnSp>
        <p:nvCxnSpPr>
          <p:cNvPr id="268" name="Straight Connector 267"/>
          <p:cNvCxnSpPr/>
          <p:nvPr/>
        </p:nvCxnSpPr>
        <p:spPr>
          <a:xfrm rot="16200000" flipH="1">
            <a:off x="8348607" y="3607835"/>
            <a:ext cx="220495" cy="2540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69" name="Straight Connector 268"/>
          <p:cNvCxnSpPr/>
          <p:nvPr/>
        </p:nvCxnSpPr>
        <p:spPr>
          <a:xfrm rot="16200000" flipH="1">
            <a:off x="8390936" y="3472357"/>
            <a:ext cx="220495" cy="254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57830" name="AutoShape 6"/>
          <p:cNvSpPr>
            <a:spLocks noChangeArrowheads="1"/>
          </p:cNvSpPr>
          <p:nvPr/>
        </p:nvSpPr>
        <p:spPr bwMode="auto">
          <a:xfrm>
            <a:off x="2282416" y="1529450"/>
            <a:ext cx="1376362" cy="533400"/>
          </a:xfrm>
          <a:prstGeom prst="roundRect">
            <a:avLst>
              <a:gd name="adj" fmla="val 16667"/>
            </a:avLst>
          </a:prstGeom>
          <a:solidFill>
            <a:srgbClr val="008000"/>
          </a:solidFill>
          <a:ln w="9525">
            <a:solidFill>
              <a:schemeClr val="tx1"/>
            </a:solidFill>
            <a:round/>
            <a:headEnd/>
            <a:tailEnd/>
          </a:ln>
          <a:effectLst/>
        </p:spPr>
        <p:txBody>
          <a:bodyPr wrap="none" anchor="ctr">
            <a:prstTxWarp prst="textNoShape">
              <a:avLst/>
            </a:prstTxWarp>
          </a:bodyPr>
          <a:lstStyle/>
          <a:p>
            <a:pPr>
              <a:defRPr/>
            </a:pPr>
            <a:r>
              <a:rPr lang="en-US" dirty="0">
                <a:solidFill>
                  <a:schemeClr val="bg1"/>
                </a:solidFill>
                <a:effectLst>
                  <a:outerShdw blurRad="38100" dist="38100" dir="2700000" algn="tl">
                    <a:schemeClr val="tx1">
                      <a:alpha val="43000"/>
                    </a:schemeClr>
                  </a:outerShdw>
                </a:effectLst>
                <a:latin typeface="Arial" charset="0"/>
              </a:rPr>
              <a:t>HCO</a:t>
            </a:r>
            <a:r>
              <a:rPr lang="en-US" baseline="-25000" dirty="0">
                <a:solidFill>
                  <a:schemeClr val="bg1"/>
                </a:solidFill>
                <a:effectLst>
                  <a:outerShdw blurRad="38100" dist="38100" dir="2700000" algn="tl">
                    <a:schemeClr val="tx1">
                      <a:alpha val="43000"/>
                    </a:schemeClr>
                  </a:outerShdw>
                </a:effectLst>
                <a:latin typeface="Arial" charset="0"/>
              </a:rPr>
              <a:t>3</a:t>
            </a:r>
            <a:r>
              <a:rPr lang="en-US" baseline="30000" dirty="0">
                <a:solidFill>
                  <a:schemeClr val="bg1"/>
                </a:solidFill>
                <a:effectLst>
                  <a:outerShdw blurRad="38100" dist="38100" dir="2700000" algn="tl">
                    <a:schemeClr val="tx1">
                      <a:alpha val="43000"/>
                    </a:schemeClr>
                  </a:outerShdw>
                </a:effectLst>
                <a:latin typeface="Arial" charset="0"/>
              </a:rPr>
              <a:t>-</a:t>
            </a:r>
          </a:p>
        </p:txBody>
      </p:sp>
      <p:sp>
        <p:nvSpPr>
          <p:cNvPr id="1357831" name="AutoShape 7"/>
          <p:cNvSpPr>
            <a:spLocks noChangeArrowheads="1"/>
          </p:cNvSpPr>
          <p:nvPr/>
        </p:nvSpPr>
        <p:spPr bwMode="auto">
          <a:xfrm>
            <a:off x="1552156" y="2215250"/>
            <a:ext cx="1308111" cy="533400"/>
          </a:xfrm>
          <a:prstGeom prst="roundRect">
            <a:avLst>
              <a:gd name="adj" fmla="val 16667"/>
            </a:avLst>
          </a:prstGeom>
          <a:solidFill>
            <a:srgbClr val="800000"/>
          </a:solidFill>
          <a:ln w="9525">
            <a:solidFill>
              <a:schemeClr val="tx1"/>
            </a:solidFill>
            <a:round/>
            <a:headEnd/>
            <a:tailEnd/>
          </a:ln>
          <a:effectLst>
            <a:outerShdw blurRad="50800" dist="38100" dir="2700000">
              <a:srgbClr val="000000">
                <a:alpha val="43000"/>
              </a:srgbClr>
            </a:outerShdw>
          </a:effectLst>
        </p:spPr>
        <p:txBody>
          <a:bodyPr wrap="none" anchor="ctr">
            <a:prstTxWarp prst="textNoShape">
              <a:avLst/>
            </a:prstTxWarp>
          </a:bodyPr>
          <a:lstStyle/>
          <a:p>
            <a:pPr>
              <a:defRPr/>
            </a:pPr>
            <a:r>
              <a:rPr lang="en-US" dirty="0">
                <a:solidFill>
                  <a:schemeClr val="bg1"/>
                </a:solidFill>
                <a:effectLst>
                  <a:outerShdw blurRad="50800" dist="50800" dir="16200000" algn="tl" rotWithShape="0">
                    <a:schemeClr val="tx1">
                      <a:alpha val="0"/>
                    </a:schemeClr>
                  </a:outerShdw>
                </a:effectLst>
                <a:latin typeface="Arial" charset="0"/>
              </a:rPr>
              <a:t>CO</a:t>
            </a:r>
            <a:r>
              <a:rPr lang="en-US" baseline="-25000" dirty="0">
                <a:solidFill>
                  <a:schemeClr val="bg1"/>
                </a:solidFill>
                <a:effectLst>
                  <a:outerShdw blurRad="50800" dist="50800" dir="16200000" algn="tl" rotWithShape="0">
                    <a:schemeClr val="tx1">
                      <a:alpha val="0"/>
                    </a:schemeClr>
                  </a:outerShdw>
                </a:effectLst>
                <a:latin typeface="Arial" charset="0"/>
              </a:rPr>
              <a:t>3</a:t>
            </a:r>
            <a:r>
              <a:rPr lang="en-US" baseline="30000" dirty="0">
                <a:solidFill>
                  <a:schemeClr val="bg1"/>
                </a:solidFill>
                <a:effectLst>
                  <a:outerShdw blurRad="50800" dist="50800" dir="16200000" algn="tl" rotWithShape="0">
                    <a:schemeClr val="tx1">
                      <a:alpha val="0"/>
                    </a:schemeClr>
                  </a:outerShdw>
                </a:effectLst>
                <a:latin typeface="Arial" charset="0"/>
              </a:rPr>
              <a:t>2-</a:t>
            </a:r>
          </a:p>
        </p:txBody>
      </p:sp>
      <p:sp>
        <p:nvSpPr>
          <p:cNvPr id="1357832" name="AutoShape 8"/>
          <p:cNvSpPr>
            <a:spLocks noChangeArrowheads="1"/>
          </p:cNvSpPr>
          <p:nvPr/>
        </p:nvSpPr>
        <p:spPr bwMode="auto">
          <a:xfrm>
            <a:off x="1535234" y="2901050"/>
            <a:ext cx="1308111" cy="533400"/>
          </a:xfrm>
          <a:prstGeom prst="roundRect">
            <a:avLst>
              <a:gd name="adj" fmla="val 16667"/>
            </a:avLst>
          </a:prstGeom>
          <a:solidFill>
            <a:srgbClr val="4F6F92"/>
          </a:solidFill>
          <a:ln w="9525">
            <a:solidFill>
              <a:schemeClr val="tx1"/>
            </a:solidFill>
            <a:round/>
            <a:headEnd/>
            <a:tailEnd/>
          </a:ln>
          <a:effectLst>
            <a:outerShdw blurRad="50800" dist="38100" dir="2700000">
              <a:srgbClr val="000000">
                <a:alpha val="43000"/>
              </a:srgbClr>
            </a:outerShdw>
          </a:effectLst>
        </p:spPr>
        <p:txBody>
          <a:bodyPr wrap="none" anchor="ctr">
            <a:prstTxWarp prst="textNoShape">
              <a:avLst/>
            </a:prstTxWarp>
          </a:bodyPr>
          <a:lstStyle/>
          <a:p>
            <a:pPr>
              <a:defRPr/>
            </a:pPr>
            <a:r>
              <a:rPr lang="en-US">
                <a:solidFill>
                  <a:schemeClr val="bg1"/>
                </a:solidFill>
                <a:effectLst>
                  <a:outerShdw blurRad="38100" dist="38100" dir="2700000" algn="tl">
                    <a:srgbClr val="000000"/>
                  </a:outerShdw>
                </a:effectLst>
                <a:latin typeface="Arial" charset="0"/>
              </a:rPr>
              <a:t>pH</a:t>
            </a:r>
            <a:endParaRPr lang="en-US" baseline="30000">
              <a:latin typeface="Arial" charset="0"/>
            </a:endParaRPr>
          </a:p>
        </p:txBody>
      </p:sp>
      <p:sp>
        <p:nvSpPr>
          <p:cNvPr id="1357833" name="AutoShape 9"/>
          <p:cNvSpPr>
            <a:spLocks noChangeArrowheads="1"/>
          </p:cNvSpPr>
          <p:nvPr/>
        </p:nvSpPr>
        <p:spPr bwMode="auto">
          <a:xfrm>
            <a:off x="898100" y="1529450"/>
            <a:ext cx="1308111" cy="533400"/>
          </a:xfrm>
          <a:prstGeom prst="roundRect">
            <a:avLst>
              <a:gd name="adj" fmla="val 16667"/>
            </a:avLst>
          </a:prstGeom>
          <a:solidFill>
            <a:srgbClr val="0000FF"/>
          </a:solidFill>
          <a:ln w="9525">
            <a:solidFill>
              <a:schemeClr val="tx1"/>
            </a:solidFill>
            <a:round/>
            <a:headEnd/>
            <a:tailEnd/>
          </a:ln>
          <a:effectLst/>
        </p:spPr>
        <p:txBody>
          <a:bodyPr wrap="none" anchor="ctr">
            <a:prstTxWarp prst="textNoShape">
              <a:avLst/>
            </a:prstTxWarp>
          </a:bodyPr>
          <a:lstStyle/>
          <a:p>
            <a:pPr>
              <a:defRPr/>
            </a:pPr>
            <a:r>
              <a:rPr lang="en-US" dirty="0">
                <a:solidFill>
                  <a:schemeClr val="bg1"/>
                </a:solidFill>
                <a:effectLst>
                  <a:outerShdw blurRad="50800" dist="38100" dir="2700000" algn="tl">
                    <a:schemeClr val="tx1">
                      <a:alpha val="43000"/>
                    </a:schemeClr>
                  </a:outerShdw>
                </a:effectLst>
                <a:latin typeface="Arial" charset="0"/>
              </a:rPr>
              <a:t>CO</a:t>
            </a:r>
            <a:r>
              <a:rPr lang="en-US" baseline="-25000" dirty="0">
                <a:solidFill>
                  <a:schemeClr val="bg1"/>
                </a:solidFill>
                <a:effectLst>
                  <a:outerShdw blurRad="50800" dist="38100" dir="2700000" algn="tl">
                    <a:schemeClr val="tx1">
                      <a:alpha val="43000"/>
                    </a:schemeClr>
                  </a:outerShdw>
                </a:effectLst>
                <a:latin typeface="Arial" charset="0"/>
              </a:rPr>
              <a:t>2(aq)</a:t>
            </a:r>
            <a:endParaRPr lang="en-US" baseline="30000" dirty="0">
              <a:solidFill>
                <a:schemeClr val="bg1"/>
              </a:solidFill>
              <a:effectLst>
                <a:outerShdw blurRad="50800" dist="38100" dir="2700000" algn="tl">
                  <a:schemeClr val="tx1">
                    <a:alpha val="43000"/>
                  </a:schemeClr>
                </a:outerShdw>
              </a:effectLst>
              <a:latin typeface="Arial" charset="0"/>
            </a:endParaRPr>
          </a:p>
        </p:txBody>
      </p:sp>
      <p:sp>
        <p:nvSpPr>
          <p:cNvPr id="58377" name="AutoShape 11"/>
          <p:cNvSpPr>
            <a:spLocks noChangeArrowheads="1"/>
          </p:cNvSpPr>
          <p:nvPr/>
        </p:nvSpPr>
        <p:spPr bwMode="auto">
          <a:xfrm rot="10800000">
            <a:off x="2597799" y="2299915"/>
            <a:ext cx="228600" cy="414866"/>
          </a:xfrm>
          <a:prstGeom prst="upArrow">
            <a:avLst>
              <a:gd name="adj1" fmla="val 50000"/>
              <a:gd name="adj2" fmla="val 58333"/>
            </a:avLst>
          </a:prstGeom>
          <a:solidFill>
            <a:schemeClr val="bg1"/>
          </a:solidFill>
          <a:ln w="9525">
            <a:solidFill>
              <a:schemeClr val="tx1"/>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endParaRPr lang="en-US" sz="2000"/>
          </a:p>
        </p:txBody>
      </p:sp>
      <p:sp>
        <p:nvSpPr>
          <p:cNvPr id="76" name="AutoShape 10"/>
          <p:cNvSpPr>
            <a:spLocks noChangeArrowheads="1"/>
          </p:cNvSpPr>
          <p:nvPr/>
        </p:nvSpPr>
        <p:spPr bwMode="auto">
          <a:xfrm>
            <a:off x="1926819" y="1622581"/>
            <a:ext cx="228600" cy="381000"/>
          </a:xfrm>
          <a:prstGeom prst="upArrow">
            <a:avLst>
              <a:gd name="adj1" fmla="val 50000"/>
              <a:gd name="adj2" fmla="val 58333"/>
            </a:avLst>
          </a:prstGeom>
          <a:solidFill>
            <a:schemeClr val="bg1"/>
          </a:solidFill>
          <a:ln w="9525">
            <a:solidFill>
              <a:schemeClr val="tx1"/>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endParaRPr lang="en-US" sz="2000"/>
          </a:p>
        </p:txBody>
      </p:sp>
      <p:sp>
        <p:nvSpPr>
          <p:cNvPr id="78" name="AutoShape 10"/>
          <p:cNvSpPr>
            <a:spLocks noChangeArrowheads="1"/>
          </p:cNvSpPr>
          <p:nvPr/>
        </p:nvSpPr>
        <p:spPr bwMode="auto">
          <a:xfrm>
            <a:off x="3332287" y="1622581"/>
            <a:ext cx="228600" cy="381000"/>
          </a:xfrm>
          <a:prstGeom prst="upArrow">
            <a:avLst>
              <a:gd name="adj1" fmla="val 50000"/>
              <a:gd name="adj2" fmla="val 58333"/>
            </a:avLst>
          </a:prstGeom>
          <a:solidFill>
            <a:schemeClr val="bg1"/>
          </a:solidFill>
          <a:ln w="9525">
            <a:solidFill>
              <a:schemeClr val="tx1"/>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endParaRPr lang="en-US" sz="2000"/>
          </a:p>
        </p:txBody>
      </p:sp>
      <p:sp>
        <p:nvSpPr>
          <p:cNvPr id="79" name="AutoShape 11"/>
          <p:cNvSpPr>
            <a:spLocks noChangeArrowheads="1"/>
          </p:cNvSpPr>
          <p:nvPr/>
        </p:nvSpPr>
        <p:spPr bwMode="auto">
          <a:xfrm rot="10800000">
            <a:off x="2580876" y="2981354"/>
            <a:ext cx="228600" cy="414866"/>
          </a:xfrm>
          <a:prstGeom prst="upArrow">
            <a:avLst>
              <a:gd name="adj1" fmla="val 50000"/>
              <a:gd name="adj2" fmla="val 58333"/>
            </a:avLst>
          </a:prstGeom>
          <a:solidFill>
            <a:schemeClr val="bg1"/>
          </a:solidFill>
          <a:ln w="9525">
            <a:solidFill>
              <a:schemeClr val="tx1"/>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endParaRPr lang="en-US" sz="2000"/>
          </a:p>
        </p:txBody>
      </p:sp>
      <p:sp>
        <p:nvSpPr>
          <p:cNvPr id="284" name="Rounded Rectangle 283"/>
          <p:cNvSpPr/>
          <p:nvPr/>
        </p:nvSpPr>
        <p:spPr>
          <a:xfrm>
            <a:off x="716084" y="1272249"/>
            <a:ext cx="3056471" cy="2361542"/>
          </a:xfrm>
          <a:prstGeom prst="roundRect">
            <a:avLst/>
          </a:prstGeom>
          <a:noFill/>
          <a:ln w="9525" cap="flat" cmpd="sng" algn="ctr">
            <a:solidFill>
              <a:schemeClr val="tx1"/>
            </a:solidFill>
            <a:prstDash val="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71" name="TextBox 270"/>
          <p:cNvSpPr txBox="1"/>
          <p:nvPr/>
        </p:nvSpPr>
        <p:spPr>
          <a:xfrm>
            <a:off x="1100842" y="1055323"/>
            <a:ext cx="2381715" cy="338554"/>
          </a:xfrm>
          <a:prstGeom prst="rect">
            <a:avLst/>
          </a:prstGeom>
          <a:solidFill>
            <a:srgbClr val="FFFFFF"/>
          </a:solidFill>
        </p:spPr>
        <p:txBody>
          <a:bodyPr wrap="none" rtlCol="0">
            <a:spAutoFit/>
          </a:bodyPr>
          <a:lstStyle/>
          <a:p>
            <a:r>
              <a:rPr lang="en-US" sz="1600" dirty="0" smtClean="0">
                <a:effectLst>
                  <a:outerShdw blurRad="50800" dist="38100" dir="2700000" algn="tl" rotWithShape="0">
                    <a:srgbClr val="000000">
                      <a:alpha val="43000"/>
                    </a:srgbClr>
                  </a:outerShdw>
                </a:effectLst>
              </a:rPr>
              <a:t>Changes in CO</a:t>
            </a:r>
            <a:r>
              <a:rPr lang="en-US" sz="1600" baseline="-25000" dirty="0" smtClean="0">
                <a:effectLst>
                  <a:outerShdw blurRad="50800" dist="38100" dir="2700000" algn="tl" rotWithShape="0">
                    <a:srgbClr val="000000">
                      <a:alpha val="43000"/>
                    </a:srgbClr>
                  </a:outerShdw>
                </a:effectLst>
              </a:rPr>
              <a:t>2</a:t>
            </a:r>
            <a:r>
              <a:rPr lang="en-US" sz="1600" dirty="0" smtClean="0">
                <a:effectLst>
                  <a:outerShdw blurRad="50800" dist="38100" dir="2700000" algn="tl" rotWithShape="0">
                    <a:srgbClr val="000000">
                      <a:alpha val="43000"/>
                    </a:srgbClr>
                  </a:outerShdw>
                </a:effectLst>
              </a:rPr>
              <a:t>-system</a:t>
            </a:r>
            <a:endParaRPr lang="en-US" sz="1600" dirty="0">
              <a:effectLst>
                <a:outerShdw blurRad="50800" dist="38100" dir="2700000" algn="tl" rotWithShape="0">
                  <a:srgbClr val="000000">
                    <a:alpha val="43000"/>
                  </a:srgbClr>
                </a:outerShdw>
              </a:effectLst>
            </a:endParaRPr>
          </a:p>
        </p:txBody>
      </p:sp>
      <p:sp>
        <p:nvSpPr>
          <p:cNvPr id="291" name="Rounded Rectangle 290"/>
          <p:cNvSpPr/>
          <p:nvPr/>
        </p:nvSpPr>
        <p:spPr>
          <a:xfrm>
            <a:off x="3970998" y="1272250"/>
            <a:ext cx="4475156" cy="2361542"/>
          </a:xfrm>
          <a:prstGeom prst="roundRect">
            <a:avLst/>
          </a:prstGeom>
          <a:noFill/>
          <a:ln w="9525" cap="flat" cmpd="sng" algn="ctr">
            <a:solidFill>
              <a:schemeClr val="tx1"/>
            </a:solidFill>
            <a:prstDash val="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800" b="1" dirty="0" smtClean="0">
              <a:solidFill>
                <a:schemeClr val="tx1"/>
              </a:solidFill>
              <a:effectLst>
                <a:outerShdw blurRad="38100" dist="38100" dir="2700000" algn="tl">
                  <a:srgbClr val="DDDDDD"/>
                </a:outerShdw>
              </a:effectLst>
              <a:latin typeface="Arial" charset="0"/>
            </a:endParaRPr>
          </a:p>
          <a:p>
            <a:pPr algn="ctr">
              <a:spcBef>
                <a:spcPts val="600"/>
              </a:spcBef>
              <a:defRPr/>
            </a:pPr>
            <a:r>
              <a:rPr lang="en-US" sz="1800" b="1" dirty="0" smtClean="0">
                <a:solidFill>
                  <a:srgbClr val="008000"/>
                </a:solidFill>
                <a:effectLst>
                  <a:outerShdw blurRad="38100" dist="38100" dir="2700000" algn="tl">
                    <a:srgbClr val="DDDDDD"/>
                  </a:outerShdw>
                </a:effectLst>
                <a:latin typeface="Arial" charset="0"/>
              </a:rPr>
              <a:t>Increase </a:t>
            </a:r>
            <a:r>
              <a:rPr lang="en-US" sz="1800" b="1" dirty="0">
                <a:solidFill>
                  <a:srgbClr val="008000"/>
                </a:solidFill>
                <a:effectLst>
                  <a:outerShdw blurRad="38100" dist="38100" dir="2700000" algn="tl">
                    <a:srgbClr val="DDDDDD"/>
                  </a:outerShdw>
                </a:effectLst>
                <a:latin typeface="Arial" charset="0"/>
              </a:rPr>
              <a:t>in </a:t>
            </a:r>
            <a:r>
              <a:rPr lang="en-US" sz="1800" b="1" dirty="0" smtClean="0">
                <a:solidFill>
                  <a:srgbClr val="008000"/>
                </a:solidFill>
                <a:effectLst>
                  <a:outerShdw blurRad="38100" dist="38100" dir="2700000" algn="tl">
                    <a:srgbClr val="DDDDDD"/>
                  </a:outerShdw>
                </a:effectLst>
                <a:latin typeface="Arial" charset="0"/>
              </a:rPr>
              <a:t>photosynthesis</a:t>
            </a:r>
          </a:p>
          <a:p>
            <a:pPr algn="ctr">
              <a:defRPr/>
            </a:pPr>
            <a:endParaRPr lang="en-US" sz="2000" b="1" dirty="0" smtClean="0">
              <a:solidFill>
                <a:schemeClr val="tx1"/>
              </a:solidFill>
              <a:effectLst>
                <a:outerShdw blurRad="38100" dist="38100" dir="2700000" algn="tl">
                  <a:srgbClr val="DDDDDD"/>
                </a:outerShdw>
              </a:effectLst>
              <a:latin typeface="Arial" charset="0"/>
            </a:endParaRPr>
          </a:p>
          <a:p>
            <a:pPr algn="ctr">
              <a:defRPr/>
            </a:pPr>
            <a:r>
              <a:rPr lang="en-US" sz="1800" b="1" dirty="0" smtClean="0">
                <a:solidFill>
                  <a:srgbClr val="800000"/>
                </a:solidFill>
                <a:effectLst>
                  <a:outerShdw blurRad="38100" dist="38100" dir="2700000" algn="tl">
                    <a:srgbClr val="DDDDDD"/>
                  </a:outerShdw>
                </a:effectLst>
                <a:latin typeface="Arial" charset="0"/>
              </a:rPr>
              <a:t>Decrease </a:t>
            </a:r>
            <a:r>
              <a:rPr lang="en-US" sz="1800" b="1" dirty="0">
                <a:solidFill>
                  <a:srgbClr val="800000"/>
                </a:solidFill>
                <a:effectLst>
                  <a:outerShdw blurRad="38100" dist="38100" dir="2700000" algn="tl">
                    <a:srgbClr val="DDDDDD"/>
                  </a:outerShdw>
                </a:effectLst>
                <a:latin typeface="Arial" charset="0"/>
              </a:rPr>
              <a:t>in </a:t>
            </a:r>
            <a:r>
              <a:rPr lang="en-US" sz="1800" b="1" dirty="0" smtClean="0">
                <a:solidFill>
                  <a:srgbClr val="800000"/>
                </a:solidFill>
                <a:effectLst>
                  <a:outerShdw blurRad="38100" dist="38100" dir="2700000" algn="tl">
                    <a:srgbClr val="DDDDDD"/>
                  </a:outerShdw>
                </a:effectLst>
                <a:latin typeface="Arial" charset="0"/>
              </a:rPr>
              <a:t>calcification</a:t>
            </a:r>
          </a:p>
          <a:p>
            <a:pPr algn="ctr">
              <a:defRPr/>
            </a:pPr>
            <a:endParaRPr lang="en-US" sz="900" b="1" dirty="0">
              <a:solidFill>
                <a:schemeClr val="tx1"/>
              </a:solidFill>
              <a:effectLst>
                <a:outerShdw blurRad="38100" dist="38100" dir="2700000" algn="tl">
                  <a:srgbClr val="DDDDDD"/>
                </a:outerShdw>
              </a:effectLst>
              <a:latin typeface="Arial" charset="0"/>
            </a:endParaRPr>
          </a:p>
          <a:p>
            <a:pPr algn="ctr">
              <a:defRPr/>
            </a:pPr>
            <a:r>
              <a:rPr lang="en-US" sz="1800" b="1" dirty="0" smtClean="0">
                <a:solidFill>
                  <a:schemeClr val="tx1"/>
                </a:solidFill>
                <a:effectLst>
                  <a:outerShdw blurRad="38100" dist="38100" dir="2700000" algn="tl">
                    <a:srgbClr val="DDDDDD"/>
                  </a:outerShdw>
                </a:effectLst>
                <a:latin typeface="Arial" charset="0"/>
              </a:rPr>
              <a:t>Chemical </a:t>
            </a:r>
            <a:r>
              <a:rPr lang="en-US" sz="1800" b="1" dirty="0">
                <a:solidFill>
                  <a:schemeClr val="tx1"/>
                </a:solidFill>
                <a:effectLst>
                  <a:outerShdw blurRad="38100" dist="38100" dir="2700000" algn="tl">
                    <a:srgbClr val="DDDDDD"/>
                  </a:outerShdw>
                </a:effectLst>
                <a:latin typeface="Arial" charset="0"/>
              </a:rPr>
              <a:t>speciation</a:t>
            </a:r>
          </a:p>
          <a:p>
            <a:pPr algn="ctr">
              <a:defRPr/>
            </a:pPr>
            <a:r>
              <a:rPr lang="en-US" sz="1800" b="1" dirty="0" smtClean="0">
                <a:solidFill>
                  <a:schemeClr val="tx1"/>
                </a:solidFill>
                <a:effectLst>
                  <a:outerShdw blurRad="38100" dist="38100" dir="2700000" algn="tl">
                    <a:srgbClr val="DDDDDD"/>
                  </a:outerShdw>
                </a:effectLst>
                <a:latin typeface="Arial" charset="0"/>
              </a:rPr>
              <a:t>Physiology</a:t>
            </a:r>
          </a:p>
          <a:p>
            <a:pPr algn="ctr">
              <a:defRPr/>
            </a:pPr>
            <a:r>
              <a:rPr lang="en-US" sz="1800" b="1" dirty="0">
                <a:solidFill>
                  <a:schemeClr val="tx1"/>
                </a:solidFill>
                <a:latin typeface="Arial" pitchFamily="-110" charset="0"/>
              </a:rPr>
              <a:t>Sound </a:t>
            </a:r>
            <a:r>
              <a:rPr lang="en-US" sz="1800" b="1" dirty="0" smtClean="0">
                <a:solidFill>
                  <a:schemeClr val="tx1"/>
                </a:solidFill>
                <a:latin typeface="Arial" pitchFamily="-110" charset="0"/>
              </a:rPr>
              <a:t>transmission</a:t>
            </a:r>
            <a:endParaRPr lang="en-US" sz="1400" dirty="0">
              <a:solidFill>
                <a:schemeClr val="tx1"/>
              </a:solidFill>
              <a:effectLst>
                <a:outerShdw blurRad="38100" dist="38100" dir="2700000" algn="tl">
                  <a:srgbClr val="DDDDDD"/>
                </a:outerShdw>
              </a:effectLst>
              <a:latin typeface="Arial" charset="0"/>
            </a:endParaRPr>
          </a:p>
        </p:txBody>
      </p:sp>
      <p:sp>
        <p:nvSpPr>
          <p:cNvPr id="272" name="TextBox 271"/>
          <p:cNvSpPr txBox="1"/>
          <p:nvPr/>
        </p:nvSpPr>
        <p:spPr>
          <a:xfrm>
            <a:off x="5435607" y="1087584"/>
            <a:ext cx="1400944" cy="338554"/>
          </a:xfrm>
          <a:prstGeom prst="rect">
            <a:avLst/>
          </a:prstGeom>
          <a:solidFill>
            <a:srgbClr val="FFFFFF"/>
          </a:solidFill>
        </p:spPr>
        <p:txBody>
          <a:bodyPr wrap="none" rtlCol="0">
            <a:spAutoFit/>
          </a:bodyPr>
          <a:lstStyle/>
          <a:p>
            <a:r>
              <a:rPr lang="en-US" sz="1600" dirty="0" smtClean="0">
                <a:effectLst>
                  <a:outerShdw blurRad="50800" dist="38100" dir="2700000" algn="tl" rotWithShape="0">
                    <a:srgbClr val="000000">
                      <a:alpha val="43000"/>
                    </a:srgbClr>
                  </a:outerShdw>
                </a:effectLst>
              </a:rPr>
              <a:t>Direct Effects</a:t>
            </a:r>
            <a:endParaRPr lang="en-US" sz="1600" dirty="0">
              <a:effectLst>
                <a:outerShdw blurRad="50800" dist="38100" dir="2700000" algn="tl" rotWithShape="0">
                  <a:srgbClr val="000000">
                    <a:alpha val="43000"/>
                  </a:srgbClr>
                </a:outerShdw>
              </a:effectLst>
            </a:endParaRPr>
          </a:p>
        </p:txBody>
      </p:sp>
      <p:sp>
        <p:nvSpPr>
          <p:cNvPr id="49" name="Rounded Rectangle 48"/>
          <p:cNvSpPr/>
          <p:nvPr/>
        </p:nvSpPr>
        <p:spPr>
          <a:xfrm>
            <a:off x="3970998" y="3908296"/>
            <a:ext cx="4517485" cy="2361542"/>
          </a:xfrm>
          <a:prstGeom prst="roundRect">
            <a:avLst/>
          </a:prstGeom>
          <a:noFill/>
          <a:ln w="9525" cap="flat" cmpd="sng" algn="ctr">
            <a:solidFill>
              <a:schemeClr val="tx1"/>
            </a:solidFill>
            <a:prstDash val="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800" b="1" dirty="0" smtClean="0">
              <a:solidFill>
                <a:schemeClr val="tx1"/>
              </a:solidFill>
              <a:effectLst>
                <a:outerShdw blurRad="38100" dist="38100" dir="2700000" algn="tl">
                  <a:srgbClr val="DDDDDD"/>
                </a:outerShdw>
              </a:effectLst>
              <a:latin typeface="Arial" charset="0"/>
            </a:endParaRPr>
          </a:p>
          <a:p>
            <a:pPr algn="ctr">
              <a:defRPr/>
            </a:pPr>
            <a:endParaRPr lang="en-US" sz="1400" b="1" dirty="0">
              <a:solidFill>
                <a:schemeClr val="tx1"/>
              </a:solidFill>
              <a:effectLst>
                <a:outerShdw blurRad="38100" dist="38100" dir="2700000" algn="tl">
                  <a:srgbClr val="DDDDDD"/>
                </a:outerShdw>
              </a:effectLst>
              <a:latin typeface="Arial" charset="0"/>
            </a:endParaRPr>
          </a:p>
        </p:txBody>
      </p:sp>
      <p:sp>
        <p:nvSpPr>
          <p:cNvPr id="275" name="TextBox 274"/>
          <p:cNvSpPr txBox="1"/>
          <p:nvPr/>
        </p:nvSpPr>
        <p:spPr>
          <a:xfrm>
            <a:off x="5376338" y="3689762"/>
            <a:ext cx="1538001" cy="338554"/>
          </a:xfrm>
          <a:prstGeom prst="rect">
            <a:avLst/>
          </a:prstGeom>
          <a:solidFill>
            <a:srgbClr val="FFFFFF"/>
          </a:solidFill>
        </p:spPr>
        <p:txBody>
          <a:bodyPr wrap="none" rtlCol="0">
            <a:spAutoFit/>
          </a:bodyPr>
          <a:lstStyle/>
          <a:p>
            <a:r>
              <a:rPr lang="en-US" sz="1600" dirty="0" smtClean="0">
                <a:effectLst>
                  <a:outerShdw blurRad="50800" dist="38100" dir="2700000" algn="tl" rotWithShape="0">
                    <a:srgbClr val="000000">
                      <a:alpha val="43000"/>
                    </a:srgbClr>
                  </a:outerShdw>
                </a:effectLst>
              </a:rPr>
              <a:t>Indirect Effects</a:t>
            </a:r>
            <a:endParaRPr lang="en-US" sz="1600" dirty="0">
              <a:effectLst>
                <a:outerShdw blurRad="50800" dist="38100" dir="2700000" algn="tl" rotWithShape="0">
                  <a:srgbClr val="000000">
                    <a:alpha val="43000"/>
                  </a:srgbClr>
                </a:outerShdw>
              </a:effectLst>
            </a:endParaRPr>
          </a:p>
        </p:txBody>
      </p:sp>
      <p:cxnSp>
        <p:nvCxnSpPr>
          <p:cNvPr id="51" name="Straight Connector 50"/>
          <p:cNvCxnSpPr/>
          <p:nvPr/>
        </p:nvCxnSpPr>
        <p:spPr>
          <a:xfrm>
            <a:off x="4202239" y="2147514"/>
            <a:ext cx="4074581" cy="1588"/>
          </a:xfrm>
          <a:prstGeom prst="line">
            <a:avLst/>
          </a:prstGeom>
          <a:ln w="12700" cap="flat" cmpd="sng" algn="ctr">
            <a:solidFill>
              <a:schemeClr val="tx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202239" y="2710018"/>
            <a:ext cx="4074581" cy="1588"/>
          </a:xfrm>
          <a:prstGeom prst="line">
            <a:avLst/>
          </a:prstGeom>
          <a:ln w="12700" cap="flat" cmpd="sng" algn="ctr">
            <a:solidFill>
              <a:schemeClr val="tx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4" name="Text Box 8"/>
          <p:cNvSpPr txBox="1">
            <a:spLocks noChangeArrowheads="1"/>
          </p:cNvSpPr>
          <p:nvPr/>
        </p:nvSpPr>
        <p:spPr bwMode="auto">
          <a:xfrm>
            <a:off x="549275" y="381000"/>
            <a:ext cx="8078788" cy="523220"/>
          </a:xfrm>
          <a:prstGeom prst="rect">
            <a:avLst/>
          </a:prstGeom>
          <a:noFill/>
          <a:ln w="9525">
            <a:noFill/>
            <a:miter lim="800000"/>
            <a:headEnd/>
            <a:tailEnd/>
          </a:ln>
        </p:spPr>
        <p:txBody>
          <a:bodyPr>
            <a:prstTxWarp prst="textNoShape">
              <a:avLst/>
            </a:prstTxWarp>
            <a:spAutoFit/>
          </a:bodyPr>
          <a:lstStyle/>
          <a:p>
            <a:pPr algn="ctr"/>
            <a:r>
              <a:rPr lang="en-US" sz="2800" b="1" dirty="0" smtClean="0"/>
              <a:t>Multiple Effects on Marine Life</a:t>
            </a:r>
            <a:endParaRPr lang="en-US" sz="2800" b="1" dirty="0"/>
          </a:p>
        </p:txBody>
      </p:sp>
    </p:spTree>
    <p:extLst>
      <p:ext uri="{BB962C8B-B14F-4D97-AF65-F5344CB8AC3E}">
        <p14:creationId xmlns:p14="http://schemas.microsoft.com/office/powerpoint/2010/main" val="41836472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two_reefs.tiff"/>
          <p:cNvPicPr>
            <a:picLocks noChangeAspect="1"/>
          </p:cNvPicPr>
          <p:nvPr/>
        </p:nvPicPr>
        <p:blipFill>
          <a:blip r:embed="rId3"/>
          <a:stretch>
            <a:fillRect/>
          </a:stretch>
        </p:blipFill>
        <p:spPr>
          <a:xfrm>
            <a:off x="-6401" y="5420592"/>
            <a:ext cx="1530404" cy="1437408"/>
          </a:xfrm>
          <a:prstGeom prst="rect">
            <a:avLst/>
          </a:prstGeom>
        </p:spPr>
      </p:pic>
      <p:pic>
        <p:nvPicPr>
          <p:cNvPr id="26" name="Picture 25" descr="sterling_zumbrunn_p13coral_37759b.jpg"/>
          <p:cNvPicPr>
            <a:picLocks noChangeAspect="1"/>
          </p:cNvPicPr>
          <p:nvPr/>
        </p:nvPicPr>
        <p:blipFill>
          <a:blip r:embed="rId4"/>
          <a:stretch>
            <a:fillRect/>
          </a:stretch>
        </p:blipFill>
        <p:spPr>
          <a:xfrm>
            <a:off x="-6401" y="1228437"/>
            <a:ext cx="1522800" cy="1421882"/>
          </a:xfrm>
          <a:prstGeom prst="rect">
            <a:avLst/>
          </a:prstGeom>
        </p:spPr>
      </p:pic>
      <p:sp>
        <p:nvSpPr>
          <p:cNvPr id="23" name="TextBox 22"/>
          <p:cNvSpPr txBox="1"/>
          <p:nvPr/>
        </p:nvSpPr>
        <p:spPr>
          <a:xfrm>
            <a:off x="274108" y="4558268"/>
            <a:ext cx="928459" cy="369332"/>
          </a:xfrm>
          <a:prstGeom prst="rect">
            <a:avLst/>
          </a:prstGeom>
          <a:noFill/>
        </p:spPr>
        <p:txBody>
          <a:bodyPr wrap="none" rtlCol="0">
            <a:spAutoFit/>
          </a:bodyPr>
          <a:lstStyle/>
          <a:p>
            <a:pPr algn="ctr"/>
            <a:r>
              <a:rPr lang="en-US" dirty="0" smtClean="0">
                <a:solidFill>
                  <a:schemeClr val="bg1"/>
                </a:solidFill>
              </a:rPr>
              <a:t>Records</a:t>
            </a:r>
            <a:endParaRPr lang="en-US" dirty="0">
              <a:solidFill>
                <a:schemeClr val="bg1"/>
              </a:solidFill>
            </a:endParaRPr>
          </a:p>
        </p:txBody>
      </p:sp>
      <p:pic>
        <p:nvPicPr>
          <p:cNvPr id="21" name="Picture 20" descr="porites_polyps_ncri.jpg"/>
          <p:cNvPicPr>
            <a:picLocks noChangeAspect="1"/>
          </p:cNvPicPr>
          <p:nvPr/>
        </p:nvPicPr>
        <p:blipFill>
          <a:blip r:embed="rId5"/>
          <a:stretch>
            <a:fillRect/>
          </a:stretch>
        </p:blipFill>
        <p:spPr>
          <a:xfrm>
            <a:off x="3" y="2633588"/>
            <a:ext cx="1524000" cy="1409700"/>
          </a:xfrm>
          <a:prstGeom prst="rect">
            <a:avLst/>
          </a:prstGeom>
        </p:spPr>
      </p:pic>
      <p:pic>
        <p:nvPicPr>
          <p:cNvPr id="25" name="Picture 24" descr="gbrarial.jpg"/>
          <p:cNvPicPr>
            <a:picLocks noChangeAspect="1"/>
          </p:cNvPicPr>
          <p:nvPr/>
        </p:nvPicPr>
        <p:blipFill>
          <a:blip r:embed="rId6"/>
          <a:stretch>
            <a:fillRect/>
          </a:stretch>
        </p:blipFill>
        <p:spPr>
          <a:xfrm>
            <a:off x="2" y="4036112"/>
            <a:ext cx="1524000" cy="1409700"/>
          </a:xfrm>
          <a:prstGeom prst="rect">
            <a:avLst/>
          </a:prstGeom>
        </p:spPr>
      </p:pic>
      <p:sp>
        <p:nvSpPr>
          <p:cNvPr id="27" name="Subtitle 2"/>
          <p:cNvSpPr txBox="1">
            <a:spLocks/>
          </p:cNvSpPr>
          <p:nvPr/>
        </p:nvSpPr>
        <p:spPr>
          <a:xfrm>
            <a:off x="1946911" y="2969841"/>
            <a:ext cx="6511289" cy="637615"/>
          </a:xfrm>
          <a:prstGeom prst="rect">
            <a:avLst/>
          </a:prstGeom>
        </p:spPr>
        <p:txBody>
          <a:bodyPr vert="horz" lIns="91440" tIns="45720" rIns="91440" bIns="45720" rtlCol="0">
            <a:normAutofit/>
          </a:bodyPr>
          <a:lstStyle/>
          <a:p>
            <a:pPr marL="514350" marR="0" lvl="0" indent="-514350" algn="l" defTabSz="457200" rtl="0" eaLnBrk="1" fontAlgn="auto" latinLnBrk="0" hangingPunct="1">
              <a:lnSpc>
                <a:spcPct val="100000"/>
              </a:lnSpc>
              <a:spcBef>
                <a:spcPct val="20000"/>
              </a:spcBef>
              <a:spcAft>
                <a:spcPts val="0"/>
              </a:spcAft>
              <a:buClrTx/>
              <a:buSzTx/>
              <a:tabLst/>
              <a:defRPr/>
            </a:pPr>
            <a:r>
              <a:rPr lang="en-US" sz="3200" b="1" dirty="0" smtClean="0">
                <a:effectLst>
                  <a:outerShdw blurRad="50800" dist="38100" dir="2700000" algn="tl" rotWithShape="0">
                    <a:srgbClr val="004080">
                      <a:alpha val="43000"/>
                    </a:srgbClr>
                  </a:outerShdw>
                </a:effectLst>
              </a:rPr>
              <a:t>Effects of OA on Reef Organisms</a:t>
            </a:r>
            <a:endParaRPr kumimoji="0" lang="en-US" sz="3200" b="1" i="0" u="none" strike="noStrike" kern="1200" cap="none" spc="0" normalizeH="0" baseline="0" noProof="0" dirty="0" smtClean="0">
              <a:ln>
                <a:noFill/>
              </a:ln>
              <a:effectLst>
                <a:outerShdw blurRad="50800" dist="38100" dir="2700000" algn="tl" rotWithShape="0">
                  <a:srgbClr val="004080">
                    <a:alpha val="43000"/>
                  </a:srgbClr>
                </a:outerShdw>
              </a:effectLst>
              <a:uLnTx/>
              <a:uFillTx/>
              <a:latin typeface="+mn-lt"/>
              <a:ea typeface="+mn-ea"/>
              <a:cs typeface="+mn-cs"/>
            </a:endParaRPr>
          </a:p>
        </p:txBody>
      </p:sp>
      <p:sp>
        <p:nvSpPr>
          <p:cNvPr id="28" name="Subtitle 2"/>
          <p:cNvSpPr txBox="1">
            <a:spLocks/>
          </p:cNvSpPr>
          <p:nvPr/>
        </p:nvSpPr>
        <p:spPr>
          <a:xfrm>
            <a:off x="1946911" y="4394373"/>
            <a:ext cx="6511289" cy="637615"/>
          </a:xfrm>
          <a:prstGeom prst="rect">
            <a:avLst/>
          </a:prstGeom>
        </p:spPr>
        <p:txBody>
          <a:bodyPr vert="horz" lIns="91440" tIns="45720" rIns="91440" bIns="45720" rtlCol="0">
            <a:normAutofit/>
          </a:bodyPr>
          <a:lstStyle/>
          <a:p>
            <a:pPr marL="514350" lvl="0" indent="-514350">
              <a:spcBef>
                <a:spcPct val="20000"/>
              </a:spcBef>
              <a:defRPr/>
            </a:pPr>
            <a:r>
              <a:rPr lang="en-US" sz="3200" b="1" dirty="0" smtClean="0">
                <a:effectLst>
                  <a:outerShdw blurRad="50800" dist="38100" dir="2700000" algn="tl" rotWithShape="0">
                    <a:srgbClr val="004080">
                      <a:alpha val="43000"/>
                    </a:srgbClr>
                  </a:outerShdw>
                </a:effectLst>
              </a:rPr>
              <a:t>Effects of OA on Reefs</a:t>
            </a:r>
          </a:p>
        </p:txBody>
      </p:sp>
      <p:sp>
        <p:nvSpPr>
          <p:cNvPr id="29" name="Subtitle 2"/>
          <p:cNvSpPr txBox="1">
            <a:spLocks/>
          </p:cNvSpPr>
          <p:nvPr/>
        </p:nvSpPr>
        <p:spPr>
          <a:xfrm>
            <a:off x="1946911" y="5764825"/>
            <a:ext cx="6511289" cy="637615"/>
          </a:xfrm>
          <a:prstGeom prst="rect">
            <a:avLst/>
          </a:prstGeom>
        </p:spPr>
        <p:txBody>
          <a:bodyPr vert="horz" lIns="91440" tIns="45720" rIns="91440" bIns="45720" rtlCol="0">
            <a:normAutofit/>
          </a:bodyPr>
          <a:lstStyle/>
          <a:p>
            <a:pPr marL="514350" marR="0" lvl="0" indent="-514350" algn="l" defTabSz="457200" rtl="0" eaLnBrk="1" fontAlgn="auto" latinLnBrk="0" hangingPunct="1">
              <a:lnSpc>
                <a:spcPct val="100000"/>
              </a:lnSpc>
              <a:spcBef>
                <a:spcPct val="20000"/>
              </a:spcBef>
              <a:spcAft>
                <a:spcPts val="0"/>
              </a:spcAft>
              <a:buClrTx/>
              <a:buSzTx/>
              <a:tabLst/>
              <a:defRPr/>
            </a:pPr>
            <a:r>
              <a:rPr kumimoji="0" lang="en-US" sz="3200" b="1" i="0" u="none" strike="noStrike" kern="1200" cap="none" spc="0" normalizeH="0" baseline="0" noProof="0" dirty="0" smtClean="0">
                <a:ln>
                  <a:noFill/>
                </a:ln>
                <a:solidFill>
                  <a:srgbClr val="0D0D0D"/>
                </a:solidFill>
                <a:effectLst>
                  <a:outerShdw blurRad="50800" dist="38100" dir="2700000" algn="tl" rotWithShape="0">
                    <a:srgbClr val="004080">
                      <a:alpha val="43000"/>
                    </a:srgbClr>
                  </a:outerShdw>
                </a:effectLst>
                <a:uLnTx/>
                <a:uFillTx/>
                <a:latin typeface="+mn-lt"/>
                <a:ea typeface="+mn-ea"/>
                <a:cs typeface="+mn-cs"/>
              </a:rPr>
              <a:t>Future</a:t>
            </a:r>
            <a:r>
              <a:rPr kumimoji="0" lang="en-US" sz="3200" b="1" i="0" u="none" strike="noStrike" kern="1200" cap="none" spc="0" normalizeH="0" noProof="0" dirty="0" smtClean="0">
                <a:ln>
                  <a:noFill/>
                </a:ln>
                <a:solidFill>
                  <a:srgbClr val="0D0D0D"/>
                </a:solidFill>
                <a:effectLst>
                  <a:outerShdw blurRad="50800" dist="38100" dir="2700000" algn="tl" rotWithShape="0">
                    <a:srgbClr val="004080">
                      <a:alpha val="43000"/>
                    </a:srgbClr>
                  </a:outerShdw>
                </a:effectLst>
                <a:uLnTx/>
                <a:uFillTx/>
                <a:latin typeface="+mn-lt"/>
                <a:ea typeface="+mn-ea"/>
                <a:cs typeface="+mn-cs"/>
              </a:rPr>
              <a:t> State of Coral Reefs</a:t>
            </a:r>
            <a:endParaRPr kumimoji="0" lang="en-US" sz="3200" b="1" i="0" u="none" strike="noStrike" kern="1200" cap="none" spc="0" normalizeH="0" baseline="0" noProof="0" dirty="0" smtClean="0">
              <a:ln>
                <a:noFill/>
              </a:ln>
              <a:solidFill>
                <a:srgbClr val="0D0D0D"/>
              </a:solidFill>
              <a:effectLst>
                <a:outerShdw blurRad="50800" dist="38100" dir="2700000" algn="tl" rotWithShape="0">
                  <a:srgbClr val="004080">
                    <a:alpha val="43000"/>
                  </a:srgbClr>
                </a:outerShdw>
              </a:effectLst>
              <a:uLnTx/>
              <a:uFillTx/>
              <a:latin typeface="+mn-lt"/>
              <a:ea typeface="+mn-ea"/>
              <a:cs typeface="+mn-cs"/>
            </a:endParaRPr>
          </a:p>
        </p:txBody>
      </p:sp>
      <p:sp>
        <p:nvSpPr>
          <p:cNvPr id="30" name="Subtitle 2"/>
          <p:cNvSpPr txBox="1">
            <a:spLocks/>
          </p:cNvSpPr>
          <p:nvPr/>
        </p:nvSpPr>
        <p:spPr>
          <a:xfrm>
            <a:off x="1946911" y="1651908"/>
            <a:ext cx="6511289" cy="637615"/>
          </a:xfrm>
          <a:prstGeom prst="rect">
            <a:avLst/>
          </a:prstGeom>
        </p:spPr>
        <p:txBody>
          <a:bodyPr vert="horz" lIns="91440" tIns="45720" rIns="91440" bIns="45720" rtlCol="0">
            <a:normAutofit/>
          </a:bodyPr>
          <a:lstStyle/>
          <a:p>
            <a:pPr marL="514350" marR="0" lvl="0" indent="-514350" algn="l" defTabSz="457200" rtl="0" eaLnBrk="1" fontAlgn="auto" latinLnBrk="0" hangingPunct="1">
              <a:lnSpc>
                <a:spcPct val="100000"/>
              </a:lnSpc>
              <a:spcBef>
                <a:spcPct val="20000"/>
              </a:spcBef>
              <a:spcAft>
                <a:spcPts val="0"/>
              </a:spcAft>
              <a:buClrTx/>
              <a:buSzTx/>
              <a:tabLst/>
              <a:defRPr/>
            </a:pPr>
            <a:r>
              <a:rPr lang="en-US" sz="3200" b="1" noProof="0" dirty="0" smtClean="0">
                <a:solidFill>
                  <a:srgbClr val="0D0D0D"/>
                </a:solidFill>
                <a:effectLst>
                  <a:outerShdw blurRad="50800" dist="38100" dir="2700000" algn="tl" rotWithShape="0">
                    <a:srgbClr val="004080">
                      <a:alpha val="43000"/>
                    </a:srgbClr>
                  </a:outerShdw>
                </a:effectLst>
              </a:rPr>
              <a:t>Background</a:t>
            </a:r>
            <a:endParaRPr kumimoji="0" lang="en-US" sz="3200" b="1" i="0" u="none" strike="noStrike" kern="1200" cap="none" spc="0" normalizeH="0" baseline="0" noProof="0" dirty="0" smtClean="0">
              <a:ln>
                <a:noFill/>
              </a:ln>
              <a:solidFill>
                <a:srgbClr val="0D0D0D"/>
              </a:solidFill>
              <a:effectLst>
                <a:outerShdw blurRad="50800" dist="38100" dir="2700000" algn="tl" rotWithShape="0">
                  <a:srgbClr val="004080">
                    <a:alpha val="43000"/>
                  </a:srgbClr>
                </a:outerShdw>
              </a:effectLst>
              <a:uLnTx/>
              <a:uFillTx/>
              <a:latin typeface="+mn-lt"/>
              <a:ea typeface="+mn-ea"/>
              <a:cs typeface="+mn-cs"/>
            </a:endParaRPr>
          </a:p>
        </p:txBody>
      </p:sp>
      <p:sp>
        <p:nvSpPr>
          <p:cNvPr id="12" name="Rectangle 11"/>
          <p:cNvSpPr/>
          <p:nvPr/>
        </p:nvSpPr>
        <p:spPr>
          <a:xfrm>
            <a:off x="3374136" y="0"/>
            <a:ext cx="4931753" cy="630936"/>
          </a:xfrm>
          <a:prstGeom prst="rect">
            <a:avLst/>
          </a:prstGeom>
          <a:gradFill>
            <a:gsLst>
              <a:gs pos="0">
                <a:schemeClr val="tx1"/>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cu_banner_white.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3386747" cy="63402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5" name="Picture 6" descr="palacios_zimmerman_meps_2007_fig4"/>
          <p:cNvPicPr>
            <a:picLocks noChangeAspect="1" noChangeArrowheads="1"/>
          </p:cNvPicPr>
          <p:nvPr/>
        </p:nvPicPr>
        <p:blipFill>
          <a:blip r:embed="rId3"/>
          <a:srcRect/>
          <a:stretch>
            <a:fillRect/>
          </a:stretch>
        </p:blipFill>
        <p:spPr bwMode="auto">
          <a:xfrm>
            <a:off x="228600" y="1371600"/>
            <a:ext cx="4511675" cy="5054600"/>
          </a:xfrm>
          <a:prstGeom prst="rect">
            <a:avLst/>
          </a:prstGeom>
          <a:noFill/>
          <a:ln w="9525">
            <a:noFill/>
            <a:miter lim="800000"/>
            <a:headEnd/>
            <a:tailEnd/>
          </a:ln>
        </p:spPr>
      </p:pic>
      <p:sp>
        <p:nvSpPr>
          <p:cNvPr id="105474" name="Rectangle 2"/>
          <p:cNvSpPr>
            <a:spLocks noGrp="1" noChangeArrowheads="1"/>
          </p:cNvSpPr>
          <p:nvPr>
            <p:ph type="ctrTitle"/>
          </p:nvPr>
        </p:nvSpPr>
        <p:spPr>
          <a:xfrm>
            <a:off x="5983402" y="1026920"/>
            <a:ext cx="2362200" cy="533400"/>
          </a:xfrm>
        </p:spPr>
        <p:txBody>
          <a:bodyPr/>
          <a:lstStyle/>
          <a:p>
            <a:pPr eaLnBrk="1" hangingPunct="1"/>
            <a:r>
              <a:rPr lang="en-US" sz="2400" dirty="0" err="1" smtClean="0">
                <a:ea typeface="ＭＳ Ｐゴシック" pitchFamily="-110" charset="-128"/>
                <a:cs typeface="ＭＳ Ｐゴシック" pitchFamily="-110" charset="-128"/>
              </a:rPr>
              <a:t>Z</a:t>
            </a:r>
            <a:r>
              <a:rPr lang="en-US" sz="2400" i="1" dirty="0" err="1" smtClean="0">
                <a:ea typeface="ＭＳ Ｐゴシック" pitchFamily="-110" charset="-128"/>
                <a:cs typeface="ＭＳ Ｐゴシック" pitchFamily="-110" charset="-128"/>
              </a:rPr>
              <a:t>ostera</a:t>
            </a:r>
            <a:r>
              <a:rPr lang="en-US" sz="2400" i="1" dirty="0" smtClean="0">
                <a:ea typeface="ＭＳ Ｐゴシック" pitchFamily="-110" charset="-128"/>
                <a:cs typeface="ＭＳ Ｐゴシック" pitchFamily="-110" charset="-128"/>
              </a:rPr>
              <a:t> </a:t>
            </a:r>
            <a:r>
              <a:rPr lang="en-US" sz="2400" i="1" dirty="0">
                <a:ea typeface="ＭＳ Ｐゴシック" pitchFamily="-110" charset="-128"/>
                <a:cs typeface="ＭＳ Ｐゴシック" pitchFamily="-110" charset="-128"/>
              </a:rPr>
              <a:t>marina</a:t>
            </a:r>
            <a:endParaRPr lang="en-US" sz="2400" dirty="0">
              <a:ea typeface="ＭＳ Ｐゴシック" pitchFamily="-110" charset="-128"/>
              <a:cs typeface="ＭＳ Ｐゴシック" pitchFamily="-110" charset="-128"/>
            </a:endParaRPr>
          </a:p>
        </p:txBody>
      </p:sp>
      <p:sp>
        <p:nvSpPr>
          <p:cNvPr id="105477" name="Text Box 8"/>
          <p:cNvSpPr txBox="1">
            <a:spLocks noChangeArrowheads="1"/>
          </p:cNvSpPr>
          <p:nvPr/>
        </p:nvSpPr>
        <p:spPr bwMode="auto">
          <a:xfrm>
            <a:off x="6629400" y="6172200"/>
            <a:ext cx="2438400" cy="584200"/>
          </a:xfrm>
          <a:prstGeom prst="rect">
            <a:avLst/>
          </a:prstGeom>
          <a:noFill/>
          <a:ln w="9525">
            <a:noFill/>
            <a:miter lim="800000"/>
            <a:headEnd/>
            <a:tailEnd/>
          </a:ln>
        </p:spPr>
        <p:txBody>
          <a:bodyPr>
            <a:prstTxWarp prst="textNoShape">
              <a:avLst/>
            </a:prstTxWarp>
            <a:spAutoFit/>
          </a:bodyPr>
          <a:lstStyle/>
          <a:p>
            <a:pPr algn="r"/>
            <a:r>
              <a:rPr lang="en-US" sz="1600" dirty="0">
                <a:solidFill>
                  <a:srgbClr val="4C4C4C"/>
                </a:solidFill>
                <a:latin typeface="Candara Italic" pitchFamily="48" charset="0"/>
              </a:rPr>
              <a:t>Palacios &amp; Zimmerman (2007) </a:t>
            </a:r>
            <a:r>
              <a:rPr lang="en-US" sz="1600" i="1" dirty="0">
                <a:solidFill>
                  <a:srgbClr val="4C4C4C"/>
                </a:solidFill>
                <a:latin typeface="Candara Italic" pitchFamily="48" charset="0"/>
              </a:rPr>
              <a:t>MEPS</a:t>
            </a:r>
          </a:p>
        </p:txBody>
      </p:sp>
      <p:sp>
        <p:nvSpPr>
          <p:cNvPr id="1321994" name="Text Box 10"/>
          <p:cNvSpPr txBox="1">
            <a:spLocks noChangeArrowheads="1"/>
          </p:cNvSpPr>
          <p:nvPr/>
        </p:nvSpPr>
        <p:spPr bwMode="auto">
          <a:xfrm>
            <a:off x="4495800" y="3886200"/>
            <a:ext cx="1443038" cy="366713"/>
          </a:xfrm>
          <a:prstGeom prst="rect">
            <a:avLst/>
          </a:prstGeom>
          <a:noFill/>
          <a:ln w="9525">
            <a:noFill/>
            <a:miter lim="800000"/>
            <a:headEnd/>
            <a:tailEnd/>
          </a:ln>
          <a:effectLst/>
        </p:spPr>
        <p:txBody>
          <a:bodyPr wrap="none">
            <a:prstTxWarp prst="textNoShape">
              <a:avLst/>
            </a:prstTxWarp>
            <a:spAutoFit/>
          </a:bodyPr>
          <a:lstStyle/>
          <a:p>
            <a:pPr algn="l">
              <a:defRPr/>
            </a:pPr>
            <a:r>
              <a:rPr lang="en-US">
                <a:effectLst>
                  <a:outerShdw blurRad="38100" dist="38100" dir="2700000" algn="tl">
                    <a:srgbClr val="DDDDDD"/>
                  </a:outerShdw>
                </a:effectLst>
                <a:latin typeface="Arial" pitchFamily="-106" charset="0"/>
              </a:rPr>
              <a:t>Light replete</a:t>
            </a:r>
          </a:p>
        </p:txBody>
      </p:sp>
      <p:sp>
        <p:nvSpPr>
          <p:cNvPr id="1321995" name="Text Box 11"/>
          <p:cNvSpPr txBox="1">
            <a:spLocks noChangeArrowheads="1"/>
          </p:cNvSpPr>
          <p:nvPr/>
        </p:nvSpPr>
        <p:spPr bwMode="auto">
          <a:xfrm>
            <a:off x="4495800" y="5653088"/>
            <a:ext cx="1403350" cy="366712"/>
          </a:xfrm>
          <a:prstGeom prst="rect">
            <a:avLst/>
          </a:prstGeom>
          <a:noFill/>
          <a:ln w="9525">
            <a:noFill/>
            <a:miter lim="800000"/>
            <a:headEnd/>
            <a:tailEnd/>
          </a:ln>
          <a:effectLst/>
        </p:spPr>
        <p:txBody>
          <a:bodyPr wrap="none">
            <a:prstTxWarp prst="textNoShape">
              <a:avLst/>
            </a:prstTxWarp>
            <a:spAutoFit/>
          </a:bodyPr>
          <a:lstStyle/>
          <a:p>
            <a:pPr algn="l">
              <a:defRPr/>
            </a:pPr>
            <a:r>
              <a:rPr lang="en-US">
                <a:effectLst>
                  <a:outerShdw blurRad="38100" dist="38100" dir="2700000" algn="tl">
                    <a:srgbClr val="DDDDDD"/>
                  </a:outerShdw>
                </a:effectLst>
                <a:latin typeface="Arial" pitchFamily="-106" charset="0"/>
              </a:rPr>
              <a:t>Light limited</a:t>
            </a:r>
          </a:p>
        </p:txBody>
      </p:sp>
      <p:sp>
        <p:nvSpPr>
          <p:cNvPr id="105480" name="Text Box 12"/>
          <p:cNvSpPr txBox="1">
            <a:spLocks noChangeArrowheads="1"/>
          </p:cNvSpPr>
          <p:nvPr/>
        </p:nvSpPr>
        <p:spPr bwMode="auto">
          <a:xfrm>
            <a:off x="3048000" y="430653"/>
            <a:ext cx="5980113" cy="543739"/>
          </a:xfrm>
          <a:prstGeom prst="rect">
            <a:avLst/>
          </a:prstGeom>
          <a:solidFill>
            <a:srgbClr val="FFFFFF"/>
          </a:solidFill>
          <a:ln w="9525">
            <a:noFill/>
            <a:miter lim="800000"/>
            <a:headEnd/>
            <a:tailEnd/>
          </a:ln>
        </p:spPr>
        <p:txBody>
          <a:bodyPr wrap="square">
            <a:prstTxWarp prst="textNoShape">
              <a:avLst/>
            </a:prstTxWarp>
            <a:spAutoFit/>
          </a:bodyPr>
          <a:lstStyle/>
          <a:p>
            <a:pPr eaLnBrk="0" hangingPunct="0">
              <a:lnSpc>
                <a:spcPct val="90000"/>
              </a:lnSpc>
            </a:pPr>
            <a:r>
              <a:rPr lang="en-US" sz="3200" b="1" dirty="0" smtClean="0">
                <a:latin typeface="+mj-lt"/>
                <a:ea typeface="ＭＳ Ｐゴシック" pitchFamily="-110" charset="-128"/>
                <a:cs typeface="ＭＳ Ｐゴシック" pitchFamily="-110" charset="-128"/>
              </a:rPr>
              <a:t>Increased Biomass in </a:t>
            </a:r>
            <a:r>
              <a:rPr lang="en-US" sz="3200" b="1" dirty="0" err="1" smtClean="0">
                <a:latin typeface="+mj-lt"/>
                <a:ea typeface="ＭＳ Ｐゴシック" pitchFamily="-110" charset="-128"/>
                <a:cs typeface="ＭＳ Ｐゴシック" pitchFamily="-110" charset="-128"/>
              </a:rPr>
              <a:t>Seagrasses</a:t>
            </a:r>
            <a:endParaRPr lang="en-US" sz="3200" b="1" dirty="0">
              <a:latin typeface="+mj-lt"/>
              <a:ea typeface="ＭＳ Ｐゴシック" pitchFamily="-110" charset="-128"/>
              <a:cs typeface="ＭＳ Ｐゴシック" pitchFamily="-110" charset="-128"/>
            </a:endParaRPr>
          </a:p>
        </p:txBody>
      </p:sp>
      <p:sp>
        <p:nvSpPr>
          <p:cNvPr id="9" name="AutoShape 6"/>
          <p:cNvSpPr>
            <a:spLocks noChangeArrowheads="1"/>
          </p:cNvSpPr>
          <p:nvPr/>
        </p:nvSpPr>
        <p:spPr bwMode="auto">
          <a:xfrm>
            <a:off x="1518030" y="433197"/>
            <a:ext cx="1376362" cy="533400"/>
          </a:xfrm>
          <a:prstGeom prst="roundRect">
            <a:avLst>
              <a:gd name="adj" fmla="val 16667"/>
            </a:avLst>
          </a:prstGeom>
          <a:solidFill>
            <a:srgbClr val="008000"/>
          </a:solidFill>
          <a:ln w="9525">
            <a:solidFill>
              <a:schemeClr val="tx1"/>
            </a:solidFill>
            <a:round/>
            <a:headEnd/>
            <a:tailEnd/>
          </a:ln>
          <a:effectLst/>
        </p:spPr>
        <p:txBody>
          <a:bodyPr wrap="none" anchor="ctr">
            <a:prstTxWarp prst="textNoShape">
              <a:avLst/>
            </a:prstTxWarp>
          </a:bodyPr>
          <a:lstStyle/>
          <a:p>
            <a:pPr>
              <a:defRPr/>
            </a:pPr>
            <a:r>
              <a:rPr lang="en-US" sz="2400" dirty="0">
                <a:solidFill>
                  <a:schemeClr val="bg1"/>
                </a:solidFill>
                <a:effectLst>
                  <a:outerShdw blurRad="38100" dist="38100" dir="2700000" algn="tl">
                    <a:schemeClr val="tx1">
                      <a:alpha val="43000"/>
                    </a:schemeClr>
                  </a:outerShdw>
                </a:effectLst>
                <a:latin typeface="Arial" charset="0"/>
              </a:rPr>
              <a:t>HCO</a:t>
            </a:r>
            <a:r>
              <a:rPr lang="en-US" sz="2400" baseline="-25000" dirty="0">
                <a:solidFill>
                  <a:schemeClr val="bg1"/>
                </a:solidFill>
                <a:effectLst>
                  <a:outerShdw blurRad="38100" dist="38100" dir="2700000" algn="tl">
                    <a:schemeClr val="tx1">
                      <a:alpha val="43000"/>
                    </a:schemeClr>
                  </a:outerShdw>
                </a:effectLst>
                <a:latin typeface="Arial" charset="0"/>
              </a:rPr>
              <a:t>3</a:t>
            </a:r>
            <a:r>
              <a:rPr lang="en-US" sz="2400" baseline="30000" dirty="0">
                <a:solidFill>
                  <a:schemeClr val="bg1"/>
                </a:solidFill>
                <a:effectLst>
                  <a:outerShdw blurRad="38100" dist="38100" dir="2700000" algn="tl">
                    <a:schemeClr val="tx1">
                      <a:alpha val="43000"/>
                    </a:schemeClr>
                  </a:outerShdw>
                </a:effectLst>
                <a:latin typeface="Arial" charset="0"/>
              </a:rPr>
              <a:t>-</a:t>
            </a:r>
          </a:p>
        </p:txBody>
      </p:sp>
      <p:sp>
        <p:nvSpPr>
          <p:cNvPr id="10" name="AutoShape 9"/>
          <p:cNvSpPr>
            <a:spLocks noChangeArrowheads="1"/>
          </p:cNvSpPr>
          <p:nvPr/>
        </p:nvSpPr>
        <p:spPr bwMode="auto">
          <a:xfrm>
            <a:off x="133714" y="433197"/>
            <a:ext cx="1308111" cy="533400"/>
          </a:xfrm>
          <a:prstGeom prst="roundRect">
            <a:avLst>
              <a:gd name="adj" fmla="val 16667"/>
            </a:avLst>
          </a:prstGeom>
          <a:solidFill>
            <a:srgbClr val="0000FF"/>
          </a:solidFill>
          <a:ln w="9525">
            <a:solidFill>
              <a:schemeClr val="tx1"/>
            </a:solidFill>
            <a:round/>
            <a:headEnd/>
            <a:tailEnd/>
          </a:ln>
          <a:effectLst/>
        </p:spPr>
        <p:txBody>
          <a:bodyPr wrap="none" anchor="ctr">
            <a:prstTxWarp prst="textNoShape">
              <a:avLst/>
            </a:prstTxWarp>
          </a:bodyPr>
          <a:lstStyle/>
          <a:p>
            <a:pPr>
              <a:defRPr/>
            </a:pPr>
            <a:r>
              <a:rPr lang="en-US" sz="2400" dirty="0">
                <a:solidFill>
                  <a:schemeClr val="bg1"/>
                </a:solidFill>
                <a:effectLst>
                  <a:outerShdw blurRad="50800" dist="38100" dir="2700000" algn="tl">
                    <a:schemeClr val="tx1">
                      <a:alpha val="43000"/>
                    </a:schemeClr>
                  </a:outerShdw>
                </a:effectLst>
                <a:latin typeface="Arial" charset="0"/>
              </a:rPr>
              <a:t>CO</a:t>
            </a:r>
            <a:r>
              <a:rPr lang="en-US" sz="2400" baseline="-25000" dirty="0">
                <a:solidFill>
                  <a:schemeClr val="bg1"/>
                </a:solidFill>
                <a:effectLst>
                  <a:outerShdw blurRad="50800" dist="38100" dir="2700000" algn="tl">
                    <a:schemeClr val="tx1">
                      <a:alpha val="43000"/>
                    </a:schemeClr>
                  </a:outerShdw>
                </a:effectLst>
                <a:latin typeface="Arial" charset="0"/>
              </a:rPr>
              <a:t>2(aq)</a:t>
            </a:r>
            <a:endParaRPr lang="en-US" sz="2400" baseline="30000" dirty="0">
              <a:solidFill>
                <a:schemeClr val="bg1"/>
              </a:solidFill>
              <a:effectLst>
                <a:outerShdw blurRad="50800" dist="38100" dir="2700000" algn="tl">
                  <a:schemeClr val="tx1">
                    <a:alpha val="43000"/>
                  </a:schemeClr>
                </a:outerShdw>
              </a:effectLst>
              <a:latin typeface="Arial" charset="0"/>
            </a:endParaRPr>
          </a:p>
        </p:txBody>
      </p:sp>
      <p:sp>
        <p:nvSpPr>
          <p:cNvPr id="11" name="AutoShape 10"/>
          <p:cNvSpPr>
            <a:spLocks noChangeArrowheads="1"/>
          </p:cNvSpPr>
          <p:nvPr/>
        </p:nvSpPr>
        <p:spPr bwMode="auto">
          <a:xfrm>
            <a:off x="1162433" y="526328"/>
            <a:ext cx="228600" cy="381000"/>
          </a:xfrm>
          <a:prstGeom prst="upArrow">
            <a:avLst>
              <a:gd name="adj1" fmla="val 50000"/>
              <a:gd name="adj2" fmla="val 58333"/>
            </a:avLst>
          </a:prstGeom>
          <a:solidFill>
            <a:schemeClr val="bg1"/>
          </a:solidFill>
          <a:ln w="9525">
            <a:solidFill>
              <a:schemeClr val="tx1"/>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12" name="AutoShape 10"/>
          <p:cNvSpPr>
            <a:spLocks noChangeArrowheads="1"/>
          </p:cNvSpPr>
          <p:nvPr/>
        </p:nvSpPr>
        <p:spPr bwMode="auto">
          <a:xfrm>
            <a:off x="2567901" y="526328"/>
            <a:ext cx="228600" cy="381000"/>
          </a:xfrm>
          <a:prstGeom prst="upArrow">
            <a:avLst>
              <a:gd name="adj1" fmla="val 50000"/>
              <a:gd name="adj2" fmla="val 58333"/>
            </a:avLst>
          </a:prstGeom>
          <a:solidFill>
            <a:schemeClr val="bg1"/>
          </a:solidFill>
          <a:ln w="9525">
            <a:solidFill>
              <a:schemeClr val="tx1"/>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15" name="Text Box 8"/>
          <p:cNvSpPr txBox="1">
            <a:spLocks noChangeArrowheads="1"/>
          </p:cNvSpPr>
          <p:nvPr/>
        </p:nvSpPr>
        <p:spPr bwMode="auto">
          <a:xfrm rot="16200000">
            <a:off x="7982612" y="2346125"/>
            <a:ext cx="1457705" cy="276999"/>
          </a:xfrm>
          <a:prstGeom prst="rect">
            <a:avLst/>
          </a:prstGeom>
          <a:noFill/>
          <a:ln w="9525">
            <a:noFill/>
            <a:miter lim="800000"/>
            <a:headEnd/>
            <a:tailEnd/>
          </a:ln>
        </p:spPr>
        <p:txBody>
          <a:bodyPr wrap="square">
            <a:prstTxWarp prst="textNoShape">
              <a:avLst/>
            </a:prstTxWarp>
            <a:spAutoFit/>
          </a:bodyPr>
          <a:lstStyle/>
          <a:p>
            <a:pPr algn="r"/>
            <a:r>
              <a:rPr lang="en-US" sz="1200" dirty="0" smtClean="0">
                <a:solidFill>
                  <a:srgbClr val="4C4C4C"/>
                </a:solidFill>
                <a:latin typeface="Candara Italic" pitchFamily="48" charset="0"/>
              </a:rPr>
              <a:t>Photo credit: NOAA</a:t>
            </a:r>
            <a:endParaRPr lang="en-US" sz="1200" i="1" dirty="0">
              <a:solidFill>
                <a:srgbClr val="4C4C4C"/>
              </a:solidFill>
              <a:latin typeface="Candara Italic" pitchFamily="48" charset="0"/>
            </a:endParaRPr>
          </a:p>
        </p:txBody>
      </p:sp>
      <p:pic>
        <p:nvPicPr>
          <p:cNvPr id="16" name="Picture 15" descr="Eelgrass_bed_sm.jpg"/>
          <p:cNvPicPr>
            <a:picLocks noChangeAspect="1"/>
          </p:cNvPicPr>
          <p:nvPr/>
        </p:nvPicPr>
        <p:blipFill>
          <a:blip r:embed="rId4"/>
          <a:stretch>
            <a:fillRect/>
          </a:stretch>
        </p:blipFill>
        <p:spPr>
          <a:xfrm>
            <a:off x="5750927" y="1560320"/>
            <a:ext cx="2822038" cy="1872400"/>
          </a:xfrm>
          <a:prstGeom prst="rect">
            <a:avLst/>
          </a:prstGeom>
        </p:spPr>
      </p:pic>
    </p:spTree>
    <p:extLst>
      <p:ext uri="{BB962C8B-B14F-4D97-AF65-F5344CB8AC3E}">
        <p14:creationId xmlns:p14="http://schemas.microsoft.com/office/powerpoint/2010/main" val="149692818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786146" y="433197"/>
            <a:ext cx="6083709" cy="533400"/>
          </a:xfrm>
          <a:prstGeom prst="rect">
            <a:avLst/>
          </a:prstGeom>
        </p:spPr>
        <p:txBody>
          <a:bodyPr vert="horz" lIns="91440" tIns="45720" rIns="91440" bIns="45720" rtlCol="0" anchor="ctr">
            <a:normAutofit fontScale="825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mj-ea"/>
                <a:cs typeface="+mj-cs"/>
              </a:rPr>
              <a:t>Effects on the Nitrogen Cycle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4" name="AutoShape 6"/>
          <p:cNvSpPr>
            <a:spLocks noChangeArrowheads="1"/>
          </p:cNvSpPr>
          <p:nvPr/>
        </p:nvSpPr>
        <p:spPr bwMode="auto">
          <a:xfrm>
            <a:off x="1518030" y="433197"/>
            <a:ext cx="1376362" cy="533400"/>
          </a:xfrm>
          <a:prstGeom prst="roundRect">
            <a:avLst>
              <a:gd name="adj" fmla="val 16667"/>
            </a:avLst>
          </a:prstGeom>
          <a:solidFill>
            <a:srgbClr val="008000"/>
          </a:solidFill>
          <a:ln w="9525">
            <a:solidFill>
              <a:schemeClr val="tx1"/>
            </a:solidFill>
            <a:round/>
            <a:headEnd/>
            <a:tailEnd/>
          </a:ln>
          <a:effectLst/>
        </p:spPr>
        <p:txBody>
          <a:bodyPr wrap="none" anchor="ctr">
            <a:prstTxWarp prst="textNoShape">
              <a:avLst/>
            </a:prstTxWarp>
          </a:bodyPr>
          <a:lstStyle/>
          <a:p>
            <a:pPr>
              <a:defRPr/>
            </a:pPr>
            <a:r>
              <a:rPr lang="en-US" sz="2400" dirty="0">
                <a:solidFill>
                  <a:schemeClr val="bg1"/>
                </a:solidFill>
                <a:effectLst>
                  <a:outerShdw blurRad="38100" dist="38100" dir="2700000" algn="tl">
                    <a:schemeClr val="tx1">
                      <a:alpha val="43000"/>
                    </a:schemeClr>
                  </a:outerShdw>
                </a:effectLst>
                <a:latin typeface="Arial" charset="0"/>
              </a:rPr>
              <a:t>HCO</a:t>
            </a:r>
            <a:r>
              <a:rPr lang="en-US" sz="2400" baseline="-25000" dirty="0">
                <a:solidFill>
                  <a:schemeClr val="bg1"/>
                </a:solidFill>
                <a:effectLst>
                  <a:outerShdw blurRad="38100" dist="38100" dir="2700000" algn="tl">
                    <a:schemeClr val="tx1">
                      <a:alpha val="43000"/>
                    </a:schemeClr>
                  </a:outerShdw>
                </a:effectLst>
                <a:latin typeface="Arial" charset="0"/>
              </a:rPr>
              <a:t>3</a:t>
            </a:r>
            <a:r>
              <a:rPr lang="en-US" sz="2400" baseline="30000" dirty="0">
                <a:solidFill>
                  <a:schemeClr val="bg1"/>
                </a:solidFill>
                <a:effectLst>
                  <a:outerShdw blurRad="38100" dist="38100" dir="2700000" algn="tl">
                    <a:schemeClr val="tx1">
                      <a:alpha val="43000"/>
                    </a:schemeClr>
                  </a:outerShdw>
                </a:effectLst>
                <a:latin typeface="Arial" charset="0"/>
              </a:rPr>
              <a:t>-</a:t>
            </a:r>
          </a:p>
        </p:txBody>
      </p:sp>
      <p:sp>
        <p:nvSpPr>
          <p:cNvPr id="15" name="AutoShape 9"/>
          <p:cNvSpPr>
            <a:spLocks noChangeArrowheads="1"/>
          </p:cNvSpPr>
          <p:nvPr/>
        </p:nvSpPr>
        <p:spPr bwMode="auto">
          <a:xfrm>
            <a:off x="133714" y="433197"/>
            <a:ext cx="1308111" cy="533400"/>
          </a:xfrm>
          <a:prstGeom prst="roundRect">
            <a:avLst>
              <a:gd name="adj" fmla="val 16667"/>
            </a:avLst>
          </a:prstGeom>
          <a:solidFill>
            <a:srgbClr val="0000FF"/>
          </a:solidFill>
          <a:ln w="9525">
            <a:solidFill>
              <a:schemeClr val="tx1"/>
            </a:solidFill>
            <a:round/>
            <a:headEnd/>
            <a:tailEnd/>
          </a:ln>
          <a:effectLst/>
        </p:spPr>
        <p:txBody>
          <a:bodyPr wrap="none" anchor="ctr">
            <a:prstTxWarp prst="textNoShape">
              <a:avLst/>
            </a:prstTxWarp>
          </a:bodyPr>
          <a:lstStyle/>
          <a:p>
            <a:pPr>
              <a:defRPr/>
            </a:pPr>
            <a:r>
              <a:rPr lang="en-US" sz="2400" dirty="0">
                <a:solidFill>
                  <a:schemeClr val="bg1"/>
                </a:solidFill>
                <a:effectLst>
                  <a:outerShdw blurRad="50800" dist="38100" dir="2700000" algn="tl">
                    <a:schemeClr val="tx1">
                      <a:alpha val="43000"/>
                    </a:schemeClr>
                  </a:outerShdw>
                </a:effectLst>
                <a:latin typeface="Arial" charset="0"/>
              </a:rPr>
              <a:t>CO</a:t>
            </a:r>
            <a:r>
              <a:rPr lang="en-US" sz="2400" baseline="-25000" dirty="0">
                <a:solidFill>
                  <a:schemeClr val="bg1"/>
                </a:solidFill>
                <a:effectLst>
                  <a:outerShdw blurRad="50800" dist="38100" dir="2700000" algn="tl">
                    <a:schemeClr val="tx1">
                      <a:alpha val="43000"/>
                    </a:schemeClr>
                  </a:outerShdw>
                </a:effectLst>
                <a:latin typeface="Arial" charset="0"/>
              </a:rPr>
              <a:t>2(aq)</a:t>
            </a:r>
            <a:endParaRPr lang="en-US" sz="2400" baseline="30000" dirty="0">
              <a:solidFill>
                <a:schemeClr val="bg1"/>
              </a:solidFill>
              <a:effectLst>
                <a:outerShdw blurRad="50800" dist="38100" dir="2700000" algn="tl">
                  <a:schemeClr val="tx1">
                    <a:alpha val="43000"/>
                  </a:schemeClr>
                </a:outerShdw>
              </a:effectLst>
              <a:latin typeface="Arial" charset="0"/>
            </a:endParaRPr>
          </a:p>
        </p:txBody>
      </p:sp>
      <p:sp>
        <p:nvSpPr>
          <p:cNvPr id="16" name="AutoShape 10"/>
          <p:cNvSpPr>
            <a:spLocks noChangeArrowheads="1"/>
          </p:cNvSpPr>
          <p:nvPr/>
        </p:nvSpPr>
        <p:spPr bwMode="auto">
          <a:xfrm>
            <a:off x="1162433" y="526328"/>
            <a:ext cx="228600" cy="381000"/>
          </a:xfrm>
          <a:prstGeom prst="upArrow">
            <a:avLst>
              <a:gd name="adj1" fmla="val 50000"/>
              <a:gd name="adj2" fmla="val 58333"/>
            </a:avLst>
          </a:prstGeom>
          <a:solidFill>
            <a:schemeClr val="bg1"/>
          </a:solidFill>
          <a:ln w="9525">
            <a:solidFill>
              <a:schemeClr val="tx1"/>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17" name="AutoShape 10"/>
          <p:cNvSpPr>
            <a:spLocks noChangeArrowheads="1"/>
          </p:cNvSpPr>
          <p:nvPr/>
        </p:nvSpPr>
        <p:spPr bwMode="auto">
          <a:xfrm>
            <a:off x="2567901" y="526328"/>
            <a:ext cx="228600" cy="381000"/>
          </a:xfrm>
          <a:prstGeom prst="upArrow">
            <a:avLst>
              <a:gd name="adj1" fmla="val 50000"/>
              <a:gd name="adj2" fmla="val 58333"/>
            </a:avLst>
          </a:prstGeom>
          <a:solidFill>
            <a:schemeClr val="bg1"/>
          </a:solidFill>
          <a:ln w="9525">
            <a:solidFill>
              <a:schemeClr val="tx1"/>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10" name="Text Box 6"/>
          <p:cNvSpPr txBox="1">
            <a:spLocks noChangeArrowheads="1"/>
          </p:cNvSpPr>
          <p:nvPr/>
        </p:nvSpPr>
        <p:spPr bwMode="auto">
          <a:xfrm>
            <a:off x="6257963" y="6477000"/>
            <a:ext cx="2800886" cy="307777"/>
          </a:xfrm>
          <a:prstGeom prst="rect">
            <a:avLst/>
          </a:prstGeom>
          <a:solidFill>
            <a:schemeClr val="bg1"/>
          </a:solidFill>
          <a:ln w="9525">
            <a:noFill/>
            <a:miter lim="800000"/>
            <a:headEnd/>
            <a:tailEnd/>
          </a:ln>
        </p:spPr>
        <p:txBody>
          <a:bodyPr wrap="none">
            <a:prstTxWarp prst="textNoShape">
              <a:avLst/>
            </a:prstTxWarp>
            <a:spAutoFit/>
          </a:bodyPr>
          <a:lstStyle/>
          <a:p>
            <a:pPr algn="r"/>
            <a:r>
              <a:rPr lang="en-US" sz="1400" dirty="0" smtClean="0">
                <a:solidFill>
                  <a:schemeClr val="tx1">
                    <a:lumMod val="85000"/>
                    <a:lumOff val="15000"/>
                  </a:schemeClr>
                </a:solidFill>
                <a:latin typeface="Candara"/>
                <a:cs typeface="Candara"/>
              </a:rPr>
              <a:t>Hutchins et al. 2009 </a:t>
            </a:r>
            <a:r>
              <a:rPr lang="en-US" sz="1400" i="1" dirty="0" smtClean="0">
                <a:solidFill>
                  <a:schemeClr val="tx1">
                    <a:lumMod val="85000"/>
                    <a:lumOff val="15000"/>
                  </a:schemeClr>
                </a:solidFill>
                <a:latin typeface="Candara"/>
                <a:cs typeface="Candara"/>
              </a:rPr>
              <a:t>Oceanography</a:t>
            </a:r>
            <a:endParaRPr lang="en-US" sz="1400" i="1" dirty="0">
              <a:solidFill>
                <a:schemeClr val="tx1">
                  <a:lumMod val="85000"/>
                  <a:lumOff val="15000"/>
                </a:schemeClr>
              </a:solidFill>
              <a:latin typeface="Candara"/>
              <a:cs typeface="Candara"/>
            </a:endParaRPr>
          </a:p>
        </p:txBody>
      </p:sp>
      <p:pic>
        <p:nvPicPr>
          <p:cNvPr id="11" name="Picture 10" descr="hutchins_oceanog_2009_fig1.tiff"/>
          <p:cNvPicPr>
            <a:picLocks noChangeAspect="1"/>
          </p:cNvPicPr>
          <p:nvPr/>
        </p:nvPicPr>
        <p:blipFill>
          <a:blip r:embed="rId3"/>
          <a:srcRect t="7442"/>
          <a:stretch>
            <a:fillRect/>
          </a:stretch>
        </p:blipFill>
        <p:spPr>
          <a:xfrm>
            <a:off x="1646103" y="1531807"/>
            <a:ext cx="5987017" cy="4835489"/>
          </a:xfrm>
          <a:prstGeom prst="rect">
            <a:avLst/>
          </a:prstGeom>
        </p:spPr>
      </p:pic>
    </p:spTree>
    <p:extLst>
      <p:ext uri="{BB962C8B-B14F-4D97-AF65-F5344CB8AC3E}">
        <p14:creationId xmlns:p14="http://schemas.microsoft.com/office/powerpoint/2010/main" val="337029035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786146" y="433197"/>
            <a:ext cx="6083709" cy="533400"/>
          </a:xfrm>
          <a:prstGeom prst="rect">
            <a:avLst/>
          </a:prstGeom>
        </p:spPr>
        <p:txBody>
          <a:bodyPr vert="horz" lIns="91440" tIns="45720" rIns="91440" bIns="45720" rtlCol="0" anchor="ctr">
            <a:normAutofit fontScale="825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mj-ea"/>
                <a:cs typeface="+mj-cs"/>
              </a:rPr>
              <a:t>Effects on the Nitrogen Cycle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4" name="AutoShape 6"/>
          <p:cNvSpPr>
            <a:spLocks noChangeArrowheads="1"/>
          </p:cNvSpPr>
          <p:nvPr/>
        </p:nvSpPr>
        <p:spPr bwMode="auto">
          <a:xfrm>
            <a:off x="1518030" y="433197"/>
            <a:ext cx="1376362" cy="533400"/>
          </a:xfrm>
          <a:prstGeom prst="roundRect">
            <a:avLst>
              <a:gd name="adj" fmla="val 16667"/>
            </a:avLst>
          </a:prstGeom>
          <a:solidFill>
            <a:srgbClr val="008000"/>
          </a:solidFill>
          <a:ln w="9525">
            <a:solidFill>
              <a:schemeClr val="tx1"/>
            </a:solidFill>
            <a:round/>
            <a:headEnd/>
            <a:tailEnd/>
          </a:ln>
          <a:effectLst/>
        </p:spPr>
        <p:txBody>
          <a:bodyPr wrap="none" anchor="ctr">
            <a:prstTxWarp prst="textNoShape">
              <a:avLst/>
            </a:prstTxWarp>
          </a:bodyPr>
          <a:lstStyle/>
          <a:p>
            <a:pPr>
              <a:defRPr/>
            </a:pPr>
            <a:r>
              <a:rPr lang="en-US" sz="2400" dirty="0">
                <a:solidFill>
                  <a:schemeClr val="bg1"/>
                </a:solidFill>
                <a:effectLst>
                  <a:outerShdw blurRad="38100" dist="38100" dir="2700000" algn="tl">
                    <a:schemeClr val="tx1">
                      <a:alpha val="43000"/>
                    </a:schemeClr>
                  </a:outerShdw>
                </a:effectLst>
                <a:latin typeface="Arial" charset="0"/>
              </a:rPr>
              <a:t>HCO</a:t>
            </a:r>
            <a:r>
              <a:rPr lang="en-US" sz="2400" baseline="-25000" dirty="0">
                <a:solidFill>
                  <a:schemeClr val="bg1"/>
                </a:solidFill>
                <a:effectLst>
                  <a:outerShdw blurRad="38100" dist="38100" dir="2700000" algn="tl">
                    <a:schemeClr val="tx1">
                      <a:alpha val="43000"/>
                    </a:schemeClr>
                  </a:outerShdw>
                </a:effectLst>
                <a:latin typeface="Arial" charset="0"/>
              </a:rPr>
              <a:t>3</a:t>
            </a:r>
            <a:r>
              <a:rPr lang="en-US" sz="2400" baseline="30000" dirty="0">
                <a:solidFill>
                  <a:schemeClr val="bg1"/>
                </a:solidFill>
                <a:effectLst>
                  <a:outerShdw blurRad="38100" dist="38100" dir="2700000" algn="tl">
                    <a:schemeClr val="tx1">
                      <a:alpha val="43000"/>
                    </a:schemeClr>
                  </a:outerShdw>
                </a:effectLst>
                <a:latin typeface="Arial" charset="0"/>
              </a:rPr>
              <a:t>-</a:t>
            </a:r>
          </a:p>
        </p:txBody>
      </p:sp>
      <p:sp>
        <p:nvSpPr>
          <p:cNvPr id="15" name="AutoShape 9"/>
          <p:cNvSpPr>
            <a:spLocks noChangeArrowheads="1"/>
          </p:cNvSpPr>
          <p:nvPr/>
        </p:nvSpPr>
        <p:spPr bwMode="auto">
          <a:xfrm>
            <a:off x="133714" y="433197"/>
            <a:ext cx="1308111" cy="533400"/>
          </a:xfrm>
          <a:prstGeom prst="roundRect">
            <a:avLst>
              <a:gd name="adj" fmla="val 16667"/>
            </a:avLst>
          </a:prstGeom>
          <a:solidFill>
            <a:srgbClr val="0000FF"/>
          </a:solidFill>
          <a:ln w="9525">
            <a:solidFill>
              <a:schemeClr val="tx1"/>
            </a:solidFill>
            <a:round/>
            <a:headEnd/>
            <a:tailEnd/>
          </a:ln>
          <a:effectLst/>
        </p:spPr>
        <p:txBody>
          <a:bodyPr wrap="none" anchor="ctr">
            <a:prstTxWarp prst="textNoShape">
              <a:avLst/>
            </a:prstTxWarp>
          </a:bodyPr>
          <a:lstStyle/>
          <a:p>
            <a:pPr>
              <a:defRPr/>
            </a:pPr>
            <a:r>
              <a:rPr lang="en-US" sz="2400" dirty="0">
                <a:solidFill>
                  <a:schemeClr val="bg1"/>
                </a:solidFill>
                <a:effectLst>
                  <a:outerShdw blurRad="50800" dist="38100" dir="2700000" algn="tl">
                    <a:schemeClr val="tx1">
                      <a:alpha val="43000"/>
                    </a:schemeClr>
                  </a:outerShdw>
                </a:effectLst>
                <a:latin typeface="Arial" charset="0"/>
              </a:rPr>
              <a:t>CO</a:t>
            </a:r>
            <a:r>
              <a:rPr lang="en-US" sz="2400" baseline="-25000" dirty="0">
                <a:solidFill>
                  <a:schemeClr val="bg1"/>
                </a:solidFill>
                <a:effectLst>
                  <a:outerShdw blurRad="50800" dist="38100" dir="2700000" algn="tl">
                    <a:schemeClr val="tx1">
                      <a:alpha val="43000"/>
                    </a:schemeClr>
                  </a:outerShdw>
                </a:effectLst>
                <a:latin typeface="Arial" charset="0"/>
              </a:rPr>
              <a:t>2(aq)</a:t>
            </a:r>
            <a:endParaRPr lang="en-US" sz="2400" baseline="30000" dirty="0">
              <a:solidFill>
                <a:schemeClr val="bg1"/>
              </a:solidFill>
              <a:effectLst>
                <a:outerShdw blurRad="50800" dist="38100" dir="2700000" algn="tl">
                  <a:schemeClr val="tx1">
                    <a:alpha val="43000"/>
                  </a:schemeClr>
                </a:outerShdw>
              </a:effectLst>
              <a:latin typeface="Arial" charset="0"/>
            </a:endParaRPr>
          </a:p>
        </p:txBody>
      </p:sp>
      <p:sp>
        <p:nvSpPr>
          <p:cNvPr id="16" name="AutoShape 10"/>
          <p:cNvSpPr>
            <a:spLocks noChangeArrowheads="1"/>
          </p:cNvSpPr>
          <p:nvPr/>
        </p:nvSpPr>
        <p:spPr bwMode="auto">
          <a:xfrm>
            <a:off x="1162433" y="526328"/>
            <a:ext cx="228600" cy="381000"/>
          </a:xfrm>
          <a:prstGeom prst="upArrow">
            <a:avLst>
              <a:gd name="adj1" fmla="val 50000"/>
              <a:gd name="adj2" fmla="val 58333"/>
            </a:avLst>
          </a:prstGeom>
          <a:solidFill>
            <a:schemeClr val="bg1"/>
          </a:solidFill>
          <a:ln w="9525">
            <a:solidFill>
              <a:schemeClr val="tx1"/>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17" name="AutoShape 10"/>
          <p:cNvSpPr>
            <a:spLocks noChangeArrowheads="1"/>
          </p:cNvSpPr>
          <p:nvPr/>
        </p:nvSpPr>
        <p:spPr bwMode="auto">
          <a:xfrm>
            <a:off x="2567901" y="526328"/>
            <a:ext cx="228600" cy="381000"/>
          </a:xfrm>
          <a:prstGeom prst="upArrow">
            <a:avLst>
              <a:gd name="adj1" fmla="val 50000"/>
              <a:gd name="adj2" fmla="val 58333"/>
            </a:avLst>
          </a:prstGeom>
          <a:solidFill>
            <a:schemeClr val="bg1"/>
          </a:solidFill>
          <a:ln w="9525">
            <a:solidFill>
              <a:schemeClr val="tx1"/>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10" name="Text Box 6"/>
          <p:cNvSpPr txBox="1">
            <a:spLocks noChangeArrowheads="1"/>
          </p:cNvSpPr>
          <p:nvPr/>
        </p:nvSpPr>
        <p:spPr bwMode="auto">
          <a:xfrm>
            <a:off x="6257963" y="6477000"/>
            <a:ext cx="2800886" cy="307777"/>
          </a:xfrm>
          <a:prstGeom prst="rect">
            <a:avLst/>
          </a:prstGeom>
          <a:solidFill>
            <a:schemeClr val="bg1"/>
          </a:solidFill>
          <a:ln w="9525">
            <a:noFill/>
            <a:miter lim="800000"/>
            <a:headEnd/>
            <a:tailEnd/>
          </a:ln>
        </p:spPr>
        <p:txBody>
          <a:bodyPr wrap="none">
            <a:prstTxWarp prst="textNoShape">
              <a:avLst/>
            </a:prstTxWarp>
            <a:spAutoFit/>
          </a:bodyPr>
          <a:lstStyle/>
          <a:p>
            <a:pPr algn="r"/>
            <a:r>
              <a:rPr lang="en-US" sz="1400" dirty="0" smtClean="0">
                <a:solidFill>
                  <a:schemeClr val="tx1">
                    <a:lumMod val="85000"/>
                    <a:lumOff val="15000"/>
                  </a:schemeClr>
                </a:solidFill>
                <a:latin typeface="Candara"/>
                <a:cs typeface="Candara"/>
              </a:rPr>
              <a:t>Hutchins et al. 2009 </a:t>
            </a:r>
            <a:r>
              <a:rPr lang="en-US" sz="1400" i="1" dirty="0" smtClean="0">
                <a:solidFill>
                  <a:schemeClr val="tx1">
                    <a:lumMod val="85000"/>
                    <a:lumOff val="15000"/>
                  </a:schemeClr>
                </a:solidFill>
                <a:latin typeface="Candara"/>
                <a:cs typeface="Candara"/>
              </a:rPr>
              <a:t>Oceanography</a:t>
            </a:r>
            <a:endParaRPr lang="en-US" sz="1400" i="1" dirty="0">
              <a:solidFill>
                <a:schemeClr val="tx1">
                  <a:lumMod val="85000"/>
                  <a:lumOff val="15000"/>
                </a:schemeClr>
              </a:solidFill>
              <a:latin typeface="Candara"/>
              <a:cs typeface="Candara"/>
            </a:endParaRPr>
          </a:p>
        </p:txBody>
      </p:sp>
      <p:pic>
        <p:nvPicPr>
          <p:cNvPr id="11" name="Picture 10" descr="hutchins_oceanog_2009_fig1.tiff"/>
          <p:cNvPicPr>
            <a:picLocks noChangeAspect="1"/>
          </p:cNvPicPr>
          <p:nvPr/>
        </p:nvPicPr>
        <p:blipFill>
          <a:blip r:embed="rId3"/>
          <a:srcRect t="7442"/>
          <a:stretch>
            <a:fillRect/>
          </a:stretch>
        </p:blipFill>
        <p:spPr>
          <a:xfrm>
            <a:off x="1646103" y="1531807"/>
            <a:ext cx="5987017" cy="4835489"/>
          </a:xfrm>
          <a:prstGeom prst="rect">
            <a:avLst/>
          </a:prstGeom>
        </p:spPr>
      </p:pic>
      <p:sp>
        <p:nvSpPr>
          <p:cNvPr id="9" name="Rectangle 8"/>
          <p:cNvSpPr/>
          <p:nvPr/>
        </p:nvSpPr>
        <p:spPr>
          <a:xfrm rot="18431462">
            <a:off x="3622340" y="3674381"/>
            <a:ext cx="609600" cy="3069491"/>
          </a:xfrm>
          <a:prstGeom prst="rect">
            <a:avLst/>
          </a:prstGeom>
          <a:solidFill>
            <a:srgbClr val="FFFF00">
              <a:alpha val="25000"/>
            </a:srgbClr>
          </a:solidFill>
          <a:ln w="1905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09631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786146" y="433197"/>
            <a:ext cx="6083709" cy="533400"/>
          </a:xfrm>
          <a:prstGeom prst="rect">
            <a:avLst/>
          </a:prstGeom>
        </p:spPr>
        <p:txBody>
          <a:bodyPr vert="horz" lIns="91440" tIns="45720" rIns="91440" bIns="45720" rtlCol="0" anchor="ctr">
            <a:normAutofit fontScale="825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mj-ea"/>
                <a:cs typeface="+mj-cs"/>
              </a:rPr>
              <a:t>Effects on the Nitrogen Cycle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4" name="AutoShape 6"/>
          <p:cNvSpPr>
            <a:spLocks noChangeArrowheads="1"/>
          </p:cNvSpPr>
          <p:nvPr/>
        </p:nvSpPr>
        <p:spPr bwMode="auto">
          <a:xfrm>
            <a:off x="1518030" y="433197"/>
            <a:ext cx="1376362" cy="533400"/>
          </a:xfrm>
          <a:prstGeom prst="roundRect">
            <a:avLst>
              <a:gd name="adj" fmla="val 16667"/>
            </a:avLst>
          </a:prstGeom>
          <a:solidFill>
            <a:srgbClr val="008000"/>
          </a:solidFill>
          <a:ln w="9525">
            <a:solidFill>
              <a:schemeClr val="tx1"/>
            </a:solidFill>
            <a:round/>
            <a:headEnd/>
            <a:tailEnd/>
          </a:ln>
          <a:effectLst/>
        </p:spPr>
        <p:txBody>
          <a:bodyPr wrap="none" anchor="ctr">
            <a:prstTxWarp prst="textNoShape">
              <a:avLst/>
            </a:prstTxWarp>
          </a:bodyPr>
          <a:lstStyle/>
          <a:p>
            <a:pPr>
              <a:defRPr/>
            </a:pPr>
            <a:r>
              <a:rPr lang="en-US" sz="2400" dirty="0">
                <a:solidFill>
                  <a:schemeClr val="bg1"/>
                </a:solidFill>
                <a:effectLst>
                  <a:outerShdw blurRad="38100" dist="38100" dir="2700000" algn="tl">
                    <a:schemeClr val="tx1">
                      <a:alpha val="43000"/>
                    </a:schemeClr>
                  </a:outerShdw>
                </a:effectLst>
                <a:latin typeface="Arial" charset="0"/>
              </a:rPr>
              <a:t>HCO</a:t>
            </a:r>
            <a:r>
              <a:rPr lang="en-US" sz="2400" baseline="-25000" dirty="0">
                <a:solidFill>
                  <a:schemeClr val="bg1"/>
                </a:solidFill>
                <a:effectLst>
                  <a:outerShdw blurRad="38100" dist="38100" dir="2700000" algn="tl">
                    <a:schemeClr val="tx1">
                      <a:alpha val="43000"/>
                    </a:schemeClr>
                  </a:outerShdw>
                </a:effectLst>
                <a:latin typeface="Arial" charset="0"/>
              </a:rPr>
              <a:t>3</a:t>
            </a:r>
            <a:r>
              <a:rPr lang="en-US" sz="2400" baseline="30000" dirty="0">
                <a:solidFill>
                  <a:schemeClr val="bg1"/>
                </a:solidFill>
                <a:effectLst>
                  <a:outerShdw blurRad="38100" dist="38100" dir="2700000" algn="tl">
                    <a:schemeClr val="tx1">
                      <a:alpha val="43000"/>
                    </a:schemeClr>
                  </a:outerShdw>
                </a:effectLst>
                <a:latin typeface="Arial" charset="0"/>
              </a:rPr>
              <a:t>-</a:t>
            </a:r>
          </a:p>
        </p:txBody>
      </p:sp>
      <p:sp>
        <p:nvSpPr>
          <p:cNvPr id="15" name="AutoShape 9"/>
          <p:cNvSpPr>
            <a:spLocks noChangeArrowheads="1"/>
          </p:cNvSpPr>
          <p:nvPr/>
        </p:nvSpPr>
        <p:spPr bwMode="auto">
          <a:xfrm>
            <a:off x="133714" y="433197"/>
            <a:ext cx="1308111" cy="533400"/>
          </a:xfrm>
          <a:prstGeom prst="roundRect">
            <a:avLst>
              <a:gd name="adj" fmla="val 16667"/>
            </a:avLst>
          </a:prstGeom>
          <a:solidFill>
            <a:srgbClr val="0000FF"/>
          </a:solidFill>
          <a:ln w="9525">
            <a:solidFill>
              <a:schemeClr val="tx1"/>
            </a:solidFill>
            <a:round/>
            <a:headEnd/>
            <a:tailEnd/>
          </a:ln>
          <a:effectLst/>
        </p:spPr>
        <p:txBody>
          <a:bodyPr wrap="none" anchor="ctr">
            <a:prstTxWarp prst="textNoShape">
              <a:avLst/>
            </a:prstTxWarp>
          </a:bodyPr>
          <a:lstStyle/>
          <a:p>
            <a:pPr>
              <a:defRPr/>
            </a:pPr>
            <a:r>
              <a:rPr lang="en-US" sz="2400" dirty="0">
                <a:solidFill>
                  <a:schemeClr val="bg1"/>
                </a:solidFill>
                <a:effectLst>
                  <a:outerShdw blurRad="50800" dist="38100" dir="2700000" algn="tl">
                    <a:schemeClr val="tx1">
                      <a:alpha val="43000"/>
                    </a:schemeClr>
                  </a:outerShdw>
                </a:effectLst>
                <a:latin typeface="Arial" charset="0"/>
              </a:rPr>
              <a:t>CO</a:t>
            </a:r>
            <a:r>
              <a:rPr lang="en-US" sz="2400" baseline="-25000" dirty="0">
                <a:solidFill>
                  <a:schemeClr val="bg1"/>
                </a:solidFill>
                <a:effectLst>
                  <a:outerShdw blurRad="50800" dist="38100" dir="2700000" algn="tl">
                    <a:schemeClr val="tx1">
                      <a:alpha val="43000"/>
                    </a:schemeClr>
                  </a:outerShdw>
                </a:effectLst>
                <a:latin typeface="Arial" charset="0"/>
              </a:rPr>
              <a:t>2(aq)</a:t>
            </a:r>
            <a:endParaRPr lang="en-US" sz="2400" baseline="30000" dirty="0">
              <a:solidFill>
                <a:schemeClr val="bg1"/>
              </a:solidFill>
              <a:effectLst>
                <a:outerShdw blurRad="50800" dist="38100" dir="2700000" algn="tl">
                  <a:schemeClr val="tx1">
                    <a:alpha val="43000"/>
                  </a:schemeClr>
                </a:outerShdw>
              </a:effectLst>
              <a:latin typeface="Arial" charset="0"/>
            </a:endParaRPr>
          </a:p>
        </p:txBody>
      </p:sp>
      <p:sp>
        <p:nvSpPr>
          <p:cNvPr id="16" name="AutoShape 10"/>
          <p:cNvSpPr>
            <a:spLocks noChangeArrowheads="1"/>
          </p:cNvSpPr>
          <p:nvPr/>
        </p:nvSpPr>
        <p:spPr bwMode="auto">
          <a:xfrm>
            <a:off x="1162433" y="526328"/>
            <a:ext cx="228600" cy="381000"/>
          </a:xfrm>
          <a:prstGeom prst="upArrow">
            <a:avLst>
              <a:gd name="adj1" fmla="val 50000"/>
              <a:gd name="adj2" fmla="val 58333"/>
            </a:avLst>
          </a:prstGeom>
          <a:solidFill>
            <a:schemeClr val="bg1"/>
          </a:solidFill>
          <a:ln w="9525">
            <a:solidFill>
              <a:schemeClr val="tx1"/>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17" name="AutoShape 10"/>
          <p:cNvSpPr>
            <a:spLocks noChangeArrowheads="1"/>
          </p:cNvSpPr>
          <p:nvPr/>
        </p:nvSpPr>
        <p:spPr bwMode="auto">
          <a:xfrm>
            <a:off x="2567901" y="526328"/>
            <a:ext cx="228600" cy="381000"/>
          </a:xfrm>
          <a:prstGeom prst="upArrow">
            <a:avLst>
              <a:gd name="adj1" fmla="val 50000"/>
              <a:gd name="adj2" fmla="val 58333"/>
            </a:avLst>
          </a:prstGeom>
          <a:solidFill>
            <a:schemeClr val="bg1"/>
          </a:solidFill>
          <a:ln w="9525">
            <a:solidFill>
              <a:schemeClr val="tx1"/>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10" name="Text Box 6"/>
          <p:cNvSpPr txBox="1">
            <a:spLocks noChangeArrowheads="1"/>
          </p:cNvSpPr>
          <p:nvPr/>
        </p:nvSpPr>
        <p:spPr bwMode="auto">
          <a:xfrm>
            <a:off x="6257963" y="6477000"/>
            <a:ext cx="2800886" cy="307777"/>
          </a:xfrm>
          <a:prstGeom prst="rect">
            <a:avLst/>
          </a:prstGeom>
          <a:solidFill>
            <a:schemeClr val="bg1"/>
          </a:solidFill>
          <a:ln w="9525">
            <a:noFill/>
            <a:miter lim="800000"/>
            <a:headEnd/>
            <a:tailEnd/>
          </a:ln>
        </p:spPr>
        <p:txBody>
          <a:bodyPr wrap="none">
            <a:prstTxWarp prst="textNoShape">
              <a:avLst/>
            </a:prstTxWarp>
            <a:spAutoFit/>
          </a:bodyPr>
          <a:lstStyle/>
          <a:p>
            <a:pPr algn="r"/>
            <a:r>
              <a:rPr lang="en-US" sz="1400" dirty="0" smtClean="0">
                <a:solidFill>
                  <a:schemeClr val="tx1">
                    <a:lumMod val="85000"/>
                    <a:lumOff val="15000"/>
                  </a:schemeClr>
                </a:solidFill>
                <a:latin typeface="Candara"/>
                <a:cs typeface="Candara"/>
              </a:rPr>
              <a:t>Hutchins et al. 2009 </a:t>
            </a:r>
            <a:r>
              <a:rPr lang="en-US" sz="1400" i="1" dirty="0" smtClean="0">
                <a:solidFill>
                  <a:schemeClr val="tx1">
                    <a:lumMod val="85000"/>
                    <a:lumOff val="15000"/>
                  </a:schemeClr>
                </a:solidFill>
                <a:latin typeface="Candara"/>
                <a:cs typeface="Candara"/>
              </a:rPr>
              <a:t>Oceanography</a:t>
            </a:r>
            <a:endParaRPr lang="en-US" sz="1400" i="1" dirty="0">
              <a:solidFill>
                <a:schemeClr val="tx1">
                  <a:lumMod val="85000"/>
                  <a:lumOff val="15000"/>
                </a:schemeClr>
              </a:solidFill>
              <a:latin typeface="Candara"/>
              <a:cs typeface="Candara"/>
            </a:endParaRPr>
          </a:p>
        </p:txBody>
      </p:sp>
      <p:pic>
        <p:nvPicPr>
          <p:cNvPr id="11" name="Picture 10" descr="hutchins_oceanog_2009_fig1.tiff"/>
          <p:cNvPicPr>
            <a:picLocks noChangeAspect="1"/>
          </p:cNvPicPr>
          <p:nvPr/>
        </p:nvPicPr>
        <p:blipFill>
          <a:blip r:embed="rId3"/>
          <a:srcRect t="7442"/>
          <a:stretch>
            <a:fillRect/>
          </a:stretch>
        </p:blipFill>
        <p:spPr>
          <a:xfrm>
            <a:off x="1646103" y="1531807"/>
            <a:ext cx="5987017" cy="4835489"/>
          </a:xfrm>
          <a:prstGeom prst="rect">
            <a:avLst/>
          </a:prstGeom>
        </p:spPr>
      </p:pic>
      <p:sp>
        <p:nvSpPr>
          <p:cNvPr id="19" name="Freeform 18"/>
          <p:cNvSpPr/>
          <p:nvPr/>
        </p:nvSpPr>
        <p:spPr>
          <a:xfrm>
            <a:off x="4598894" y="1295400"/>
            <a:ext cx="2106706" cy="5020235"/>
          </a:xfrm>
          <a:custGeom>
            <a:avLst/>
            <a:gdLst>
              <a:gd name="connsiteX0" fmla="*/ 0 w 2106706"/>
              <a:gd name="connsiteY0" fmla="*/ 5012765 h 5020235"/>
              <a:gd name="connsiteX1" fmla="*/ 14941 w 2106706"/>
              <a:gd name="connsiteY1" fmla="*/ 1434353 h 5020235"/>
              <a:gd name="connsiteX2" fmla="*/ 1755589 w 2106706"/>
              <a:gd name="connsiteY2" fmla="*/ 0 h 5020235"/>
              <a:gd name="connsiteX3" fmla="*/ 2106706 w 2106706"/>
              <a:gd name="connsiteY3" fmla="*/ 455706 h 5020235"/>
              <a:gd name="connsiteX4" fmla="*/ 612589 w 2106706"/>
              <a:gd name="connsiteY4" fmla="*/ 1651000 h 5020235"/>
              <a:gd name="connsiteX5" fmla="*/ 620059 w 2106706"/>
              <a:gd name="connsiteY5" fmla="*/ 5020235 h 5020235"/>
              <a:gd name="connsiteX6" fmla="*/ 0 w 2106706"/>
              <a:gd name="connsiteY6" fmla="*/ 5012765 h 502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706" h="5020235">
                <a:moveTo>
                  <a:pt x="0" y="5012765"/>
                </a:moveTo>
                <a:cubicBezTo>
                  <a:pt x="4980" y="3819961"/>
                  <a:pt x="14941" y="1434353"/>
                  <a:pt x="14941" y="1434353"/>
                </a:cubicBezTo>
                <a:lnTo>
                  <a:pt x="1755589" y="0"/>
                </a:lnTo>
                <a:lnTo>
                  <a:pt x="2106706" y="455706"/>
                </a:lnTo>
                <a:lnTo>
                  <a:pt x="612589" y="1651000"/>
                </a:lnTo>
                <a:lnTo>
                  <a:pt x="620059" y="5020235"/>
                </a:lnTo>
                <a:lnTo>
                  <a:pt x="0" y="5012765"/>
                </a:lnTo>
                <a:close/>
              </a:path>
            </a:pathLst>
          </a:custGeom>
          <a:solidFill>
            <a:srgbClr val="FFFF00">
              <a:alpha val="2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6644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786146" y="433197"/>
            <a:ext cx="6083709" cy="533400"/>
          </a:xfrm>
          <a:prstGeom prst="rect">
            <a:avLst/>
          </a:prstGeom>
        </p:spPr>
        <p:txBody>
          <a:bodyPr vert="horz" lIns="91440" tIns="45720" rIns="91440" bIns="45720" rtlCol="0" anchor="ctr">
            <a:normAutofit fontScale="825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mj-ea"/>
                <a:cs typeface="+mj-cs"/>
              </a:rPr>
              <a:t>Effects on the Nitrogen Cycle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4" name="AutoShape 6"/>
          <p:cNvSpPr>
            <a:spLocks noChangeArrowheads="1"/>
          </p:cNvSpPr>
          <p:nvPr/>
        </p:nvSpPr>
        <p:spPr bwMode="auto">
          <a:xfrm>
            <a:off x="1518030" y="433197"/>
            <a:ext cx="1376362" cy="533400"/>
          </a:xfrm>
          <a:prstGeom prst="roundRect">
            <a:avLst>
              <a:gd name="adj" fmla="val 16667"/>
            </a:avLst>
          </a:prstGeom>
          <a:solidFill>
            <a:srgbClr val="008000"/>
          </a:solidFill>
          <a:ln w="9525">
            <a:solidFill>
              <a:schemeClr val="tx1"/>
            </a:solidFill>
            <a:round/>
            <a:headEnd/>
            <a:tailEnd/>
          </a:ln>
          <a:effectLst/>
        </p:spPr>
        <p:txBody>
          <a:bodyPr wrap="none" anchor="ctr">
            <a:prstTxWarp prst="textNoShape">
              <a:avLst/>
            </a:prstTxWarp>
          </a:bodyPr>
          <a:lstStyle/>
          <a:p>
            <a:pPr>
              <a:defRPr/>
            </a:pPr>
            <a:r>
              <a:rPr lang="en-US" sz="2400" dirty="0">
                <a:solidFill>
                  <a:schemeClr val="bg1"/>
                </a:solidFill>
                <a:effectLst>
                  <a:outerShdw blurRad="38100" dist="38100" dir="2700000" algn="tl">
                    <a:schemeClr val="tx1">
                      <a:alpha val="43000"/>
                    </a:schemeClr>
                  </a:outerShdw>
                </a:effectLst>
                <a:latin typeface="Arial" charset="0"/>
              </a:rPr>
              <a:t>HCO</a:t>
            </a:r>
            <a:r>
              <a:rPr lang="en-US" sz="2400" baseline="-25000" dirty="0">
                <a:solidFill>
                  <a:schemeClr val="bg1"/>
                </a:solidFill>
                <a:effectLst>
                  <a:outerShdw blurRad="38100" dist="38100" dir="2700000" algn="tl">
                    <a:schemeClr val="tx1">
                      <a:alpha val="43000"/>
                    </a:schemeClr>
                  </a:outerShdw>
                </a:effectLst>
                <a:latin typeface="Arial" charset="0"/>
              </a:rPr>
              <a:t>3</a:t>
            </a:r>
            <a:r>
              <a:rPr lang="en-US" sz="2400" baseline="30000" dirty="0">
                <a:solidFill>
                  <a:schemeClr val="bg1"/>
                </a:solidFill>
                <a:effectLst>
                  <a:outerShdw blurRad="38100" dist="38100" dir="2700000" algn="tl">
                    <a:schemeClr val="tx1">
                      <a:alpha val="43000"/>
                    </a:schemeClr>
                  </a:outerShdw>
                </a:effectLst>
                <a:latin typeface="Arial" charset="0"/>
              </a:rPr>
              <a:t>-</a:t>
            </a:r>
          </a:p>
        </p:txBody>
      </p:sp>
      <p:sp>
        <p:nvSpPr>
          <p:cNvPr id="15" name="AutoShape 9"/>
          <p:cNvSpPr>
            <a:spLocks noChangeArrowheads="1"/>
          </p:cNvSpPr>
          <p:nvPr/>
        </p:nvSpPr>
        <p:spPr bwMode="auto">
          <a:xfrm>
            <a:off x="133714" y="433197"/>
            <a:ext cx="1308111" cy="533400"/>
          </a:xfrm>
          <a:prstGeom prst="roundRect">
            <a:avLst>
              <a:gd name="adj" fmla="val 16667"/>
            </a:avLst>
          </a:prstGeom>
          <a:solidFill>
            <a:srgbClr val="0000FF"/>
          </a:solidFill>
          <a:ln w="9525">
            <a:solidFill>
              <a:schemeClr val="tx1"/>
            </a:solidFill>
            <a:round/>
            <a:headEnd/>
            <a:tailEnd/>
          </a:ln>
          <a:effectLst/>
        </p:spPr>
        <p:txBody>
          <a:bodyPr wrap="none" anchor="ctr">
            <a:prstTxWarp prst="textNoShape">
              <a:avLst/>
            </a:prstTxWarp>
          </a:bodyPr>
          <a:lstStyle/>
          <a:p>
            <a:pPr>
              <a:defRPr/>
            </a:pPr>
            <a:r>
              <a:rPr lang="en-US" sz="2400" dirty="0">
                <a:solidFill>
                  <a:schemeClr val="bg1"/>
                </a:solidFill>
                <a:effectLst>
                  <a:outerShdw blurRad="50800" dist="38100" dir="2700000" algn="tl">
                    <a:schemeClr val="tx1">
                      <a:alpha val="43000"/>
                    </a:schemeClr>
                  </a:outerShdw>
                </a:effectLst>
                <a:latin typeface="Arial" charset="0"/>
              </a:rPr>
              <a:t>CO</a:t>
            </a:r>
            <a:r>
              <a:rPr lang="en-US" sz="2400" baseline="-25000" dirty="0">
                <a:solidFill>
                  <a:schemeClr val="bg1"/>
                </a:solidFill>
                <a:effectLst>
                  <a:outerShdw blurRad="50800" dist="38100" dir="2700000" algn="tl">
                    <a:schemeClr val="tx1">
                      <a:alpha val="43000"/>
                    </a:schemeClr>
                  </a:outerShdw>
                </a:effectLst>
                <a:latin typeface="Arial" charset="0"/>
              </a:rPr>
              <a:t>2(aq)</a:t>
            </a:r>
            <a:endParaRPr lang="en-US" sz="2400" baseline="30000" dirty="0">
              <a:solidFill>
                <a:schemeClr val="bg1"/>
              </a:solidFill>
              <a:effectLst>
                <a:outerShdw blurRad="50800" dist="38100" dir="2700000" algn="tl">
                  <a:schemeClr val="tx1">
                    <a:alpha val="43000"/>
                  </a:schemeClr>
                </a:outerShdw>
              </a:effectLst>
              <a:latin typeface="Arial" charset="0"/>
            </a:endParaRPr>
          </a:p>
        </p:txBody>
      </p:sp>
      <p:sp>
        <p:nvSpPr>
          <p:cNvPr id="16" name="AutoShape 10"/>
          <p:cNvSpPr>
            <a:spLocks noChangeArrowheads="1"/>
          </p:cNvSpPr>
          <p:nvPr/>
        </p:nvSpPr>
        <p:spPr bwMode="auto">
          <a:xfrm>
            <a:off x="1162433" y="526328"/>
            <a:ext cx="228600" cy="381000"/>
          </a:xfrm>
          <a:prstGeom prst="upArrow">
            <a:avLst>
              <a:gd name="adj1" fmla="val 50000"/>
              <a:gd name="adj2" fmla="val 58333"/>
            </a:avLst>
          </a:prstGeom>
          <a:solidFill>
            <a:schemeClr val="bg1"/>
          </a:solidFill>
          <a:ln w="9525">
            <a:solidFill>
              <a:schemeClr val="tx1"/>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17" name="AutoShape 10"/>
          <p:cNvSpPr>
            <a:spLocks noChangeArrowheads="1"/>
          </p:cNvSpPr>
          <p:nvPr/>
        </p:nvSpPr>
        <p:spPr bwMode="auto">
          <a:xfrm>
            <a:off x="2567901" y="526328"/>
            <a:ext cx="228600" cy="381000"/>
          </a:xfrm>
          <a:prstGeom prst="upArrow">
            <a:avLst>
              <a:gd name="adj1" fmla="val 50000"/>
              <a:gd name="adj2" fmla="val 58333"/>
            </a:avLst>
          </a:prstGeom>
          <a:solidFill>
            <a:schemeClr val="bg1"/>
          </a:solidFill>
          <a:ln w="9525">
            <a:solidFill>
              <a:schemeClr val="tx1"/>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10" name="Text Box 6"/>
          <p:cNvSpPr txBox="1">
            <a:spLocks noChangeArrowheads="1"/>
          </p:cNvSpPr>
          <p:nvPr/>
        </p:nvSpPr>
        <p:spPr bwMode="auto">
          <a:xfrm>
            <a:off x="6257963" y="6477000"/>
            <a:ext cx="2800886" cy="307777"/>
          </a:xfrm>
          <a:prstGeom prst="rect">
            <a:avLst/>
          </a:prstGeom>
          <a:solidFill>
            <a:schemeClr val="bg1"/>
          </a:solidFill>
          <a:ln w="9525">
            <a:noFill/>
            <a:miter lim="800000"/>
            <a:headEnd/>
            <a:tailEnd/>
          </a:ln>
        </p:spPr>
        <p:txBody>
          <a:bodyPr wrap="none">
            <a:prstTxWarp prst="textNoShape">
              <a:avLst/>
            </a:prstTxWarp>
            <a:spAutoFit/>
          </a:bodyPr>
          <a:lstStyle/>
          <a:p>
            <a:pPr algn="r"/>
            <a:r>
              <a:rPr lang="en-US" sz="1400" dirty="0" smtClean="0">
                <a:solidFill>
                  <a:schemeClr val="tx1">
                    <a:lumMod val="85000"/>
                    <a:lumOff val="15000"/>
                  </a:schemeClr>
                </a:solidFill>
                <a:latin typeface="Candara"/>
                <a:cs typeface="Candara"/>
              </a:rPr>
              <a:t>Hutchins et al. 2009 </a:t>
            </a:r>
            <a:r>
              <a:rPr lang="en-US" sz="1400" i="1" dirty="0" smtClean="0">
                <a:solidFill>
                  <a:schemeClr val="tx1">
                    <a:lumMod val="85000"/>
                    <a:lumOff val="15000"/>
                  </a:schemeClr>
                </a:solidFill>
                <a:latin typeface="Candara"/>
                <a:cs typeface="Candara"/>
              </a:rPr>
              <a:t>Oceanography</a:t>
            </a:r>
            <a:endParaRPr lang="en-US" sz="1400" i="1" dirty="0">
              <a:solidFill>
                <a:schemeClr val="tx1">
                  <a:lumMod val="85000"/>
                  <a:lumOff val="15000"/>
                </a:schemeClr>
              </a:solidFill>
              <a:latin typeface="Candara"/>
              <a:cs typeface="Candara"/>
            </a:endParaRPr>
          </a:p>
        </p:txBody>
      </p:sp>
      <p:pic>
        <p:nvPicPr>
          <p:cNvPr id="11" name="Picture 10" descr="hutchins_oceanog_2009_fig1.tiff"/>
          <p:cNvPicPr>
            <a:picLocks noChangeAspect="1"/>
          </p:cNvPicPr>
          <p:nvPr/>
        </p:nvPicPr>
        <p:blipFill>
          <a:blip r:embed="rId3"/>
          <a:srcRect t="7442"/>
          <a:stretch>
            <a:fillRect/>
          </a:stretch>
        </p:blipFill>
        <p:spPr>
          <a:xfrm>
            <a:off x="1646103" y="1531807"/>
            <a:ext cx="5987017" cy="4835489"/>
          </a:xfrm>
          <a:prstGeom prst="rect">
            <a:avLst/>
          </a:prstGeom>
        </p:spPr>
      </p:pic>
      <p:sp>
        <p:nvSpPr>
          <p:cNvPr id="13" name="Rectangle 12"/>
          <p:cNvSpPr/>
          <p:nvPr/>
        </p:nvSpPr>
        <p:spPr bwMode="auto">
          <a:xfrm>
            <a:off x="4813658" y="2895600"/>
            <a:ext cx="228600" cy="274240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Narrow" charset="0"/>
            </a:endParaRPr>
          </a:p>
        </p:txBody>
      </p:sp>
      <p:cxnSp>
        <p:nvCxnSpPr>
          <p:cNvPr id="18" name="Straight Arrow Connector 17"/>
          <p:cNvCxnSpPr/>
          <p:nvPr/>
        </p:nvCxnSpPr>
        <p:spPr bwMode="auto">
          <a:xfrm>
            <a:off x="3061058" y="4495800"/>
            <a:ext cx="1578554" cy="1219200"/>
          </a:xfrm>
          <a:prstGeom prst="straightConnector1">
            <a:avLst/>
          </a:prstGeom>
          <a:solidFill>
            <a:schemeClr val="accent1"/>
          </a:solidFill>
          <a:ln w="95250" cap="flat" cmpd="sng" algn="ctr">
            <a:solidFill>
              <a:srgbClr val="FF0000"/>
            </a:solidFill>
            <a:prstDash val="solid"/>
            <a:round/>
            <a:headEnd type="none" w="med" len="med"/>
            <a:tailEnd type="triangle" w="med" len="med"/>
          </a:ln>
          <a:effectLst/>
        </p:spPr>
      </p:cxnSp>
      <p:cxnSp>
        <p:nvCxnSpPr>
          <p:cNvPr id="19" name="Straight Arrow Connector 18"/>
          <p:cNvCxnSpPr/>
          <p:nvPr/>
        </p:nvCxnSpPr>
        <p:spPr bwMode="auto">
          <a:xfrm rot="5400000" flipH="1" flipV="1">
            <a:off x="3669864" y="4267200"/>
            <a:ext cx="2590800" cy="1588"/>
          </a:xfrm>
          <a:prstGeom prst="straightConnector1">
            <a:avLst/>
          </a:prstGeom>
          <a:solidFill>
            <a:schemeClr val="accent1"/>
          </a:solidFill>
          <a:ln w="9525" cap="flat" cmpd="sng" algn="ctr">
            <a:solidFill>
              <a:schemeClr val="accent2"/>
            </a:solidFill>
            <a:prstDash val="sysDash"/>
            <a:round/>
            <a:headEnd type="none" w="med" len="med"/>
            <a:tailEnd type="arrow" w="med" len="med"/>
          </a:ln>
          <a:effectLst/>
        </p:spPr>
      </p:cxnSp>
      <p:sp>
        <p:nvSpPr>
          <p:cNvPr id="21" name="Oval 20"/>
          <p:cNvSpPr/>
          <p:nvPr/>
        </p:nvSpPr>
        <p:spPr bwMode="auto">
          <a:xfrm>
            <a:off x="4356458" y="5563394"/>
            <a:ext cx="990600" cy="803902"/>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Narrow" charset="0"/>
            </a:endParaRPr>
          </a:p>
        </p:txBody>
      </p:sp>
      <p:sp>
        <p:nvSpPr>
          <p:cNvPr id="22" name="Rectangle 21"/>
          <p:cNvSpPr/>
          <p:nvPr/>
        </p:nvSpPr>
        <p:spPr bwMode="auto">
          <a:xfrm rot="2971147">
            <a:off x="5395389" y="1695055"/>
            <a:ext cx="158279" cy="110569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Narrow" charset="0"/>
            </a:endParaRPr>
          </a:p>
        </p:txBody>
      </p:sp>
      <p:cxnSp>
        <p:nvCxnSpPr>
          <p:cNvPr id="20" name="Straight Arrow Connector 19"/>
          <p:cNvCxnSpPr>
            <a:stCxn id="22" idx="2"/>
            <a:endCxn id="22" idx="0"/>
          </p:cNvCxnSpPr>
          <p:nvPr/>
        </p:nvCxnSpPr>
        <p:spPr bwMode="auto">
          <a:xfrm rot="10800000" flipH="1">
            <a:off x="5054022" y="1888997"/>
            <a:ext cx="841014" cy="717808"/>
          </a:xfrm>
          <a:prstGeom prst="straightConnector1">
            <a:avLst/>
          </a:prstGeom>
          <a:solidFill>
            <a:schemeClr val="accent1"/>
          </a:solidFill>
          <a:ln w="9525" cap="flat" cmpd="sng" algn="ctr">
            <a:solidFill>
              <a:schemeClr val="accent2"/>
            </a:solidFill>
            <a:prstDash val="sysDash"/>
            <a:round/>
            <a:headEnd type="none" w="med" len="med"/>
            <a:tailEnd type="arrow" w="med" len="med"/>
          </a:ln>
          <a:effectLst/>
        </p:spPr>
      </p:cxnSp>
      <p:sp>
        <p:nvSpPr>
          <p:cNvPr id="25" name="Oval 24"/>
          <p:cNvSpPr/>
          <p:nvPr/>
        </p:nvSpPr>
        <p:spPr bwMode="auto">
          <a:xfrm>
            <a:off x="5867400" y="1219200"/>
            <a:ext cx="990600" cy="803902"/>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Narrow" charset="0"/>
            </a:endParaRPr>
          </a:p>
        </p:txBody>
      </p:sp>
      <p:sp>
        <p:nvSpPr>
          <p:cNvPr id="26" name="TextBox 25"/>
          <p:cNvSpPr txBox="1"/>
          <p:nvPr/>
        </p:nvSpPr>
        <p:spPr>
          <a:xfrm>
            <a:off x="3962400" y="5867400"/>
            <a:ext cx="652142" cy="338554"/>
          </a:xfrm>
          <a:prstGeom prst="rect">
            <a:avLst/>
          </a:prstGeom>
          <a:solidFill>
            <a:schemeClr val="bg1"/>
          </a:solidFill>
        </p:spPr>
        <p:txBody>
          <a:bodyPr wrap="none" rtlCol="0">
            <a:spAutoFit/>
          </a:bodyPr>
          <a:lstStyle/>
          <a:p>
            <a:r>
              <a:rPr lang="en-US" sz="1600" dirty="0" smtClean="0"/>
              <a:t>more</a:t>
            </a:r>
            <a:endParaRPr lang="en-US" sz="1600" dirty="0"/>
          </a:p>
        </p:txBody>
      </p:sp>
      <p:sp>
        <p:nvSpPr>
          <p:cNvPr id="27" name="TextBox 26"/>
          <p:cNvSpPr txBox="1"/>
          <p:nvPr/>
        </p:nvSpPr>
        <p:spPr>
          <a:xfrm>
            <a:off x="5486400" y="1414046"/>
            <a:ext cx="549549" cy="338554"/>
          </a:xfrm>
          <a:prstGeom prst="rect">
            <a:avLst/>
          </a:prstGeom>
          <a:solidFill>
            <a:schemeClr val="bg1"/>
          </a:solidFill>
        </p:spPr>
        <p:txBody>
          <a:bodyPr wrap="none" rtlCol="0">
            <a:spAutoFit/>
          </a:bodyPr>
          <a:lstStyle/>
          <a:p>
            <a:r>
              <a:rPr lang="en-US" sz="1600" dirty="0" smtClean="0"/>
              <a:t>less</a:t>
            </a:r>
            <a:endParaRPr lang="en-US" sz="1600" dirty="0"/>
          </a:p>
        </p:txBody>
      </p:sp>
      <p:sp>
        <p:nvSpPr>
          <p:cNvPr id="23" name="TextBox 22"/>
          <p:cNvSpPr txBox="1"/>
          <p:nvPr/>
        </p:nvSpPr>
        <p:spPr>
          <a:xfrm>
            <a:off x="1371600" y="5943600"/>
            <a:ext cx="2532777" cy="738664"/>
          </a:xfrm>
          <a:prstGeom prst="rect">
            <a:avLst/>
          </a:prstGeom>
          <a:noFill/>
        </p:spPr>
        <p:txBody>
          <a:bodyPr wrap="none" rtlCol="0">
            <a:spAutoFit/>
          </a:bodyPr>
          <a:lstStyle/>
          <a:p>
            <a:r>
              <a:rPr lang="en-US" dirty="0" smtClean="0">
                <a:solidFill>
                  <a:srgbClr val="FF0000"/>
                </a:solidFill>
              </a:rPr>
              <a:t>Winners:</a:t>
            </a:r>
          </a:p>
          <a:p>
            <a:pPr lvl="1"/>
            <a:r>
              <a:rPr lang="en-US" sz="1800" dirty="0" err="1" smtClean="0"/>
              <a:t>Picophytoplankton</a:t>
            </a:r>
            <a:endParaRPr lang="en-US" sz="1800" dirty="0"/>
          </a:p>
        </p:txBody>
      </p:sp>
      <p:sp>
        <p:nvSpPr>
          <p:cNvPr id="24" name="TextBox 23"/>
          <p:cNvSpPr txBox="1"/>
          <p:nvPr/>
        </p:nvSpPr>
        <p:spPr>
          <a:xfrm>
            <a:off x="6934200" y="1066800"/>
            <a:ext cx="1415447" cy="769441"/>
          </a:xfrm>
          <a:prstGeom prst="rect">
            <a:avLst/>
          </a:prstGeom>
          <a:noFill/>
        </p:spPr>
        <p:txBody>
          <a:bodyPr wrap="none" rtlCol="0">
            <a:spAutoFit/>
          </a:bodyPr>
          <a:lstStyle/>
          <a:p>
            <a:r>
              <a:rPr lang="en-US" dirty="0" smtClean="0">
                <a:solidFill>
                  <a:srgbClr val="FF0000"/>
                </a:solidFill>
              </a:rPr>
              <a:t>Losers:</a:t>
            </a:r>
          </a:p>
          <a:p>
            <a:pPr defTabSz="287338"/>
            <a:r>
              <a:rPr lang="en-US" sz="2000" dirty="0" smtClean="0"/>
              <a:t>	Diatoms</a:t>
            </a:r>
            <a:endParaRPr lang="en-US" sz="2000" dirty="0"/>
          </a:p>
        </p:txBody>
      </p:sp>
    </p:spTree>
    <p:extLst>
      <p:ext uri="{BB962C8B-B14F-4D97-AF65-F5344CB8AC3E}">
        <p14:creationId xmlns:p14="http://schemas.microsoft.com/office/powerpoint/2010/main" val="24072583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P spid="22" grpId="0" animBg="1"/>
      <p:bldP spid="25" grpId="0" animBg="1"/>
      <p:bldP spid="26" grpId="0" animBg="1"/>
      <p:bldP spid="27" grpId="0" animBg="1"/>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two_reefs.tiff"/>
          <p:cNvPicPr>
            <a:picLocks noChangeAspect="1"/>
          </p:cNvPicPr>
          <p:nvPr/>
        </p:nvPicPr>
        <p:blipFill>
          <a:blip r:embed="rId3"/>
          <a:stretch>
            <a:fillRect/>
          </a:stretch>
        </p:blipFill>
        <p:spPr>
          <a:xfrm>
            <a:off x="-6401" y="5420592"/>
            <a:ext cx="1530404" cy="1437408"/>
          </a:xfrm>
          <a:prstGeom prst="rect">
            <a:avLst/>
          </a:prstGeom>
        </p:spPr>
      </p:pic>
      <p:pic>
        <p:nvPicPr>
          <p:cNvPr id="26" name="Picture 25" descr="sterling_zumbrunn_p13coral_37759b.jpg"/>
          <p:cNvPicPr>
            <a:picLocks noChangeAspect="1"/>
          </p:cNvPicPr>
          <p:nvPr/>
        </p:nvPicPr>
        <p:blipFill>
          <a:blip r:embed="rId4"/>
          <a:stretch>
            <a:fillRect/>
          </a:stretch>
        </p:blipFill>
        <p:spPr>
          <a:xfrm>
            <a:off x="-6401" y="1228437"/>
            <a:ext cx="1522800" cy="1421882"/>
          </a:xfrm>
          <a:prstGeom prst="rect">
            <a:avLst/>
          </a:prstGeom>
        </p:spPr>
      </p:pic>
      <p:sp>
        <p:nvSpPr>
          <p:cNvPr id="23" name="TextBox 22"/>
          <p:cNvSpPr txBox="1"/>
          <p:nvPr/>
        </p:nvSpPr>
        <p:spPr>
          <a:xfrm>
            <a:off x="274108" y="4558268"/>
            <a:ext cx="928459" cy="369332"/>
          </a:xfrm>
          <a:prstGeom prst="rect">
            <a:avLst/>
          </a:prstGeom>
          <a:noFill/>
        </p:spPr>
        <p:txBody>
          <a:bodyPr wrap="none" rtlCol="0">
            <a:spAutoFit/>
          </a:bodyPr>
          <a:lstStyle/>
          <a:p>
            <a:pPr algn="ctr"/>
            <a:r>
              <a:rPr lang="en-US" dirty="0" smtClean="0">
                <a:solidFill>
                  <a:schemeClr val="bg1"/>
                </a:solidFill>
              </a:rPr>
              <a:t>Records</a:t>
            </a:r>
            <a:endParaRPr lang="en-US" dirty="0">
              <a:solidFill>
                <a:schemeClr val="bg1"/>
              </a:solidFill>
            </a:endParaRPr>
          </a:p>
        </p:txBody>
      </p:sp>
      <p:pic>
        <p:nvPicPr>
          <p:cNvPr id="21" name="Picture 20" descr="porites_polyps_ncri.jpg"/>
          <p:cNvPicPr>
            <a:picLocks noChangeAspect="1"/>
          </p:cNvPicPr>
          <p:nvPr/>
        </p:nvPicPr>
        <p:blipFill>
          <a:blip r:embed="rId5"/>
          <a:stretch>
            <a:fillRect/>
          </a:stretch>
        </p:blipFill>
        <p:spPr>
          <a:xfrm>
            <a:off x="3" y="2633588"/>
            <a:ext cx="1524000" cy="1409700"/>
          </a:xfrm>
          <a:prstGeom prst="rect">
            <a:avLst/>
          </a:prstGeom>
        </p:spPr>
      </p:pic>
      <p:pic>
        <p:nvPicPr>
          <p:cNvPr id="25" name="Picture 24" descr="gbrarial.jpg"/>
          <p:cNvPicPr>
            <a:picLocks noChangeAspect="1"/>
          </p:cNvPicPr>
          <p:nvPr/>
        </p:nvPicPr>
        <p:blipFill>
          <a:blip r:embed="rId6"/>
          <a:stretch>
            <a:fillRect/>
          </a:stretch>
        </p:blipFill>
        <p:spPr>
          <a:xfrm>
            <a:off x="2" y="4036112"/>
            <a:ext cx="1524000" cy="1409700"/>
          </a:xfrm>
          <a:prstGeom prst="rect">
            <a:avLst/>
          </a:prstGeom>
        </p:spPr>
      </p:pic>
      <p:sp>
        <p:nvSpPr>
          <p:cNvPr id="27" name="Subtitle 2"/>
          <p:cNvSpPr txBox="1">
            <a:spLocks/>
          </p:cNvSpPr>
          <p:nvPr/>
        </p:nvSpPr>
        <p:spPr>
          <a:xfrm>
            <a:off x="1946911" y="2969841"/>
            <a:ext cx="6511289" cy="637615"/>
          </a:xfrm>
          <a:prstGeom prst="rect">
            <a:avLst/>
          </a:prstGeom>
        </p:spPr>
        <p:txBody>
          <a:bodyPr vert="horz" lIns="91440" tIns="45720" rIns="91440" bIns="45720" rtlCol="0">
            <a:normAutofit/>
          </a:bodyPr>
          <a:lstStyle/>
          <a:p>
            <a:pPr marL="514350" marR="0" lvl="0" indent="-514350" algn="l" defTabSz="457200" rtl="0" eaLnBrk="1" fontAlgn="auto" latinLnBrk="0" hangingPunct="1">
              <a:lnSpc>
                <a:spcPct val="100000"/>
              </a:lnSpc>
              <a:spcBef>
                <a:spcPct val="20000"/>
              </a:spcBef>
              <a:spcAft>
                <a:spcPts val="0"/>
              </a:spcAft>
              <a:buClrTx/>
              <a:buSzTx/>
              <a:tabLst/>
              <a:defRPr/>
            </a:pPr>
            <a:r>
              <a:rPr lang="en-US" sz="3200" b="1" dirty="0" smtClean="0">
                <a:solidFill>
                  <a:srgbClr val="000000"/>
                </a:solidFill>
                <a:effectLst>
                  <a:outerShdw blurRad="50800" dist="38100" dir="2700000" algn="tl" rotWithShape="0">
                    <a:srgbClr val="004080">
                      <a:alpha val="43000"/>
                    </a:srgbClr>
                  </a:outerShdw>
                </a:effectLst>
              </a:rPr>
              <a:t>Effects of OA on Reef Organisms</a:t>
            </a:r>
            <a:endParaRPr kumimoji="0" lang="en-US" sz="3200" b="1" i="0" u="none" strike="noStrike" kern="1200" cap="none" spc="0" normalizeH="0" baseline="0" noProof="0" dirty="0" smtClean="0">
              <a:ln>
                <a:noFill/>
              </a:ln>
              <a:solidFill>
                <a:srgbClr val="000000"/>
              </a:solidFill>
              <a:effectLst>
                <a:outerShdw blurRad="50800" dist="38100" dir="2700000" algn="tl" rotWithShape="0">
                  <a:srgbClr val="004080">
                    <a:alpha val="43000"/>
                  </a:srgbClr>
                </a:outerShdw>
              </a:effectLst>
              <a:uLnTx/>
              <a:uFillTx/>
            </a:endParaRPr>
          </a:p>
        </p:txBody>
      </p:sp>
      <p:sp>
        <p:nvSpPr>
          <p:cNvPr id="28" name="Subtitle 2"/>
          <p:cNvSpPr txBox="1">
            <a:spLocks/>
          </p:cNvSpPr>
          <p:nvPr/>
        </p:nvSpPr>
        <p:spPr>
          <a:xfrm>
            <a:off x="1946911" y="4394373"/>
            <a:ext cx="6511289" cy="637615"/>
          </a:xfrm>
          <a:prstGeom prst="rect">
            <a:avLst/>
          </a:prstGeom>
        </p:spPr>
        <p:txBody>
          <a:bodyPr vert="horz" lIns="91440" tIns="45720" rIns="91440" bIns="45720" rtlCol="0">
            <a:normAutofit/>
          </a:bodyPr>
          <a:lstStyle/>
          <a:p>
            <a:pPr marL="514350" lvl="0" indent="-514350">
              <a:spcBef>
                <a:spcPct val="20000"/>
              </a:spcBef>
              <a:defRPr/>
            </a:pPr>
            <a:r>
              <a:rPr lang="en-US" sz="3200" b="1" dirty="0" smtClean="0">
                <a:solidFill>
                  <a:schemeClr val="bg1">
                    <a:lumMod val="65000"/>
                  </a:schemeClr>
                </a:solidFill>
                <a:effectLst>
                  <a:outerShdw blurRad="50800" dist="38100" dir="2700000" algn="tl" rotWithShape="0">
                    <a:srgbClr val="004080">
                      <a:alpha val="43000"/>
                    </a:srgbClr>
                  </a:outerShdw>
                </a:effectLst>
              </a:rPr>
              <a:t>Effects of OA on Reefs</a:t>
            </a:r>
          </a:p>
        </p:txBody>
      </p:sp>
      <p:sp>
        <p:nvSpPr>
          <p:cNvPr id="29" name="Subtitle 2"/>
          <p:cNvSpPr txBox="1">
            <a:spLocks/>
          </p:cNvSpPr>
          <p:nvPr/>
        </p:nvSpPr>
        <p:spPr>
          <a:xfrm>
            <a:off x="1946911" y="5764825"/>
            <a:ext cx="6511289" cy="637615"/>
          </a:xfrm>
          <a:prstGeom prst="rect">
            <a:avLst/>
          </a:prstGeom>
        </p:spPr>
        <p:txBody>
          <a:bodyPr vert="horz" lIns="91440" tIns="45720" rIns="91440" bIns="45720" rtlCol="0">
            <a:normAutofit/>
          </a:bodyPr>
          <a:lstStyle/>
          <a:p>
            <a:pPr marL="514350" marR="0" lvl="0" indent="-514350" algn="l" defTabSz="457200" rtl="0" eaLnBrk="1" fontAlgn="auto" latinLnBrk="0" hangingPunct="1">
              <a:lnSpc>
                <a:spcPct val="100000"/>
              </a:lnSpc>
              <a:spcBef>
                <a:spcPct val="20000"/>
              </a:spcBef>
              <a:spcAft>
                <a:spcPts val="0"/>
              </a:spcAft>
              <a:buClrTx/>
              <a:buSzTx/>
              <a:tabLst/>
              <a:defRPr/>
            </a:pPr>
            <a:r>
              <a:rPr kumimoji="0" lang="en-US" sz="3200" b="1" i="0" u="none" strike="noStrike" kern="1200" cap="none" spc="0" normalizeH="0" baseline="0" noProof="0" dirty="0" smtClean="0">
                <a:ln>
                  <a:noFill/>
                </a:ln>
                <a:solidFill>
                  <a:schemeClr val="bg1">
                    <a:lumMod val="65000"/>
                  </a:schemeClr>
                </a:solidFill>
                <a:effectLst>
                  <a:outerShdw blurRad="50800" dist="38100" dir="2700000" algn="tl" rotWithShape="0">
                    <a:srgbClr val="004080">
                      <a:alpha val="43000"/>
                    </a:srgbClr>
                  </a:outerShdw>
                </a:effectLst>
                <a:uLnTx/>
                <a:uFillTx/>
                <a:latin typeface="+mn-lt"/>
                <a:ea typeface="+mn-ea"/>
                <a:cs typeface="+mn-cs"/>
              </a:rPr>
              <a:t>Future</a:t>
            </a:r>
            <a:r>
              <a:rPr kumimoji="0" lang="en-US" sz="3200" b="1" i="0" u="none" strike="noStrike" kern="1200" cap="none" spc="0" normalizeH="0" noProof="0" dirty="0" smtClean="0">
                <a:ln>
                  <a:noFill/>
                </a:ln>
                <a:solidFill>
                  <a:schemeClr val="bg1">
                    <a:lumMod val="65000"/>
                  </a:schemeClr>
                </a:solidFill>
                <a:effectLst>
                  <a:outerShdw blurRad="50800" dist="38100" dir="2700000" algn="tl" rotWithShape="0">
                    <a:srgbClr val="004080">
                      <a:alpha val="43000"/>
                    </a:srgbClr>
                  </a:outerShdw>
                </a:effectLst>
                <a:uLnTx/>
                <a:uFillTx/>
                <a:latin typeface="+mn-lt"/>
                <a:ea typeface="+mn-ea"/>
                <a:cs typeface="+mn-cs"/>
              </a:rPr>
              <a:t> State of Coral Reefs</a:t>
            </a:r>
            <a:endParaRPr kumimoji="0" lang="en-US" sz="3200" b="1" i="0" u="none" strike="noStrike" kern="1200" cap="none" spc="0" normalizeH="0" baseline="0" noProof="0" dirty="0" smtClean="0">
              <a:ln>
                <a:noFill/>
              </a:ln>
              <a:solidFill>
                <a:schemeClr val="bg1">
                  <a:lumMod val="65000"/>
                </a:schemeClr>
              </a:solidFill>
              <a:effectLst>
                <a:outerShdw blurRad="50800" dist="38100" dir="2700000" algn="tl" rotWithShape="0">
                  <a:srgbClr val="004080">
                    <a:alpha val="43000"/>
                  </a:srgbClr>
                </a:outerShdw>
              </a:effectLst>
              <a:uLnTx/>
              <a:uFillTx/>
              <a:latin typeface="+mn-lt"/>
              <a:ea typeface="+mn-ea"/>
              <a:cs typeface="+mn-cs"/>
            </a:endParaRPr>
          </a:p>
        </p:txBody>
      </p:sp>
      <p:sp>
        <p:nvSpPr>
          <p:cNvPr id="30" name="Subtitle 2"/>
          <p:cNvSpPr txBox="1">
            <a:spLocks/>
          </p:cNvSpPr>
          <p:nvPr/>
        </p:nvSpPr>
        <p:spPr>
          <a:xfrm>
            <a:off x="1946911" y="1651908"/>
            <a:ext cx="6511289" cy="637615"/>
          </a:xfrm>
          <a:prstGeom prst="rect">
            <a:avLst/>
          </a:prstGeom>
        </p:spPr>
        <p:txBody>
          <a:bodyPr vert="horz" lIns="91440" tIns="45720" rIns="91440" bIns="45720" rtlCol="0">
            <a:normAutofit/>
          </a:bodyPr>
          <a:lstStyle/>
          <a:p>
            <a:pPr marL="514350" marR="0" lvl="0" indent="-514350" algn="l" defTabSz="457200" rtl="0" eaLnBrk="1" fontAlgn="auto" latinLnBrk="0" hangingPunct="1">
              <a:lnSpc>
                <a:spcPct val="100000"/>
              </a:lnSpc>
              <a:spcBef>
                <a:spcPct val="20000"/>
              </a:spcBef>
              <a:spcAft>
                <a:spcPts val="0"/>
              </a:spcAft>
              <a:buClrTx/>
              <a:buSzTx/>
              <a:tabLst/>
              <a:defRPr/>
            </a:pPr>
            <a:r>
              <a:rPr lang="en-US" sz="3200" b="1" noProof="0" dirty="0" smtClean="0">
                <a:solidFill>
                  <a:schemeClr val="bg1">
                    <a:lumMod val="65000"/>
                  </a:schemeClr>
                </a:solidFill>
                <a:effectLst>
                  <a:outerShdw blurRad="50800" dist="38100" dir="2700000" algn="tl" rotWithShape="0">
                    <a:srgbClr val="004080">
                      <a:alpha val="43000"/>
                    </a:srgbClr>
                  </a:outerShdw>
                </a:effectLst>
              </a:rPr>
              <a:t>Background</a:t>
            </a:r>
            <a:endParaRPr kumimoji="0" lang="en-US" sz="3200" b="1" i="0" u="none" strike="noStrike" kern="1200" cap="none" spc="0" normalizeH="0" baseline="0" noProof="0" dirty="0" smtClean="0">
              <a:ln>
                <a:noFill/>
              </a:ln>
              <a:solidFill>
                <a:schemeClr val="bg1">
                  <a:lumMod val="65000"/>
                </a:schemeClr>
              </a:solidFill>
              <a:effectLst>
                <a:outerShdw blurRad="50800" dist="38100" dir="2700000" algn="tl" rotWithShape="0">
                  <a:srgbClr val="004080">
                    <a:alpha val="43000"/>
                  </a:srgbClr>
                </a:outerShdw>
              </a:effectLst>
              <a:uLnTx/>
              <a:uFillTx/>
            </a:endParaRPr>
          </a:p>
        </p:txBody>
      </p:sp>
      <p:sp>
        <p:nvSpPr>
          <p:cNvPr id="13" name="Rectangle 12"/>
          <p:cNvSpPr/>
          <p:nvPr/>
        </p:nvSpPr>
        <p:spPr>
          <a:xfrm>
            <a:off x="3374136" y="0"/>
            <a:ext cx="4931753" cy="630936"/>
          </a:xfrm>
          <a:prstGeom prst="rect">
            <a:avLst/>
          </a:prstGeom>
          <a:gradFill>
            <a:gsLst>
              <a:gs pos="0">
                <a:schemeClr val="tx1"/>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cu_banner_white.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3386747" cy="634024"/>
          </a:xfrm>
          <a:prstGeom prst="rect">
            <a:avLst/>
          </a:prstGeom>
        </p:spPr>
      </p:pic>
      <p:sp>
        <p:nvSpPr>
          <p:cNvPr id="18" name="Rectangle 17"/>
          <p:cNvSpPr/>
          <p:nvPr/>
        </p:nvSpPr>
        <p:spPr>
          <a:xfrm>
            <a:off x="0" y="1231900"/>
            <a:ext cx="1509754" cy="1409700"/>
          </a:xfrm>
          <a:prstGeom prst="rect">
            <a:avLst/>
          </a:prstGeom>
          <a:no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6.94444E-6 -4.07407E-6 L 0.00138 0.20371 " pathEditMode="relative" ptsTypes="AA">
                                      <p:cBhvr>
                                        <p:cTn id="6" dur="1000" fill="hold"/>
                                        <p:tgtEl>
                                          <p:spTgt spid="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 name="Picture 2" descr="veron_xs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0172" y="1546820"/>
            <a:ext cx="3461104" cy="33177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199108" name="Text Box 4"/>
          <p:cNvSpPr txBox="1">
            <a:spLocks noChangeArrowheads="1"/>
          </p:cNvSpPr>
          <p:nvPr/>
        </p:nvSpPr>
        <p:spPr bwMode="auto">
          <a:xfrm>
            <a:off x="228341" y="1512340"/>
            <a:ext cx="2134118"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Narrow" charset="0"/>
                <a:ea typeface="ＭＳ Ｐゴシック" charset="0"/>
                <a:cs typeface="ＭＳ Ｐゴシック" charset="0"/>
              </a:defRPr>
            </a:lvl1pPr>
            <a:lvl2pPr marL="37931725" indent="-37474525" eaLnBrk="0" hangingPunct="0">
              <a:defRPr sz="2400">
                <a:solidFill>
                  <a:schemeClr val="tx1"/>
                </a:solidFill>
                <a:latin typeface="Arial Narrow" charset="0"/>
                <a:ea typeface="ＭＳ Ｐゴシック" charset="0"/>
              </a:defRPr>
            </a:lvl2pPr>
            <a:lvl3pPr eaLnBrk="0" hangingPunct="0">
              <a:defRPr sz="2400">
                <a:solidFill>
                  <a:schemeClr val="tx1"/>
                </a:solidFill>
                <a:latin typeface="Arial Narrow" charset="0"/>
                <a:ea typeface="ＭＳ Ｐゴシック" charset="0"/>
              </a:defRPr>
            </a:lvl3pPr>
            <a:lvl4pPr eaLnBrk="0" hangingPunct="0">
              <a:defRPr sz="2400">
                <a:solidFill>
                  <a:schemeClr val="tx1"/>
                </a:solidFill>
                <a:latin typeface="Arial Narrow" charset="0"/>
                <a:ea typeface="ＭＳ Ｐゴシック" charset="0"/>
              </a:defRPr>
            </a:lvl4pPr>
            <a:lvl5pPr eaLnBrk="0" hangingPunct="0">
              <a:defRPr sz="2400">
                <a:solidFill>
                  <a:schemeClr val="tx1"/>
                </a:solidFill>
                <a:latin typeface="Arial Narrow" charset="0"/>
                <a:ea typeface="ＭＳ Ｐゴシック" charset="0"/>
              </a:defRPr>
            </a:lvl5pPr>
            <a:lvl6pPr marL="457200" eaLnBrk="0" fontAlgn="base" hangingPunct="0">
              <a:spcBef>
                <a:spcPct val="0"/>
              </a:spcBef>
              <a:spcAft>
                <a:spcPct val="0"/>
              </a:spcAft>
              <a:defRPr sz="2400">
                <a:solidFill>
                  <a:schemeClr val="tx1"/>
                </a:solidFill>
                <a:latin typeface="Arial Narrow" charset="0"/>
                <a:ea typeface="ＭＳ Ｐゴシック" charset="0"/>
              </a:defRPr>
            </a:lvl6pPr>
            <a:lvl7pPr marL="914400" eaLnBrk="0" fontAlgn="base" hangingPunct="0">
              <a:spcBef>
                <a:spcPct val="0"/>
              </a:spcBef>
              <a:spcAft>
                <a:spcPct val="0"/>
              </a:spcAft>
              <a:defRPr sz="2400">
                <a:solidFill>
                  <a:schemeClr val="tx1"/>
                </a:solidFill>
                <a:latin typeface="Arial Narrow" charset="0"/>
                <a:ea typeface="ＭＳ Ｐゴシック" charset="0"/>
              </a:defRPr>
            </a:lvl7pPr>
            <a:lvl8pPr marL="1371600" eaLnBrk="0" fontAlgn="base" hangingPunct="0">
              <a:spcBef>
                <a:spcPct val="0"/>
              </a:spcBef>
              <a:spcAft>
                <a:spcPct val="0"/>
              </a:spcAft>
              <a:defRPr sz="2400">
                <a:solidFill>
                  <a:schemeClr val="tx1"/>
                </a:solidFill>
                <a:latin typeface="Arial Narrow" charset="0"/>
                <a:ea typeface="ＭＳ Ｐゴシック" charset="0"/>
              </a:defRPr>
            </a:lvl8pPr>
            <a:lvl9pPr marL="18288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b="1" dirty="0" smtClean="0"/>
              <a:t>Photosynthesis/</a:t>
            </a:r>
          </a:p>
          <a:p>
            <a:pPr eaLnBrk="1" hangingPunct="1"/>
            <a:r>
              <a:rPr lang="en-US" b="1" dirty="0" smtClean="0"/>
              <a:t>Respiration</a:t>
            </a:r>
          </a:p>
        </p:txBody>
      </p:sp>
      <p:sp>
        <p:nvSpPr>
          <p:cNvPr id="1199109" name="Text Box 5"/>
          <p:cNvSpPr txBox="1">
            <a:spLocks noChangeArrowheads="1"/>
          </p:cNvSpPr>
          <p:nvPr/>
        </p:nvSpPr>
        <p:spPr bwMode="auto">
          <a:xfrm>
            <a:off x="2120811" y="5467478"/>
            <a:ext cx="1895170"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Narrow" charset="0"/>
                <a:ea typeface="ＭＳ Ｐゴシック" charset="0"/>
                <a:cs typeface="ＭＳ Ｐゴシック" charset="0"/>
              </a:defRPr>
            </a:lvl1pPr>
            <a:lvl2pPr marL="37931725" indent="-37474525" eaLnBrk="0" hangingPunct="0">
              <a:defRPr sz="2400">
                <a:solidFill>
                  <a:schemeClr val="tx1"/>
                </a:solidFill>
                <a:latin typeface="Arial Narrow" charset="0"/>
                <a:ea typeface="ＭＳ Ｐゴシック" charset="0"/>
              </a:defRPr>
            </a:lvl2pPr>
            <a:lvl3pPr eaLnBrk="0" hangingPunct="0">
              <a:defRPr sz="2400">
                <a:solidFill>
                  <a:schemeClr val="tx1"/>
                </a:solidFill>
                <a:latin typeface="Arial Narrow" charset="0"/>
                <a:ea typeface="ＭＳ Ｐゴシック" charset="0"/>
              </a:defRPr>
            </a:lvl3pPr>
            <a:lvl4pPr eaLnBrk="0" hangingPunct="0">
              <a:defRPr sz="2400">
                <a:solidFill>
                  <a:schemeClr val="tx1"/>
                </a:solidFill>
                <a:latin typeface="Arial Narrow" charset="0"/>
                <a:ea typeface="ＭＳ Ｐゴシック" charset="0"/>
              </a:defRPr>
            </a:lvl4pPr>
            <a:lvl5pPr eaLnBrk="0" hangingPunct="0">
              <a:defRPr sz="2400">
                <a:solidFill>
                  <a:schemeClr val="tx1"/>
                </a:solidFill>
                <a:latin typeface="Arial Narrow" charset="0"/>
                <a:ea typeface="ＭＳ Ｐゴシック" charset="0"/>
              </a:defRPr>
            </a:lvl5pPr>
            <a:lvl6pPr marL="457200" eaLnBrk="0" fontAlgn="base" hangingPunct="0">
              <a:spcBef>
                <a:spcPct val="0"/>
              </a:spcBef>
              <a:spcAft>
                <a:spcPct val="0"/>
              </a:spcAft>
              <a:defRPr sz="2400">
                <a:solidFill>
                  <a:schemeClr val="tx1"/>
                </a:solidFill>
                <a:latin typeface="Arial Narrow" charset="0"/>
                <a:ea typeface="ＭＳ Ｐゴシック" charset="0"/>
              </a:defRPr>
            </a:lvl6pPr>
            <a:lvl7pPr marL="914400" eaLnBrk="0" fontAlgn="base" hangingPunct="0">
              <a:spcBef>
                <a:spcPct val="0"/>
              </a:spcBef>
              <a:spcAft>
                <a:spcPct val="0"/>
              </a:spcAft>
              <a:defRPr sz="2400">
                <a:solidFill>
                  <a:schemeClr val="tx1"/>
                </a:solidFill>
                <a:latin typeface="Arial Narrow" charset="0"/>
                <a:ea typeface="ＭＳ Ｐゴシック" charset="0"/>
              </a:defRPr>
            </a:lvl7pPr>
            <a:lvl8pPr marL="1371600" eaLnBrk="0" fontAlgn="base" hangingPunct="0">
              <a:spcBef>
                <a:spcPct val="0"/>
              </a:spcBef>
              <a:spcAft>
                <a:spcPct val="0"/>
              </a:spcAft>
              <a:defRPr sz="2400">
                <a:solidFill>
                  <a:schemeClr val="tx1"/>
                </a:solidFill>
                <a:latin typeface="Arial Narrow" charset="0"/>
                <a:ea typeface="ＭＳ Ｐゴシック" charset="0"/>
              </a:defRPr>
            </a:lvl8pPr>
            <a:lvl9pPr marL="18288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b="1" dirty="0" smtClean="0"/>
              <a:t>Reproduction</a:t>
            </a:r>
            <a:endParaRPr lang="en-US" b="1" dirty="0"/>
          </a:p>
        </p:txBody>
      </p:sp>
      <p:sp>
        <p:nvSpPr>
          <p:cNvPr id="1199111" name="Text Box 7"/>
          <p:cNvSpPr txBox="1">
            <a:spLocks noChangeArrowheads="1"/>
          </p:cNvSpPr>
          <p:nvPr/>
        </p:nvSpPr>
        <p:spPr bwMode="auto">
          <a:xfrm>
            <a:off x="6887391" y="1662051"/>
            <a:ext cx="2039938" cy="466725"/>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Narrow" charset="0"/>
                <a:ea typeface="ＭＳ Ｐゴシック" charset="0"/>
                <a:cs typeface="ＭＳ Ｐゴシック" charset="0"/>
              </a:defRPr>
            </a:lvl1pPr>
            <a:lvl2pPr marL="37931725" indent="-37474525" eaLnBrk="0" hangingPunct="0">
              <a:defRPr sz="2400">
                <a:solidFill>
                  <a:schemeClr val="tx1"/>
                </a:solidFill>
                <a:latin typeface="Arial Narrow" charset="0"/>
                <a:ea typeface="ＭＳ Ｐゴシック" charset="0"/>
              </a:defRPr>
            </a:lvl2pPr>
            <a:lvl3pPr eaLnBrk="0" hangingPunct="0">
              <a:defRPr sz="2400">
                <a:solidFill>
                  <a:schemeClr val="tx1"/>
                </a:solidFill>
                <a:latin typeface="Arial Narrow" charset="0"/>
                <a:ea typeface="ＭＳ Ｐゴシック" charset="0"/>
              </a:defRPr>
            </a:lvl3pPr>
            <a:lvl4pPr eaLnBrk="0" hangingPunct="0">
              <a:defRPr sz="2400">
                <a:solidFill>
                  <a:schemeClr val="tx1"/>
                </a:solidFill>
                <a:latin typeface="Arial Narrow" charset="0"/>
                <a:ea typeface="ＭＳ Ｐゴシック" charset="0"/>
              </a:defRPr>
            </a:lvl4pPr>
            <a:lvl5pPr eaLnBrk="0" hangingPunct="0">
              <a:defRPr sz="2400">
                <a:solidFill>
                  <a:schemeClr val="tx1"/>
                </a:solidFill>
                <a:latin typeface="Arial Narrow" charset="0"/>
                <a:ea typeface="ＭＳ Ｐゴシック" charset="0"/>
              </a:defRPr>
            </a:lvl5pPr>
            <a:lvl6pPr marL="457200" eaLnBrk="0" fontAlgn="base" hangingPunct="0">
              <a:spcBef>
                <a:spcPct val="0"/>
              </a:spcBef>
              <a:spcAft>
                <a:spcPct val="0"/>
              </a:spcAft>
              <a:defRPr sz="2400">
                <a:solidFill>
                  <a:schemeClr val="tx1"/>
                </a:solidFill>
                <a:latin typeface="Arial Narrow" charset="0"/>
                <a:ea typeface="ＭＳ Ｐゴシック" charset="0"/>
              </a:defRPr>
            </a:lvl6pPr>
            <a:lvl7pPr marL="914400" eaLnBrk="0" fontAlgn="base" hangingPunct="0">
              <a:spcBef>
                <a:spcPct val="0"/>
              </a:spcBef>
              <a:spcAft>
                <a:spcPct val="0"/>
              </a:spcAft>
              <a:defRPr sz="2400">
                <a:solidFill>
                  <a:schemeClr val="tx1"/>
                </a:solidFill>
                <a:latin typeface="Arial Narrow" charset="0"/>
                <a:ea typeface="ＭＳ Ｐゴシック" charset="0"/>
              </a:defRPr>
            </a:lvl7pPr>
            <a:lvl8pPr marL="1371600" eaLnBrk="0" fontAlgn="base" hangingPunct="0">
              <a:spcBef>
                <a:spcPct val="0"/>
              </a:spcBef>
              <a:spcAft>
                <a:spcPct val="0"/>
              </a:spcAft>
              <a:defRPr sz="2400">
                <a:solidFill>
                  <a:schemeClr val="tx1"/>
                </a:solidFill>
                <a:latin typeface="Arial Narrow" charset="0"/>
                <a:ea typeface="ＭＳ Ｐゴシック" charset="0"/>
              </a:defRPr>
            </a:lvl8pPr>
            <a:lvl9pPr marL="18288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b="1"/>
              <a:t>Food Supply</a:t>
            </a:r>
          </a:p>
        </p:txBody>
      </p:sp>
      <p:pic>
        <p:nvPicPr>
          <p:cNvPr id="520" name="Picture 7" descr="porites_polyps_ncri.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55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1" name="Title 1"/>
          <p:cNvSpPr txBox="1">
            <a:spLocks/>
          </p:cNvSpPr>
          <p:nvPr/>
        </p:nvSpPr>
        <p:spPr>
          <a:xfrm>
            <a:off x="1075574" y="0"/>
            <a:ext cx="8068426" cy="914400"/>
          </a:xfrm>
          <a:prstGeom prst="rect">
            <a:avLst/>
          </a:prstGeom>
        </p:spPr>
        <p:txBody>
          <a:bodyPr anchor="ctr">
            <a:normAutofit/>
          </a:bodyPr>
          <a:lstStyle>
            <a:lvl1pPr marL="514350" indent="-514350">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spcBef>
                <a:spcPct val="20000"/>
              </a:spcBef>
              <a:defRPr/>
            </a:pPr>
            <a:r>
              <a:rPr lang="en-US" sz="3900" b="1" dirty="0" smtClean="0">
                <a:solidFill>
                  <a:srgbClr val="000000"/>
                </a:solidFill>
                <a:effectLst>
                  <a:outerShdw blurRad="38100" dist="38100" dir="2700000" algn="tl">
                    <a:srgbClr val="DDDDDD"/>
                  </a:outerShdw>
                </a:effectLst>
              </a:rPr>
              <a:t>Effects on Coral Reef Builders</a:t>
            </a:r>
          </a:p>
        </p:txBody>
      </p:sp>
      <p:sp>
        <p:nvSpPr>
          <p:cNvPr id="522" name="Rectangle 521"/>
          <p:cNvSpPr/>
          <p:nvPr/>
        </p:nvSpPr>
        <p:spPr>
          <a:xfrm>
            <a:off x="11113" y="0"/>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bg1"/>
                </a:solidFill>
                <a:latin typeface="Calibri" charset="0"/>
                <a:ea typeface="ＭＳ Ｐゴシック" charset="0"/>
                <a:cs typeface="ＭＳ Ｐゴシック" charset="0"/>
              </a:rPr>
              <a:t>corals</a:t>
            </a:r>
          </a:p>
        </p:txBody>
      </p:sp>
      <p:sp>
        <p:nvSpPr>
          <p:cNvPr id="525" name="Text Box 6"/>
          <p:cNvSpPr txBox="1">
            <a:spLocks noChangeArrowheads="1"/>
          </p:cNvSpPr>
          <p:nvPr/>
        </p:nvSpPr>
        <p:spPr bwMode="auto">
          <a:xfrm>
            <a:off x="5160235" y="5337273"/>
            <a:ext cx="1727156"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Narrow" charset="0"/>
                <a:ea typeface="ＭＳ Ｐゴシック" charset="0"/>
                <a:cs typeface="ＭＳ Ｐゴシック" charset="0"/>
              </a:defRPr>
            </a:lvl1pPr>
            <a:lvl2pPr marL="37931725" indent="-37474525" eaLnBrk="0" hangingPunct="0">
              <a:defRPr sz="2400">
                <a:solidFill>
                  <a:schemeClr val="tx1"/>
                </a:solidFill>
                <a:latin typeface="Arial Narrow" charset="0"/>
                <a:ea typeface="ＭＳ Ｐゴシック" charset="0"/>
              </a:defRPr>
            </a:lvl2pPr>
            <a:lvl3pPr eaLnBrk="0" hangingPunct="0">
              <a:defRPr sz="2400">
                <a:solidFill>
                  <a:schemeClr val="tx1"/>
                </a:solidFill>
                <a:latin typeface="Arial Narrow" charset="0"/>
                <a:ea typeface="ＭＳ Ｐゴシック" charset="0"/>
              </a:defRPr>
            </a:lvl3pPr>
            <a:lvl4pPr eaLnBrk="0" hangingPunct="0">
              <a:defRPr sz="2400">
                <a:solidFill>
                  <a:schemeClr val="tx1"/>
                </a:solidFill>
                <a:latin typeface="Arial Narrow" charset="0"/>
                <a:ea typeface="ＭＳ Ｐゴシック" charset="0"/>
              </a:defRPr>
            </a:lvl4pPr>
            <a:lvl5pPr eaLnBrk="0" hangingPunct="0">
              <a:defRPr sz="2400">
                <a:solidFill>
                  <a:schemeClr val="tx1"/>
                </a:solidFill>
                <a:latin typeface="Arial Narrow" charset="0"/>
                <a:ea typeface="ＭＳ Ｐゴシック" charset="0"/>
              </a:defRPr>
            </a:lvl5pPr>
            <a:lvl6pPr marL="457200" eaLnBrk="0" fontAlgn="base" hangingPunct="0">
              <a:spcBef>
                <a:spcPct val="0"/>
              </a:spcBef>
              <a:spcAft>
                <a:spcPct val="0"/>
              </a:spcAft>
              <a:defRPr sz="2400">
                <a:solidFill>
                  <a:schemeClr val="tx1"/>
                </a:solidFill>
                <a:latin typeface="Arial Narrow" charset="0"/>
                <a:ea typeface="ＭＳ Ｐゴシック" charset="0"/>
              </a:defRPr>
            </a:lvl6pPr>
            <a:lvl7pPr marL="914400" eaLnBrk="0" fontAlgn="base" hangingPunct="0">
              <a:spcBef>
                <a:spcPct val="0"/>
              </a:spcBef>
              <a:spcAft>
                <a:spcPct val="0"/>
              </a:spcAft>
              <a:defRPr sz="2400">
                <a:solidFill>
                  <a:schemeClr val="tx1"/>
                </a:solidFill>
                <a:latin typeface="Arial Narrow" charset="0"/>
                <a:ea typeface="ＭＳ Ｐゴシック" charset="0"/>
              </a:defRPr>
            </a:lvl7pPr>
            <a:lvl8pPr marL="1371600" eaLnBrk="0" fontAlgn="base" hangingPunct="0">
              <a:spcBef>
                <a:spcPct val="0"/>
              </a:spcBef>
              <a:spcAft>
                <a:spcPct val="0"/>
              </a:spcAft>
              <a:defRPr sz="2400">
                <a:solidFill>
                  <a:schemeClr val="tx1"/>
                </a:solidFill>
                <a:latin typeface="Arial Narrow" charset="0"/>
                <a:ea typeface="ＭＳ Ｐゴシック" charset="0"/>
              </a:defRPr>
            </a:lvl8pPr>
            <a:lvl9pPr marL="18288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b="1" dirty="0" smtClean="0"/>
              <a:t>Settlement &amp;</a:t>
            </a:r>
          </a:p>
          <a:p>
            <a:pPr eaLnBrk="1" hangingPunct="1"/>
            <a:r>
              <a:rPr lang="en-US" b="1" dirty="0" smtClean="0"/>
              <a:t>Recruitment</a:t>
            </a:r>
            <a:endParaRPr lang="en-US" b="1" dirty="0"/>
          </a:p>
        </p:txBody>
      </p:sp>
      <p:sp>
        <p:nvSpPr>
          <p:cNvPr id="105" name="Text Box 4"/>
          <p:cNvSpPr txBox="1">
            <a:spLocks noChangeArrowheads="1"/>
          </p:cNvSpPr>
          <p:nvPr/>
        </p:nvSpPr>
        <p:spPr bwMode="auto">
          <a:xfrm>
            <a:off x="225641" y="3123174"/>
            <a:ext cx="1755559"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Narrow" charset="0"/>
                <a:ea typeface="ＭＳ Ｐゴシック" charset="0"/>
                <a:cs typeface="ＭＳ Ｐゴシック" charset="0"/>
              </a:defRPr>
            </a:lvl1pPr>
            <a:lvl2pPr marL="37931725" indent="-37474525" eaLnBrk="0" hangingPunct="0">
              <a:defRPr sz="2400">
                <a:solidFill>
                  <a:schemeClr val="tx1"/>
                </a:solidFill>
                <a:latin typeface="Arial Narrow" charset="0"/>
                <a:ea typeface="ＭＳ Ｐゴシック" charset="0"/>
              </a:defRPr>
            </a:lvl2pPr>
            <a:lvl3pPr eaLnBrk="0" hangingPunct="0">
              <a:defRPr sz="2400">
                <a:solidFill>
                  <a:schemeClr val="tx1"/>
                </a:solidFill>
                <a:latin typeface="Arial Narrow" charset="0"/>
                <a:ea typeface="ＭＳ Ｐゴシック" charset="0"/>
              </a:defRPr>
            </a:lvl3pPr>
            <a:lvl4pPr eaLnBrk="0" hangingPunct="0">
              <a:defRPr sz="2400">
                <a:solidFill>
                  <a:schemeClr val="tx1"/>
                </a:solidFill>
                <a:latin typeface="Arial Narrow" charset="0"/>
                <a:ea typeface="ＭＳ Ｐゴシック" charset="0"/>
              </a:defRPr>
            </a:lvl4pPr>
            <a:lvl5pPr eaLnBrk="0" hangingPunct="0">
              <a:defRPr sz="2400">
                <a:solidFill>
                  <a:schemeClr val="tx1"/>
                </a:solidFill>
                <a:latin typeface="Arial Narrow" charset="0"/>
                <a:ea typeface="ＭＳ Ｐゴシック" charset="0"/>
              </a:defRPr>
            </a:lvl5pPr>
            <a:lvl6pPr marL="457200" eaLnBrk="0" fontAlgn="base" hangingPunct="0">
              <a:spcBef>
                <a:spcPct val="0"/>
              </a:spcBef>
              <a:spcAft>
                <a:spcPct val="0"/>
              </a:spcAft>
              <a:defRPr sz="2400">
                <a:solidFill>
                  <a:schemeClr val="tx1"/>
                </a:solidFill>
                <a:latin typeface="Arial Narrow" charset="0"/>
                <a:ea typeface="ＭＳ Ｐゴシック" charset="0"/>
              </a:defRPr>
            </a:lvl6pPr>
            <a:lvl7pPr marL="914400" eaLnBrk="0" fontAlgn="base" hangingPunct="0">
              <a:spcBef>
                <a:spcPct val="0"/>
              </a:spcBef>
              <a:spcAft>
                <a:spcPct val="0"/>
              </a:spcAft>
              <a:defRPr sz="2400">
                <a:solidFill>
                  <a:schemeClr val="tx1"/>
                </a:solidFill>
                <a:latin typeface="Arial Narrow" charset="0"/>
                <a:ea typeface="ＭＳ Ｐゴシック" charset="0"/>
              </a:defRPr>
            </a:lvl7pPr>
            <a:lvl8pPr marL="1371600" eaLnBrk="0" fontAlgn="base" hangingPunct="0">
              <a:spcBef>
                <a:spcPct val="0"/>
              </a:spcBef>
              <a:spcAft>
                <a:spcPct val="0"/>
              </a:spcAft>
              <a:defRPr sz="2400">
                <a:solidFill>
                  <a:schemeClr val="tx1"/>
                </a:solidFill>
                <a:latin typeface="Arial Narrow" charset="0"/>
                <a:ea typeface="ＭＳ Ｐゴシック" charset="0"/>
              </a:defRPr>
            </a:lvl8pPr>
            <a:lvl9pPr marL="18288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b="1" dirty="0" smtClean="0"/>
              <a:t>Calcification/</a:t>
            </a:r>
          </a:p>
          <a:p>
            <a:pPr eaLnBrk="1" hangingPunct="1"/>
            <a:r>
              <a:rPr lang="en-US" b="1" dirty="0" smtClean="0"/>
              <a:t>Dissolution</a:t>
            </a:r>
          </a:p>
        </p:txBody>
      </p:sp>
    </p:spTree>
    <p:extLst>
      <p:ext uri="{BB962C8B-B14F-4D97-AF65-F5344CB8AC3E}">
        <p14:creationId xmlns:p14="http://schemas.microsoft.com/office/powerpoint/2010/main" val="338957020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noChangeArrowheads="1"/>
          </p:cNvPicPr>
          <p:nvPr/>
        </p:nvPicPr>
        <p:blipFill>
          <a:blip r:embed="rId3"/>
          <a:srcRect r="50266" b="49730"/>
          <a:stretch>
            <a:fillRect/>
          </a:stretch>
        </p:blipFill>
        <p:spPr bwMode="auto">
          <a:xfrm>
            <a:off x="838200" y="1452065"/>
            <a:ext cx="3276600" cy="2362200"/>
          </a:xfrm>
          <a:prstGeom prst="rect">
            <a:avLst/>
          </a:prstGeom>
          <a:noFill/>
          <a:ln w="9525">
            <a:noFill/>
            <a:miter lim="800000"/>
            <a:headEnd/>
            <a:tailEnd/>
          </a:ln>
        </p:spPr>
      </p:pic>
      <p:sp>
        <p:nvSpPr>
          <p:cNvPr id="22531" name="Text Box 4"/>
          <p:cNvSpPr txBox="1">
            <a:spLocks noChangeArrowheads="1"/>
          </p:cNvSpPr>
          <p:nvPr/>
        </p:nvSpPr>
        <p:spPr bwMode="auto">
          <a:xfrm>
            <a:off x="491856" y="6499808"/>
            <a:ext cx="3810000" cy="210057"/>
          </a:xfrm>
          <a:prstGeom prst="rect">
            <a:avLst/>
          </a:prstGeom>
          <a:noFill/>
          <a:ln w="9525">
            <a:noFill/>
            <a:miter lim="800000"/>
            <a:headEnd/>
            <a:tailEnd/>
          </a:ln>
        </p:spPr>
        <p:txBody>
          <a:bodyPr lIns="0" tIns="0" rIns="0" bIns="0" anchorCtr="1">
            <a:prstTxWarp prst="textNoShape">
              <a:avLst/>
            </a:prstTxWarp>
            <a:spAutoFit/>
          </a:bodyPr>
          <a:lstStyle/>
          <a:p>
            <a:pPr algn="ctr" eaLnBrk="0" hangingPunct="0">
              <a:lnSpc>
                <a:spcPct val="97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dirty="0">
                <a:latin typeface="Candara"/>
                <a:cs typeface="Candara"/>
              </a:rPr>
              <a:t> Fine &amp; </a:t>
            </a:r>
            <a:r>
              <a:rPr lang="en-GB" sz="1400" dirty="0" err="1">
                <a:latin typeface="Candara"/>
                <a:cs typeface="Candara"/>
              </a:rPr>
              <a:t>Tchernov</a:t>
            </a:r>
            <a:r>
              <a:rPr lang="en-GB" sz="1400" dirty="0">
                <a:latin typeface="Candara"/>
                <a:cs typeface="Candara"/>
              </a:rPr>
              <a:t>, </a:t>
            </a:r>
            <a:r>
              <a:rPr lang="en-GB" sz="1400" i="1" dirty="0">
                <a:latin typeface="Candara"/>
                <a:cs typeface="Candara"/>
              </a:rPr>
              <a:t>Science</a:t>
            </a:r>
            <a:r>
              <a:rPr lang="en-GB" sz="1400" dirty="0">
                <a:latin typeface="Candara"/>
                <a:cs typeface="Candara"/>
              </a:rPr>
              <a:t>  315, 1811  (2007)   </a:t>
            </a:r>
          </a:p>
        </p:txBody>
      </p:sp>
      <p:sp>
        <p:nvSpPr>
          <p:cNvPr id="22533" name="Text Box 6"/>
          <p:cNvSpPr txBox="1">
            <a:spLocks noChangeArrowheads="1"/>
          </p:cNvSpPr>
          <p:nvPr/>
        </p:nvSpPr>
        <p:spPr bwMode="auto">
          <a:xfrm>
            <a:off x="4191000" y="1528265"/>
            <a:ext cx="4114800" cy="701675"/>
          </a:xfrm>
          <a:prstGeom prst="rect">
            <a:avLst/>
          </a:prstGeom>
          <a:noFill/>
          <a:ln w="9525">
            <a:noFill/>
            <a:miter lim="800000"/>
            <a:headEnd/>
            <a:tailEnd/>
          </a:ln>
        </p:spPr>
        <p:txBody>
          <a:bodyPr>
            <a:prstTxWarp prst="textNoShape">
              <a:avLst/>
            </a:prstTxWarp>
            <a:spAutoFit/>
          </a:bodyPr>
          <a:lstStyle/>
          <a:p>
            <a:pPr marL="225425" indent="-225425"/>
            <a:r>
              <a:rPr lang="en-US" b="1"/>
              <a:t>Normal pH:</a:t>
            </a:r>
          </a:p>
          <a:p>
            <a:pPr marL="225425" indent="-225425">
              <a:buFontTx/>
              <a:buChar char="•"/>
            </a:pPr>
            <a:r>
              <a:rPr lang="en-US" b="1"/>
              <a:t>Coral skeleton is normal</a:t>
            </a:r>
          </a:p>
        </p:txBody>
      </p:sp>
      <p:sp>
        <p:nvSpPr>
          <p:cNvPr id="22534" name="Text Box 7"/>
          <p:cNvSpPr txBox="1">
            <a:spLocks noChangeArrowheads="1"/>
          </p:cNvSpPr>
          <p:nvPr/>
        </p:nvSpPr>
        <p:spPr bwMode="auto">
          <a:xfrm>
            <a:off x="4191000" y="4042865"/>
            <a:ext cx="4724400" cy="1006475"/>
          </a:xfrm>
          <a:prstGeom prst="rect">
            <a:avLst/>
          </a:prstGeom>
          <a:noFill/>
          <a:ln w="9525">
            <a:noFill/>
            <a:miter lim="800000"/>
            <a:headEnd/>
            <a:tailEnd/>
          </a:ln>
        </p:spPr>
        <p:txBody>
          <a:bodyPr>
            <a:prstTxWarp prst="textNoShape">
              <a:avLst/>
            </a:prstTxWarp>
            <a:spAutoFit/>
          </a:bodyPr>
          <a:lstStyle/>
          <a:p>
            <a:pPr marL="225425" indent="-225425"/>
            <a:r>
              <a:rPr lang="en-US" b="1" dirty="0"/>
              <a:t>Low pH:</a:t>
            </a:r>
          </a:p>
          <a:p>
            <a:pPr marL="225425" indent="-225425">
              <a:buFontTx/>
              <a:buChar char="•"/>
            </a:pPr>
            <a:r>
              <a:rPr lang="en-US" b="1" dirty="0"/>
              <a:t>Coral skeleton has dissolved away</a:t>
            </a:r>
          </a:p>
          <a:p>
            <a:pPr marL="225425" indent="-225425">
              <a:buFontTx/>
              <a:buChar char="•"/>
            </a:pPr>
            <a:r>
              <a:rPr lang="en-US" b="1" dirty="0"/>
              <a:t>Coral polyps are “anemone-like”</a:t>
            </a:r>
          </a:p>
        </p:txBody>
      </p:sp>
      <p:pic>
        <p:nvPicPr>
          <p:cNvPr id="22535" name="Picture 8"/>
          <p:cNvPicPr>
            <a:picLocks noChangeAspect="1" noChangeArrowheads="1"/>
          </p:cNvPicPr>
          <p:nvPr/>
        </p:nvPicPr>
        <p:blipFill>
          <a:blip r:embed="rId3"/>
          <a:srcRect l="49734" b="51352"/>
          <a:stretch>
            <a:fillRect/>
          </a:stretch>
        </p:blipFill>
        <p:spPr bwMode="auto">
          <a:xfrm>
            <a:off x="838200" y="4042865"/>
            <a:ext cx="3311525" cy="2286000"/>
          </a:xfrm>
          <a:prstGeom prst="rect">
            <a:avLst/>
          </a:prstGeom>
          <a:noFill/>
          <a:ln w="9525">
            <a:noFill/>
            <a:miter lim="800000"/>
            <a:headEnd/>
            <a:tailEnd/>
          </a:ln>
        </p:spPr>
      </p:pic>
      <p:pic>
        <p:nvPicPr>
          <p:cNvPr id="11" name="Picture 7" descr="porites_polyps_ncri.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55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1179244" y="0"/>
            <a:ext cx="7964756" cy="914400"/>
          </a:xfrm>
          <a:prstGeom prst="rect">
            <a:avLst/>
          </a:prstGeom>
        </p:spPr>
        <p:txBody>
          <a:bodyPr anchor="ctr">
            <a:normAutofit fontScale="77500" lnSpcReduction="20000"/>
          </a:bodyPr>
          <a:lstStyle>
            <a:lvl1pPr marL="514350" indent="-514350">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spcBef>
                <a:spcPct val="20000"/>
              </a:spcBef>
              <a:defRPr/>
            </a:pPr>
            <a:r>
              <a:rPr lang="en-US" sz="4000" b="1" dirty="0" smtClean="0">
                <a:latin typeface="Candara"/>
                <a:cs typeface="Candara"/>
              </a:rPr>
              <a:t>Ocean </a:t>
            </a:r>
            <a:r>
              <a:rPr lang="en-US" sz="4000" b="1" dirty="0">
                <a:latin typeface="Candara"/>
                <a:cs typeface="Candara"/>
              </a:rPr>
              <a:t>acidification affects coral calcification</a:t>
            </a:r>
            <a:endParaRPr lang="en-US" sz="3900" b="1" dirty="0" smtClean="0">
              <a:solidFill>
                <a:srgbClr val="000000"/>
              </a:solidFill>
              <a:effectLst>
                <a:outerShdw blurRad="38100" dist="38100" dir="2700000" algn="tl">
                  <a:srgbClr val="DDDDDD"/>
                </a:outerShdw>
              </a:effectLst>
            </a:endParaRPr>
          </a:p>
        </p:txBody>
      </p:sp>
      <p:sp>
        <p:nvSpPr>
          <p:cNvPr id="13" name="Rectangle 12"/>
          <p:cNvSpPr/>
          <p:nvPr/>
        </p:nvSpPr>
        <p:spPr>
          <a:xfrm>
            <a:off x="11113" y="0"/>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bg1"/>
                </a:solidFill>
                <a:latin typeface="Calibri" charset="0"/>
                <a:ea typeface="ＭＳ Ｐゴシック" charset="0"/>
                <a:cs typeface="ＭＳ Ｐゴシック" charset="0"/>
              </a:rPr>
              <a:t>corals</a:t>
            </a:r>
          </a:p>
        </p:txBody>
      </p:sp>
    </p:spTree>
    <p:extLst>
      <p:ext uri="{BB962C8B-B14F-4D97-AF65-F5344CB8AC3E}">
        <p14:creationId xmlns:p14="http://schemas.microsoft.com/office/powerpoint/2010/main" val="43812276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porites_polyps_ncr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55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0"/>
            <a:ext cx="8229600" cy="1495168"/>
          </a:xfrm>
        </p:spPr>
        <p:txBody>
          <a:bodyPr>
            <a:normAutofit/>
          </a:bodyPr>
          <a:lstStyle/>
          <a:p>
            <a:r>
              <a:rPr lang="en-US" dirty="0" smtClean="0">
                <a:latin typeface="Candara"/>
                <a:cs typeface="Candara"/>
              </a:rPr>
              <a:t/>
            </a:r>
            <a:br>
              <a:rPr lang="en-US" dirty="0" smtClean="0">
                <a:latin typeface="Candara"/>
                <a:cs typeface="Candara"/>
              </a:rPr>
            </a:br>
            <a:endParaRPr lang="en-US" sz="3100" dirty="0">
              <a:latin typeface="Candara"/>
              <a:cs typeface="Candara"/>
            </a:endParaRPr>
          </a:p>
        </p:txBody>
      </p:sp>
      <p:sp>
        <p:nvSpPr>
          <p:cNvPr id="6" name="TextBox 5"/>
          <p:cNvSpPr txBox="1"/>
          <p:nvPr/>
        </p:nvSpPr>
        <p:spPr>
          <a:xfrm>
            <a:off x="1310629" y="813852"/>
            <a:ext cx="7376172" cy="461665"/>
          </a:xfrm>
          <a:prstGeom prst="rect">
            <a:avLst/>
          </a:prstGeom>
          <a:noFill/>
        </p:spPr>
        <p:txBody>
          <a:bodyPr wrap="square" rtlCol="0">
            <a:spAutoFit/>
          </a:bodyPr>
          <a:lstStyle/>
          <a:p>
            <a:pPr marL="284163" indent="-284163" algn="ctr"/>
            <a:r>
              <a:rPr lang="en-US" sz="2400" b="1" dirty="0" smtClean="0">
                <a:latin typeface="Candara"/>
                <a:cs typeface="Candara"/>
              </a:rPr>
              <a:t>Chan &amp; Connolly (2011) Meta-analysis</a:t>
            </a:r>
          </a:p>
        </p:txBody>
      </p:sp>
      <p:sp>
        <p:nvSpPr>
          <p:cNvPr id="4" name="Title 1"/>
          <p:cNvSpPr txBox="1">
            <a:spLocks/>
          </p:cNvSpPr>
          <p:nvPr/>
        </p:nvSpPr>
        <p:spPr>
          <a:xfrm>
            <a:off x="1179244" y="0"/>
            <a:ext cx="7964756" cy="914400"/>
          </a:xfrm>
          <a:prstGeom prst="rect">
            <a:avLst/>
          </a:prstGeom>
        </p:spPr>
        <p:txBody>
          <a:bodyPr anchor="ctr">
            <a:normAutofit fontScale="77500" lnSpcReduction="20000"/>
          </a:bodyPr>
          <a:lstStyle>
            <a:lvl1pPr marL="514350" indent="-514350">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spcBef>
                <a:spcPct val="20000"/>
              </a:spcBef>
              <a:defRPr/>
            </a:pPr>
            <a:r>
              <a:rPr lang="en-US" sz="4000" b="1" dirty="0" smtClean="0">
                <a:latin typeface="Candara"/>
                <a:cs typeface="Candara"/>
              </a:rPr>
              <a:t>Ocean </a:t>
            </a:r>
            <a:r>
              <a:rPr lang="en-US" sz="4000" b="1" dirty="0">
                <a:latin typeface="Candara"/>
                <a:cs typeface="Candara"/>
              </a:rPr>
              <a:t>acidification affects coral calcification</a:t>
            </a:r>
            <a:endParaRPr lang="en-US" sz="3900" b="1" dirty="0" smtClean="0">
              <a:solidFill>
                <a:srgbClr val="000000"/>
              </a:solidFill>
              <a:effectLst>
                <a:outerShdw blurRad="38100" dist="38100" dir="2700000" algn="tl">
                  <a:srgbClr val="DDDDDD"/>
                </a:outerShdw>
              </a:effectLst>
            </a:endParaRPr>
          </a:p>
        </p:txBody>
      </p:sp>
      <p:sp>
        <p:nvSpPr>
          <p:cNvPr id="5" name="Rectangle 4"/>
          <p:cNvSpPr/>
          <p:nvPr/>
        </p:nvSpPr>
        <p:spPr>
          <a:xfrm>
            <a:off x="11113" y="0"/>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bg1"/>
                </a:solidFill>
                <a:latin typeface="Calibri" charset="0"/>
                <a:ea typeface="ＭＳ Ｐゴシック" charset="0"/>
                <a:cs typeface="ＭＳ Ｐゴシック" charset="0"/>
              </a:rPr>
              <a:t>corals</a:t>
            </a:r>
          </a:p>
        </p:txBody>
      </p:sp>
      <p:pic>
        <p:nvPicPr>
          <p:cNvPr id="3" name="Picture 2" descr="chan_connolly_gcb_2011_fig1.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88" y="1466441"/>
            <a:ext cx="5259287" cy="5333267"/>
          </a:xfrm>
          <a:prstGeom prst="rect">
            <a:avLst/>
          </a:prstGeom>
        </p:spPr>
      </p:pic>
      <p:cxnSp>
        <p:nvCxnSpPr>
          <p:cNvPr id="11" name="Straight Arrow Connector 10"/>
          <p:cNvCxnSpPr/>
          <p:nvPr/>
        </p:nvCxnSpPr>
        <p:spPr>
          <a:xfrm flipV="1">
            <a:off x="3068966" y="6129255"/>
            <a:ext cx="0" cy="274975"/>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351075" y="6512679"/>
            <a:ext cx="3792925" cy="307777"/>
          </a:xfrm>
          <a:prstGeom prst="rect">
            <a:avLst/>
          </a:prstGeom>
          <a:noFill/>
        </p:spPr>
        <p:txBody>
          <a:bodyPr wrap="none" rtlCol="0">
            <a:spAutoFit/>
          </a:bodyPr>
          <a:lstStyle/>
          <a:p>
            <a:pPr algn="r"/>
            <a:r>
              <a:rPr lang="en-US" sz="1400" dirty="0" smtClean="0">
                <a:latin typeface="Candara"/>
                <a:cs typeface="Candara"/>
              </a:rPr>
              <a:t>Chan &amp; Connolly 2011 Global </a:t>
            </a:r>
            <a:r>
              <a:rPr lang="en-US" sz="1400" dirty="0" err="1" smtClean="0">
                <a:latin typeface="Candara"/>
                <a:cs typeface="Candara"/>
              </a:rPr>
              <a:t>Biogeochem</a:t>
            </a:r>
            <a:r>
              <a:rPr lang="en-US" sz="1400" dirty="0" smtClean="0">
                <a:latin typeface="Candara"/>
                <a:cs typeface="Candara"/>
              </a:rPr>
              <a:t> Cycles</a:t>
            </a:r>
            <a:endParaRPr lang="en-US" sz="1400" dirty="0">
              <a:latin typeface="Candara"/>
              <a:cs typeface="Candara"/>
            </a:endParaRPr>
          </a:p>
        </p:txBody>
      </p:sp>
      <p:sp>
        <p:nvSpPr>
          <p:cNvPr id="13" name="TextBox 12"/>
          <p:cNvSpPr txBox="1"/>
          <p:nvPr/>
        </p:nvSpPr>
        <p:spPr>
          <a:xfrm>
            <a:off x="5459168" y="1512199"/>
            <a:ext cx="3335726" cy="2862323"/>
          </a:xfrm>
          <a:prstGeom prst="rect">
            <a:avLst/>
          </a:prstGeom>
          <a:noFill/>
        </p:spPr>
        <p:txBody>
          <a:bodyPr wrap="square" rtlCol="0">
            <a:spAutoFit/>
          </a:bodyPr>
          <a:lstStyle/>
          <a:p>
            <a:pPr marL="284163" indent="-284163"/>
            <a:r>
              <a:rPr lang="en-US" dirty="0" smtClean="0">
                <a:latin typeface="Candara"/>
                <a:cs typeface="Candara"/>
              </a:rPr>
              <a:t>Compared findings of 25 CO2 manipulation experiments on corals</a:t>
            </a:r>
          </a:p>
          <a:p>
            <a:pPr marL="284163" indent="-284163"/>
            <a:endParaRPr lang="en-US" dirty="0">
              <a:latin typeface="Candara"/>
              <a:cs typeface="Candara"/>
            </a:endParaRPr>
          </a:p>
          <a:p>
            <a:pPr marL="284163" indent="-284163"/>
            <a:r>
              <a:rPr lang="en-US" dirty="0" smtClean="0">
                <a:latin typeface="Candara"/>
                <a:cs typeface="Candara"/>
              </a:rPr>
              <a:t>Almost all studies showed a decline in calcification as </a:t>
            </a:r>
            <a:r>
              <a:rPr lang="en-US" dirty="0" err="1" smtClean="0">
                <a:latin typeface="Candara"/>
                <a:cs typeface="Candara"/>
              </a:rPr>
              <a:t>Ω</a:t>
            </a:r>
            <a:r>
              <a:rPr lang="en-US" baseline="-25000" dirty="0" err="1" smtClean="0">
                <a:latin typeface="Candara"/>
                <a:cs typeface="Candara"/>
              </a:rPr>
              <a:t>Arag</a:t>
            </a:r>
            <a:r>
              <a:rPr lang="en-US" dirty="0" smtClean="0">
                <a:latin typeface="Candara"/>
                <a:cs typeface="Candara"/>
              </a:rPr>
              <a:t> decreased</a:t>
            </a:r>
          </a:p>
          <a:p>
            <a:pPr marL="284163" indent="-284163"/>
            <a:endParaRPr lang="en-US" dirty="0">
              <a:latin typeface="Candara"/>
              <a:cs typeface="Candara"/>
            </a:endParaRPr>
          </a:p>
          <a:p>
            <a:pPr marL="284163" indent="-284163"/>
            <a:r>
              <a:rPr lang="en-US" dirty="0" smtClean="0">
                <a:latin typeface="Candara"/>
                <a:cs typeface="Candara"/>
              </a:rPr>
              <a:t>Average decline is 15% for every unit decrease in </a:t>
            </a:r>
            <a:r>
              <a:rPr lang="en-US" dirty="0" err="1">
                <a:latin typeface="Candara"/>
                <a:cs typeface="Candara"/>
              </a:rPr>
              <a:t>Ω</a:t>
            </a:r>
            <a:r>
              <a:rPr lang="en-US" baseline="-25000" dirty="0" err="1">
                <a:latin typeface="Candara"/>
                <a:cs typeface="Candara"/>
              </a:rPr>
              <a:t>Arag</a:t>
            </a:r>
            <a:r>
              <a:rPr lang="en-US" dirty="0" smtClean="0">
                <a:latin typeface="Candara"/>
                <a:cs typeface="Candara"/>
              </a:rPr>
              <a:t> </a:t>
            </a:r>
          </a:p>
        </p:txBody>
      </p:sp>
    </p:spTree>
    <p:extLst>
      <p:ext uri="{BB962C8B-B14F-4D97-AF65-F5344CB8AC3E}">
        <p14:creationId xmlns:p14="http://schemas.microsoft.com/office/powerpoint/2010/main" val="336535579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porites_polyps_ncr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55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310629" y="813852"/>
            <a:ext cx="7376172" cy="461665"/>
          </a:xfrm>
          <a:prstGeom prst="rect">
            <a:avLst/>
          </a:prstGeom>
          <a:noFill/>
        </p:spPr>
        <p:txBody>
          <a:bodyPr wrap="square" rtlCol="0">
            <a:spAutoFit/>
          </a:bodyPr>
          <a:lstStyle/>
          <a:p>
            <a:pPr marL="284163" indent="-284163" algn="ctr"/>
            <a:r>
              <a:rPr lang="en-US" sz="2400" b="1" dirty="0" smtClean="0">
                <a:latin typeface="Candara"/>
                <a:cs typeface="Candara"/>
              </a:rPr>
              <a:t>Chan &amp; Connolly (2011) Meta-analysis</a:t>
            </a:r>
          </a:p>
        </p:txBody>
      </p:sp>
      <p:sp>
        <p:nvSpPr>
          <p:cNvPr id="5" name="Rectangle 4"/>
          <p:cNvSpPr/>
          <p:nvPr/>
        </p:nvSpPr>
        <p:spPr>
          <a:xfrm>
            <a:off x="11113" y="0"/>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bg1"/>
                </a:solidFill>
                <a:latin typeface="Calibri" charset="0"/>
                <a:ea typeface="ＭＳ Ｐゴシック" charset="0"/>
                <a:cs typeface="ＭＳ Ｐゴシック" charset="0"/>
              </a:rPr>
              <a:t>corals</a:t>
            </a:r>
          </a:p>
        </p:txBody>
      </p:sp>
      <p:sp>
        <p:nvSpPr>
          <p:cNvPr id="12" name="TextBox 11"/>
          <p:cNvSpPr txBox="1"/>
          <p:nvPr/>
        </p:nvSpPr>
        <p:spPr>
          <a:xfrm>
            <a:off x="5351075" y="6512679"/>
            <a:ext cx="3792925" cy="307777"/>
          </a:xfrm>
          <a:prstGeom prst="rect">
            <a:avLst/>
          </a:prstGeom>
          <a:noFill/>
        </p:spPr>
        <p:txBody>
          <a:bodyPr wrap="none" rtlCol="0">
            <a:spAutoFit/>
          </a:bodyPr>
          <a:lstStyle/>
          <a:p>
            <a:pPr algn="r"/>
            <a:r>
              <a:rPr lang="en-US" sz="1400" dirty="0" smtClean="0">
                <a:latin typeface="Candara"/>
                <a:cs typeface="Candara"/>
              </a:rPr>
              <a:t>Chan &amp; Connolly 2011 Global </a:t>
            </a:r>
            <a:r>
              <a:rPr lang="en-US" sz="1400" dirty="0" err="1" smtClean="0">
                <a:latin typeface="Candara"/>
                <a:cs typeface="Candara"/>
              </a:rPr>
              <a:t>Biogeochem</a:t>
            </a:r>
            <a:r>
              <a:rPr lang="en-US" sz="1400" dirty="0" smtClean="0">
                <a:latin typeface="Candara"/>
                <a:cs typeface="Candara"/>
              </a:rPr>
              <a:t> Cycles</a:t>
            </a:r>
            <a:endParaRPr lang="en-US" sz="1400" dirty="0">
              <a:latin typeface="Candara"/>
              <a:cs typeface="Candara"/>
            </a:endParaRPr>
          </a:p>
        </p:txBody>
      </p:sp>
      <p:pic>
        <p:nvPicPr>
          <p:cNvPr id="8" name="Picture 7" descr="chan_connolly_gcb_2011_fig2.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532" y="1495168"/>
            <a:ext cx="4150471" cy="5302987"/>
          </a:xfrm>
          <a:prstGeom prst="rect">
            <a:avLst/>
          </a:prstGeom>
        </p:spPr>
      </p:pic>
      <p:sp>
        <p:nvSpPr>
          <p:cNvPr id="10" name="TextBox 9"/>
          <p:cNvSpPr txBox="1"/>
          <p:nvPr/>
        </p:nvSpPr>
        <p:spPr>
          <a:xfrm>
            <a:off x="147963" y="1890602"/>
            <a:ext cx="1463148" cy="369332"/>
          </a:xfrm>
          <a:prstGeom prst="rect">
            <a:avLst/>
          </a:prstGeom>
          <a:solidFill>
            <a:srgbClr val="FFFFFF"/>
          </a:solidFill>
        </p:spPr>
        <p:txBody>
          <a:bodyPr wrap="none" rtlCol="0">
            <a:spAutoFit/>
          </a:bodyPr>
          <a:lstStyle/>
          <a:p>
            <a:pPr algn="r"/>
            <a:r>
              <a:rPr lang="en-US" dirty="0" smtClean="0">
                <a:solidFill>
                  <a:srgbClr val="0000FF"/>
                </a:solidFill>
                <a:latin typeface="Candara"/>
                <a:cs typeface="Candara"/>
              </a:rPr>
              <a:t>Acid addition</a:t>
            </a:r>
            <a:endParaRPr lang="en-US" dirty="0">
              <a:solidFill>
                <a:srgbClr val="0000FF"/>
              </a:solidFill>
              <a:latin typeface="Candara"/>
              <a:cs typeface="Candara"/>
            </a:endParaRPr>
          </a:p>
        </p:txBody>
      </p:sp>
      <p:sp>
        <p:nvSpPr>
          <p:cNvPr id="14" name="TextBox 13"/>
          <p:cNvSpPr txBox="1"/>
          <p:nvPr/>
        </p:nvSpPr>
        <p:spPr>
          <a:xfrm>
            <a:off x="120939" y="2344784"/>
            <a:ext cx="1489410" cy="369332"/>
          </a:xfrm>
          <a:prstGeom prst="rect">
            <a:avLst/>
          </a:prstGeom>
          <a:solidFill>
            <a:srgbClr val="FFFFFF"/>
          </a:solidFill>
        </p:spPr>
        <p:txBody>
          <a:bodyPr wrap="none" rtlCol="0">
            <a:spAutoFit/>
          </a:bodyPr>
          <a:lstStyle/>
          <a:p>
            <a:pPr algn="r"/>
            <a:r>
              <a:rPr lang="en-US" dirty="0" smtClean="0">
                <a:solidFill>
                  <a:srgbClr val="0000FF"/>
                </a:solidFill>
                <a:latin typeface="Candara"/>
                <a:cs typeface="Candara"/>
              </a:rPr>
              <a:t>CO2 bubbling</a:t>
            </a:r>
            <a:endParaRPr lang="en-US" dirty="0">
              <a:solidFill>
                <a:srgbClr val="0000FF"/>
              </a:solidFill>
              <a:latin typeface="Candara"/>
              <a:cs typeface="Candara"/>
            </a:endParaRPr>
          </a:p>
        </p:txBody>
      </p:sp>
      <p:sp>
        <p:nvSpPr>
          <p:cNvPr id="15" name="TextBox 14"/>
          <p:cNvSpPr txBox="1"/>
          <p:nvPr/>
        </p:nvSpPr>
        <p:spPr>
          <a:xfrm>
            <a:off x="299699" y="3174192"/>
            <a:ext cx="1310650" cy="369332"/>
          </a:xfrm>
          <a:prstGeom prst="rect">
            <a:avLst/>
          </a:prstGeom>
          <a:solidFill>
            <a:srgbClr val="FFFFFF"/>
          </a:solidFill>
        </p:spPr>
        <p:txBody>
          <a:bodyPr wrap="none" rtlCol="0">
            <a:spAutoFit/>
          </a:bodyPr>
          <a:lstStyle/>
          <a:p>
            <a:pPr algn="r"/>
            <a:r>
              <a:rPr lang="en-US" dirty="0" smtClean="0">
                <a:solidFill>
                  <a:srgbClr val="FF0000"/>
                </a:solidFill>
                <a:latin typeface="Candara"/>
                <a:cs typeface="Candara"/>
              </a:rPr>
              <a:t>Buoyant </a:t>
            </a:r>
            <a:r>
              <a:rPr lang="en-US" dirty="0" err="1" smtClean="0">
                <a:solidFill>
                  <a:srgbClr val="FF0000"/>
                </a:solidFill>
                <a:latin typeface="Candara"/>
                <a:cs typeface="Candara"/>
              </a:rPr>
              <a:t>wt</a:t>
            </a:r>
            <a:endParaRPr lang="en-US" dirty="0">
              <a:solidFill>
                <a:srgbClr val="FF0000"/>
              </a:solidFill>
              <a:latin typeface="Candara"/>
              <a:cs typeface="Candara"/>
            </a:endParaRPr>
          </a:p>
        </p:txBody>
      </p:sp>
      <p:sp>
        <p:nvSpPr>
          <p:cNvPr id="16" name="TextBox 15"/>
          <p:cNvSpPr txBox="1"/>
          <p:nvPr/>
        </p:nvSpPr>
        <p:spPr>
          <a:xfrm>
            <a:off x="179000" y="3606752"/>
            <a:ext cx="1430350" cy="369332"/>
          </a:xfrm>
          <a:prstGeom prst="rect">
            <a:avLst/>
          </a:prstGeom>
          <a:solidFill>
            <a:srgbClr val="FFFFFF"/>
          </a:solidFill>
        </p:spPr>
        <p:txBody>
          <a:bodyPr wrap="none" rtlCol="0">
            <a:spAutoFit/>
          </a:bodyPr>
          <a:lstStyle/>
          <a:p>
            <a:pPr algn="r"/>
            <a:r>
              <a:rPr lang="en-US" dirty="0" err="1" smtClean="0">
                <a:solidFill>
                  <a:srgbClr val="FF0000"/>
                </a:solidFill>
                <a:latin typeface="Candara"/>
                <a:cs typeface="Candara"/>
              </a:rPr>
              <a:t>Alk</a:t>
            </a:r>
            <a:r>
              <a:rPr lang="en-US" dirty="0" smtClean="0">
                <a:solidFill>
                  <a:srgbClr val="FF0000"/>
                </a:solidFill>
                <a:latin typeface="Candara"/>
                <a:cs typeface="Candara"/>
              </a:rPr>
              <a:t>. anomaly</a:t>
            </a:r>
            <a:endParaRPr lang="en-US" dirty="0">
              <a:solidFill>
                <a:srgbClr val="FF0000"/>
              </a:solidFill>
              <a:latin typeface="Candara"/>
              <a:cs typeface="Candara"/>
            </a:endParaRPr>
          </a:p>
        </p:txBody>
      </p:sp>
      <p:sp>
        <p:nvSpPr>
          <p:cNvPr id="17" name="TextBox 16"/>
          <p:cNvSpPr txBox="1"/>
          <p:nvPr/>
        </p:nvSpPr>
        <p:spPr>
          <a:xfrm>
            <a:off x="952343" y="4474408"/>
            <a:ext cx="661321" cy="369332"/>
          </a:xfrm>
          <a:prstGeom prst="rect">
            <a:avLst/>
          </a:prstGeom>
          <a:solidFill>
            <a:srgbClr val="FFFFFF"/>
          </a:solidFill>
        </p:spPr>
        <p:txBody>
          <a:bodyPr wrap="none" rtlCol="0">
            <a:spAutoFit/>
          </a:bodyPr>
          <a:lstStyle/>
          <a:p>
            <a:pPr algn="r"/>
            <a:r>
              <a:rPr lang="en-US" dirty="0" smtClean="0">
                <a:solidFill>
                  <a:srgbClr val="008000"/>
                </a:solidFill>
                <a:latin typeface="Candara"/>
                <a:cs typeface="Candara"/>
              </a:rPr>
              <a:t>Slow</a:t>
            </a:r>
            <a:endParaRPr lang="en-US" dirty="0">
              <a:solidFill>
                <a:srgbClr val="008000"/>
              </a:solidFill>
              <a:latin typeface="Candara"/>
              <a:cs typeface="Candara"/>
            </a:endParaRPr>
          </a:p>
        </p:txBody>
      </p:sp>
      <p:sp>
        <p:nvSpPr>
          <p:cNvPr id="18" name="TextBox 17"/>
          <p:cNvSpPr txBox="1"/>
          <p:nvPr/>
        </p:nvSpPr>
        <p:spPr>
          <a:xfrm>
            <a:off x="1018924" y="4897780"/>
            <a:ext cx="590426" cy="369332"/>
          </a:xfrm>
          <a:prstGeom prst="rect">
            <a:avLst/>
          </a:prstGeom>
          <a:solidFill>
            <a:srgbClr val="FFFFFF"/>
          </a:solidFill>
        </p:spPr>
        <p:txBody>
          <a:bodyPr wrap="none" rtlCol="0">
            <a:spAutoFit/>
          </a:bodyPr>
          <a:lstStyle/>
          <a:p>
            <a:pPr algn="r"/>
            <a:r>
              <a:rPr lang="en-US" dirty="0" smtClean="0">
                <a:solidFill>
                  <a:srgbClr val="008000"/>
                </a:solidFill>
                <a:latin typeface="Candara"/>
                <a:cs typeface="Candara"/>
              </a:rPr>
              <a:t>Fast</a:t>
            </a:r>
            <a:endParaRPr lang="en-US" dirty="0">
              <a:solidFill>
                <a:srgbClr val="008000"/>
              </a:solidFill>
              <a:latin typeface="Candara"/>
              <a:cs typeface="Candara"/>
            </a:endParaRPr>
          </a:p>
        </p:txBody>
      </p:sp>
      <p:sp>
        <p:nvSpPr>
          <p:cNvPr id="13" name="TextBox 12"/>
          <p:cNvSpPr txBox="1"/>
          <p:nvPr/>
        </p:nvSpPr>
        <p:spPr>
          <a:xfrm>
            <a:off x="5174245" y="1890602"/>
            <a:ext cx="3553094" cy="369332"/>
          </a:xfrm>
          <a:prstGeom prst="rect">
            <a:avLst/>
          </a:prstGeom>
          <a:noFill/>
        </p:spPr>
        <p:txBody>
          <a:bodyPr wrap="square" rtlCol="0">
            <a:spAutoFit/>
          </a:bodyPr>
          <a:lstStyle/>
          <a:p>
            <a:pPr marL="284163" indent="-284163"/>
            <a:r>
              <a:rPr lang="en-US" b="1" dirty="0" smtClean="0">
                <a:solidFill>
                  <a:srgbClr val="0000FF"/>
                </a:solidFill>
                <a:latin typeface="Candara"/>
                <a:cs typeface="Candara"/>
              </a:rPr>
              <a:t>Carbonate manipulation method</a:t>
            </a:r>
          </a:p>
        </p:txBody>
      </p:sp>
      <p:sp>
        <p:nvSpPr>
          <p:cNvPr id="19" name="TextBox 18"/>
          <p:cNvSpPr txBox="1"/>
          <p:nvPr/>
        </p:nvSpPr>
        <p:spPr>
          <a:xfrm>
            <a:off x="5229003" y="3174192"/>
            <a:ext cx="3553094" cy="369332"/>
          </a:xfrm>
          <a:prstGeom prst="rect">
            <a:avLst/>
          </a:prstGeom>
          <a:noFill/>
        </p:spPr>
        <p:txBody>
          <a:bodyPr wrap="square" rtlCol="0">
            <a:spAutoFit/>
          </a:bodyPr>
          <a:lstStyle/>
          <a:p>
            <a:pPr marL="284163" indent="-284163"/>
            <a:r>
              <a:rPr lang="en-US" b="1" dirty="0" smtClean="0">
                <a:solidFill>
                  <a:srgbClr val="FF0000"/>
                </a:solidFill>
                <a:latin typeface="Candara"/>
                <a:cs typeface="Candara"/>
              </a:rPr>
              <a:t>Calcification measurement *</a:t>
            </a:r>
          </a:p>
        </p:txBody>
      </p:sp>
      <p:sp>
        <p:nvSpPr>
          <p:cNvPr id="20" name="TextBox 19"/>
          <p:cNvSpPr txBox="1"/>
          <p:nvPr/>
        </p:nvSpPr>
        <p:spPr>
          <a:xfrm>
            <a:off x="5229003" y="4400088"/>
            <a:ext cx="3553094" cy="369332"/>
          </a:xfrm>
          <a:prstGeom prst="rect">
            <a:avLst/>
          </a:prstGeom>
          <a:noFill/>
        </p:spPr>
        <p:txBody>
          <a:bodyPr wrap="square" rtlCol="0">
            <a:spAutoFit/>
          </a:bodyPr>
          <a:lstStyle/>
          <a:p>
            <a:pPr marL="284163" indent="-284163"/>
            <a:r>
              <a:rPr lang="en-US" b="1" dirty="0" smtClean="0">
                <a:solidFill>
                  <a:srgbClr val="008000"/>
                </a:solidFill>
                <a:latin typeface="Candara"/>
                <a:cs typeface="Candara"/>
              </a:rPr>
              <a:t>Species growth rate</a:t>
            </a:r>
          </a:p>
        </p:txBody>
      </p:sp>
      <p:sp>
        <p:nvSpPr>
          <p:cNvPr id="21" name="Rectangle 20"/>
          <p:cNvSpPr/>
          <p:nvPr/>
        </p:nvSpPr>
        <p:spPr>
          <a:xfrm>
            <a:off x="1609350" y="1481658"/>
            <a:ext cx="2835978" cy="39543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653654" y="2795176"/>
            <a:ext cx="3034884" cy="30175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1626630" y="4098336"/>
            <a:ext cx="3034884" cy="30175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itle 1"/>
          <p:cNvSpPr txBox="1">
            <a:spLocks/>
          </p:cNvSpPr>
          <p:nvPr/>
        </p:nvSpPr>
        <p:spPr>
          <a:xfrm>
            <a:off x="1179244" y="0"/>
            <a:ext cx="7964756" cy="914400"/>
          </a:xfrm>
          <a:prstGeom prst="rect">
            <a:avLst/>
          </a:prstGeom>
        </p:spPr>
        <p:txBody>
          <a:bodyPr anchor="ctr">
            <a:normAutofit fontScale="77500" lnSpcReduction="20000"/>
          </a:bodyPr>
          <a:lstStyle>
            <a:lvl1pPr marL="514350" indent="-514350">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spcBef>
                <a:spcPct val="20000"/>
              </a:spcBef>
              <a:defRPr/>
            </a:pPr>
            <a:r>
              <a:rPr lang="en-US" sz="4000" b="1" dirty="0" smtClean="0">
                <a:latin typeface="Candara"/>
                <a:cs typeface="Candara"/>
              </a:rPr>
              <a:t>Ocean </a:t>
            </a:r>
            <a:r>
              <a:rPr lang="en-US" sz="4000" b="1" dirty="0">
                <a:latin typeface="Candara"/>
                <a:cs typeface="Candara"/>
              </a:rPr>
              <a:t>acidification affects coral calcification</a:t>
            </a:r>
            <a:endParaRPr lang="en-US" sz="3900" b="1" dirty="0" smtClean="0">
              <a:solidFill>
                <a:srgbClr val="000000"/>
              </a:solidFill>
              <a:effectLst>
                <a:outerShdw blurRad="38100" dist="38100" dir="2700000" algn="tl">
                  <a:srgbClr val="DDDDDD"/>
                </a:outerShdw>
              </a:effectLst>
            </a:endParaRPr>
          </a:p>
        </p:txBody>
      </p:sp>
    </p:spTree>
    <p:extLst>
      <p:ext uri="{BB962C8B-B14F-4D97-AF65-F5344CB8AC3E}">
        <p14:creationId xmlns:p14="http://schemas.microsoft.com/office/powerpoint/2010/main" val="149552716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two_reefs.tiff"/>
          <p:cNvPicPr>
            <a:picLocks noChangeAspect="1"/>
          </p:cNvPicPr>
          <p:nvPr/>
        </p:nvPicPr>
        <p:blipFill>
          <a:blip r:embed="rId3"/>
          <a:stretch>
            <a:fillRect/>
          </a:stretch>
        </p:blipFill>
        <p:spPr>
          <a:xfrm>
            <a:off x="-6401" y="5420592"/>
            <a:ext cx="1530404" cy="1437408"/>
          </a:xfrm>
          <a:prstGeom prst="rect">
            <a:avLst/>
          </a:prstGeom>
        </p:spPr>
      </p:pic>
      <p:pic>
        <p:nvPicPr>
          <p:cNvPr id="26" name="Picture 25" descr="sterling_zumbrunn_p13coral_37759b.jpg"/>
          <p:cNvPicPr>
            <a:picLocks noChangeAspect="1"/>
          </p:cNvPicPr>
          <p:nvPr/>
        </p:nvPicPr>
        <p:blipFill>
          <a:blip r:embed="rId4"/>
          <a:stretch>
            <a:fillRect/>
          </a:stretch>
        </p:blipFill>
        <p:spPr>
          <a:xfrm>
            <a:off x="-6401" y="1228437"/>
            <a:ext cx="1522800" cy="1421882"/>
          </a:xfrm>
          <a:prstGeom prst="rect">
            <a:avLst/>
          </a:prstGeom>
        </p:spPr>
      </p:pic>
      <p:sp>
        <p:nvSpPr>
          <p:cNvPr id="23" name="TextBox 22"/>
          <p:cNvSpPr txBox="1"/>
          <p:nvPr/>
        </p:nvSpPr>
        <p:spPr>
          <a:xfrm>
            <a:off x="274108" y="4558268"/>
            <a:ext cx="928459" cy="369332"/>
          </a:xfrm>
          <a:prstGeom prst="rect">
            <a:avLst/>
          </a:prstGeom>
          <a:noFill/>
        </p:spPr>
        <p:txBody>
          <a:bodyPr wrap="none" rtlCol="0">
            <a:spAutoFit/>
          </a:bodyPr>
          <a:lstStyle/>
          <a:p>
            <a:pPr algn="ctr"/>
            <a:r>
              <a:rPr lang="en-US" dirty="0" smtClean="0">
                <a:solidFill>
                  <a:schemeClr val="bg1"/>
                </a:solidFill>
              </a:rPr>
              <a:t>Records</a:t>
            </a:r>
            <a:endParaRPr lang="en-US" dirty="0">
              <a:solidFill>
                <a:schemeClr val="bg1"/>
              </a:solidFill>
            </a:endParaRPr>
          </a:p>
        </p:txBody>
      </p:sp>
      <p:pic>
        <p:nvPicPr>
          <p:cNvPr id="21" name="Picture 20" descr="porites_polyps_ncri.jpg"/>
          <p:cNvPicPr>
            <a:picLocks noChangeAspect="1"/>
          </p:cNvPicPr>
          <p:nvPr/>
        </p:nvPicPr>
        <p:blipFill>
          <a:blip r:embed="rId5"/>
          <a:stretch>
            <a:fillRect/>
          </a:stretch>
        </p:blipFill>
        <p:spPr>
          <a:xfrm>
            <a:off x="3" y="2633588"/>
            <a:ext cx="1524000" cy="1409700"/>
          </a:xfrm>
          <a:prstGeom prst="rect">
            <a:avLst/>
          </a:prstGeom>
        </p:spPr>
      </p:pic>
      <p:pic>
        <p:nvPicPr>
          <p:cNvPr id="25" name="Picture 24" descr="gbrarial.jpg"/>
          <p:cNvPicPr>
            <a:picLocks noChangeAspect="1"/>
          </p:cNvPicPr>
          <p:nvPr/>
        </p:nvPicPr>
        <p:blipFill>
          <a:blip r:embed="rId6"/>
          <a:stretch>
            <a:fillRect/>
          </a:stretch>
        </p:blipFill>
        <p:spPr>
          <a:xfrm>
            <a:off x="2" y="4036112"/>
            <a:ext cx="1524000" cy="1409700"/>
          </a:xfrm>
          <a:prstGeom prst="rect">
            <a:avLst/>
          </a:prstGeom>
        </p:spPr>
      </p:pic>
      <p:sp>
        <p:nvSpPr>
          <p:cNvPr id="27" name="Subtitle 2"/>
          <p:cNvSpPr txBox="1">
            <a:spLocks/>
          </p:cNvSpPr>
          <p:nvPr/>
        </p:nvSpPr>
        <p:spPr>
          <a:xfrm>
            <a:off x="1946911" y="2969841"/>
            <a:ext cx="6511289" cy="637615"/>
          </a:xfrm>
          <a:prstGeom prst="rect">
            <a:avLst/>
          </a:prstGeom>
        </p:spPr>
        <p:txBody>
          <a:bodyPr vert="horz" lIns="91440" tIns="45720" rIns="91440" bIns="45720" rtlCol="0">
            <a:normAutofit/>
          </a:bodyPr>
          <a:lstStyle/>
          <a:p>
            <a:pPr marL="514350" marR="0" lvl="0" indent="-514350" algn="l" defTabSz="457200" rtl="0" eaLnBrk="1" fontAlgn="auto" latinLnBrk="0" hangingPunct="1">
              <a:lnSpc>
                <a:spcPct val="100000"/>
              </a:lnSpc>
              <a:spcBef>
                <a:spcPct val="20000"/>
              </a:spcBef>
              <a:spcAft>
                <a:spcPts val="0"/>
              </a:spcAft>
              <a:buClrTx/>
              <a:buSzTx/>
              <a:tabLst/>
              <a:defRPr/>
            </a:pPr>
            <a:r>
              <a:rPr lang="en-US" sz="3200" b="1" dirty="0" smtClean="0">
                <a:solidFill>
                  <a:schemeClr val="bg1">
                    <a:lumMod val="65000"/>
                  </a:schemeClr>
                </a:solidFill>
                <a:effectLst>
                  <a:outerShdw blurRad="50800" dist="38100" dir="2700000" algn="tl" rotWithShape="0">
                    <a:srgbClr val="004080">
                      <a:alpha val="43000"/>
                    </a:srgbClr>
                  </a:outerShdw>
                </a:effectLst>
              </a:rPr>
              <a:t>Effects of OA on Reef Organisms</a:t>
            </a:r>
            <a:endParaRPr kumimoji="0" lang="en-US" sz="3200" b="1" i="0" u="none" strike="noStrike" kern="1200" cap="none" spc="0" normalizeH="0" baseline="0" noProof="0" dirty="0" smtClean="0">
              <a:ln>
                <a:noFill/>
              </a:ln>
              <a:solidFill>
                <a:schemeClr val="bg1">
                  <a:lumMod val="65000"/>
                </a:schemeClr>
              </a:solidFill>
              <a:effectLst>
                <a:outerShdw blurRad="50800" dist="38100" dir="2700000" algn="tl" rotWithShape="0">
                  <a:srgbClr val="004080">
                    <a:alpha val="43000"/>
                  </a:srgbClr>
                </a:outerShdw>
              </a:effectLst>
              <a:uLnTx/>
              <a:uFillTx/>
              <a:latin typeface="+mn-lt"/>
              <a:ea typeface="+mn-ea"/>
              <a:cs typeface="+mn-cs"/>
            </a:endParaRPr>
          </a:p>
        </p:txBody>
      </p:sp>
      <p:sp>
        <p:nvSpPr>
          <p:cNvPr id="28" name="Subtitle 2"/>
          <p:cNvSpPr txBox="1">
            <a:spLocks/>
          </p:cNvSpPr>
          <p:nvPr/>
        </p:nvSpPr>
        <p:spPr>
          <a:xfrm>
            <a:off x="1946911" y="4394373"/>
            <a:ext cx="6511289" cy="637615"/>
          </a:xfrm>
          <a:prstGeom prst="rect">
            <a:avLst/>
          </a:prstGeom>
        </p:spPr>
        <p:txBody>
          <a:bodyPr vert="horz" lIns="91440" tIns="45720" rIns="91440" bIns="45720" rtlCol="0">
            <a:normAutofit/>
          </a:bodyPr>
          <a:lstStyle/>
          <a:p>
            <a:pPr marL="514350" lvl="0" indent="-514350">
              <a:spcBef>
                <a:spcPct val="20000"/>
              </a:spcBef>
              <a:defRPr/>
            </a:pPr>
            <a:r>
              <a:rPr lang="en-US" sz="3200" b="1" dirty="0" smtClean="0">
                <a:solidFill>
                  <a:schemeClr val="bg1">
                    <a:lumMod val="65000"/>
                  </a:schemeClr>
                </a:solidFill>
                <a:effectLst>
                  <a:outerShdw blurRad="50800" dist="38100" dir="2700000" algn="tl" rotWithShape="0">
                    <a:srgbClr val="004080">
                      <a:alpha val="43000"/>
                    </a:srgbClr>
                  </a:outerShdw>
                </a:effectLst>
              </a:rPr>
              <a:t>Effects of OA on Reefs</a:t>
            </a:r>
          </a:p>
        </p:txBody>
      </p:sp>
      <p:sp>
        <p:nvSpPr>
          <p:cNvPr id="29" name="Subtitle 2"/>
          <p:cNvSpPr txBox="1">
            <a:spLocks/>
          </p:cNvSpPr>
          <p:nvPr/>
        </p:nvSpPr>
        <p:spPr>
          <a:xfrm>
            <a:off x="1946911" y="5764825"/>
            <a:ext cx="6511289" cy="637615"/>
          </a:xfrm>
          <a:prstGeom prst="rect">
            <a:avLst/>
          </a:prstGeom>
        </p:spPr>
        <p:txBody>
          <a:bodyPr vert="horz" lIns="91440" tIns="45720" rIns="91440" bIns="45720" rtlCol="0">
            <a:normAutofit/>
          </a:bodyPr>
          <a:lstStyle/>
          <a:p>
            <a:pPr marL="514350" marR="0" lvl="0" indent="-514350" algn="l" defTabSz="457200" rtl="0" eaLnBrk="1" fontAlgn="auto" latinLnBrk="0" hangingPunct="1">
              <a:lnSpc>
                <a:spcPct val="100000"/>
              </a:lnSpc>
              <a:spcBef>
                <a:spcPct val="20000"/>
              </a:spcBef>
              <a:spcAft>
                <a:spcPts val="0"/>
              </a:spcAft>
              <a:buClrTx/>
              <a:buSzTx/>
              <a:tabLst/>
              <a:defRPr/>
            </a:pPr>
            <a:r>
              <a:rPr kumimoji="0" lang="en-US" sz="3200" b="1" i="0" u="none" strike="noStrike" kern="1200" cap="none" spc="0" normalizeH="0" baseline="0" noProof="0" dirty="0" smtClean="0">
                <a:ln>
                  <a:noFill/>
                </a:ln>
                <a:solidFill>
                  <a:schemeClr val="bg1">
                    <a:lumMod val="65000"/>
                  </a:schemeClr>
                </a:solidFill>
                <a:effectLst>
                  <a:outerShdw blurRad="50800" dist="38100" dir="2700000" algn="tl" rotWithShape="0">
                    <a:srgbClr val="004080">
                      <a:alpha val="43000"/>
                    </a:srgbClr>
                  </a:outerShdw>
                </a:effectLst>
                <a:uLnTx/>
                <a:uFillTx/>
                <a:latin typeface="+mn-lt"/>
                <a:ea typeface="+mn-ea"/>
                <a:cs typeface="+mn-cs"/>
              </a:rPr>
              <a:t>Future</a:t>
            </a:r>
            <a:r>
              <a:rPr kumimoji="0" lang="en-US" sz="3200" b="1" i="0" u="none" strike="noStrike" kern="1200" cap="none" spc="0" normalizeH="0" noProof="0" dirty="0" smtClean="0">
                <a:ln>
                  <a:noFill/>
                </a:ln>
                <a:solidFill>
                  <a:schemeClr val="bg1">
                    <a:lumMod val="65000"/>
                  </a:schemeClr>
                </a:solidFill>
                <a:effectLst>
                  <a:outerShdw blurRad="50800" dist="38100" dir="2700000" algn="tl" rotWithShape="0">
                    <a:srgbClr val="004080">
                      <a:alpha val="43000"/>
                    </a:srgbClr>
                  </a:outerShdw>
                </a:effectLst>
                <a:uLnTx/>
                <a:uFillTx/>
                <a:latin typeface="+mn-lt"/>
                <a:ea typeface="+mn-ea"/>
                <a:cs typeface="+mn-cs"/>
              </a:rPr>
              <a:t> State of Coral Reefs</a:t>
            </a:r>
            <a:endParaRPr kumimoji="0" lang="en-US" sz="3200" b="1" i="0" u="none" strike="noStrike" kern="1200" cap="none" spc="0" normalizeH="0" baseline="0" noProof="0" dirty="0" smtClean="0">
              <a:ln>
                <a:noFill/>
              </a:ln>
              <a:solidFill>
                <a:schemeClr val="bg1">
                  <a:lumMod val="65000"/>
                </a:schemeClr>
              </a:solidFill>
              <a:effectLst>
                <a:outerShdw blurRad="50800" dist="38100" dir="2700000" algn="tl" rotWithShape="0">
                  <a:srgbClr val="004080">
                    <a:alpha val="43000"/>
                  </a:srgbClr>
                </a:outerShdw>
              </a:effectLst>
              <a:uLnTx/>
              <a:uFillTx/>
              <a:latin typeface="+mn-lt"/>
              <a:ea typeface="+mn-ea"/>
              <a:cs typeface="+mn-cs"/>
            </a:endParaRPr>
          </a:p>
        </p:txBody>
      </p:sp>
      <p:sp>
        <p:nvSpPr>
          <p:cNvPr id="30" name="Subtitle 2"/>
          <p:cNvSpPr txBox="1">
            <a:spLocks/>
          </p:cNvSpPr>
          <p:nvPr/>
        </p:nvSpPr>
        <p:spPr>
          <a:xfrm>
            <a:off x="1946911" y="1651908"/>
            <a:ext cx="6511289" cy="637615"/>
          </a:xfrm>
          <a:prstGeom prst="rect">
            <a:avLst/>
          </a:prstGeom>
        </p:spPr>
        <p:txBody>
          <a:bodyPr vert="horz" lIns="91440" tIns="45720" rIns="91440" bIns="45720" rtlCol="0">
            <a:normAutofit/>
          </a:bodyPr>
          <a:lstStyle/>
          <a:p>
            <a:pPr marL="514350" marR="0" lvl="0" indent="-514350" algn="l" defTabSz="457200" rtl="0" eaLnBrk="1" fontAlgn="auto" latinLnBrk="0" hangingPunct="1">
              <a:lnSpc>
                <a:spcPct val="100000"/>
              </a:lnSpc>
              <a:spcBef>
                <a:spcPct val="20000"/>
              </a:spcBef>
              <a:spcAft>
                <a:spcPts val="0"/>
              </a:spcAft>
              <a:buClrTx/>
              <a:buSzTx/>
              <a:tabLst/>
              <a:defRPr/>
            </a:pPr>
            <a:r>
              <a:rPr lang="en-US" sz="3200" b="1" noProof="0" dirty="0" smtClean="0">
                <a:solidFill>
                  <a:srgbClr val="0D0D0D"/>
                </a:solidFill>
                <a:effectLst>
                  <a:outerShdw blurRad="50800" dist="38100" dir="2700000" algn="tl" rotWithShape="0">
                    <a:srgbClr val="004080">
                      <a:alpha val="43000"/>
                    </a:srgbClr>
                  </a:outerShdw>
                </a:effectLst>
              </a:rPr>
              <a:t>Background</a:t>
            </a:r>
            <a:endParaRPr kumimoji="0" lang="en-US" sz="3200" b="1" i="0" u="none" strike="noStrike" kern="1200" cap="none" spc="0" normalizeH="0" baseline="0" noProof="0" dirty="0" smtClean="0">
              <a:ln>
                <a:noFill/>
              </a:ln>
              <a:solidFill>
                <a:srgbClr val="0D0D0D"/>
              </a:solidFill>
              <a:effectLst>
                <a:outerShdw blurRad="50800" dist="38100" dir="2700000" algn="tl" rotWithShape="0">
                  <a:srgbClr val="004080">
                    <a:alpha val="43000"/>
                  </a:srgbClr>
                </a:outerShdw>
              </a:effectLst>
              <a:uLnTx/>
              <a:uFillTx/>
              <a:latin typeface="+mn-lt"/>
              <a:ea typeface="+mn-ea"/>
              <a:cs typeface="+mn-cs"/>
            </a:endParaRPr>
          </a:p>
        </p:txBody>
      </p:sp>
      <p:sp>
        <p:nvSpPr>
          <p:cNvPr id="15" name="Rectangle 14"/>
          <p:cNvSpPr/>
          <p:nvPr/>
        </p:nvSpPr>
        <p:spPr>
          <a:xfrm>
            <a:off x="0" y="1219200"/>
            <a:ext cx="1509754" cy="1409700"/>
          </a:xfrm>
          <a:prstGeom prst="rect">
            <a:avLst/>
          </a:prstGeom>
          <a:no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374136" y="0"/>
            <a:ext cx="4931753" cy="630936"/>
          </a:xfrm>
          <a:prstGeom prst="rect">
            <a:avLst/>
          </a:prstGeom>
          <a:gradFill>
            <a:gsLst>
              <a:gs pos="0">
                <a:schemeClr val="tx1"/>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cu_banner_white.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3386747" cy="634024"/>
          </a:xfrm>
          <a:prstGeom prst="rect">
            <a:avLst/>
          </a:prstGeom>
        </p:spPr>
      </p:pic>
    </p:spTree>
    <p:extLst>
      <p:ext uri="{BB962C8B-B14F-4D97-AF65-F5344CB8AC3E}">
        <p14:creationId xmlns:p14="http://schemas.microsoft.com/office/powerpoint/2010/main" val="173343122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1" name="Group 8"/>
          <p:cNvGrpSpPr>
            <a:grpSpLocks/>
          </p:cNvGrpSpPr>
          <p:nvPr/>
        </p:nvGrpSpPr>
        <p:grpSpPr bwMode="auto">
          <a:xfrm>
            <a:off x="0" y="0"/>
            <a:ext cx="925513" cy="914400"/>
            <a:chOff x="0" y="0"/>
            <a:chExt cx="925825" cy="914400"/>
          </a:xfrm>
        </p:grpSpPr>
        <p:pic>
          <p:nvPicPr>
            <p:cNvPr id="46097" name="Picture 9" descr="porites_polyps_ncr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5825"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1117" y="0"/>
              <a:ext cx="914708"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solidFill>
                    <a:schemeClr val="bg1"/>
                  </a:solidFill>
                  <a:latin typeface="Calibri" charset="0"/>
                  <a:ea typeface="ＭＳ Ｐゴシック" charset="0"/>
                  <a:cs typeface="ＭＳ Ｐゴシック" charset="0"/>
                </a:rPr>
                <a:t>corals</a:t>
              </a:r>
            </a:p>
          </p:txBody>
        </p:sp>
      </p:grpSp>
      <p:sp>
        <p:nvSpPr>
          <p:cNvPr id="46082" name="TextBox 11"/>
          <p:cNvSpPr txBox="1">
            <a:spLocks noChangeArrowheads="1"/>
          </p:cNvSpPr>
          <p:nvPr/>
        </p:nvSpPr>
        <p:spPr bwMode="auto">
          <a:xfrm>
            <a:off x="1092200" y="44450"/>
            <a:ext cx="80597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a:latin typeface="Candara"/>
                <a:cs typeface="Candara"/>
              </a:rPr>
              <a:t>Corals elevate </a:t>
            </a:r>
            <a:r>
              <a:rPr lang="en-US" sz="2800" b="1" dirty="0" smtClean="0">
                <a:latin typeface="Candara"/>
                <a:cs typeface="Candara"/>
              </a:rPr>
              <a:t>pH at the site of calcification</a:t>
            </a:r>
            <a:endParaRPr lang="en-US" sz="2800" b="1" dirty="0">
              <a:latin typeface="Candara"/>
              <a:cs typeface="Candara"/>
            </a:endParaRPr>
          </a:p>
        </p:txBody>
      </p:sp>
      <p:sp>
        <p:nvSpPr>
          <p:cNvPr id="46084" name="TextBox 3"/>
          <p:cNvSpPr txBox="1">
            <a:spLocks noChangeArrowheads="1"/>
          </p:cNvSpPr>
          <p:nvPr/>
        </p:nvSpPr>
        <p:spPr bwMode="auto">
          <a:xfrm>
            <a:off x="4062413" y="6581001"/>
            <a:ext cx="5054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dirty="0" smtClean="0">
                <a:latin typeface="Candara" charset="0"/>
                <a:cs typeface="Candara" charset="0"/>
              </a:rPr>
              <a:t>McCulloch </a:t>
            </a:r>
            <a:r>
              <a:rPr lang="en-US" sz="1200" dirty="0">
                <a:latin typeface="Candara" charset="0"/>
                <a:cs typeface="Candara" charset="0"/>
              </a:rPr>
              <a:t>et al. 2012 </a:t>
            </a:r>
            <a:r>
              <a:rPr lang="en-US" sz="1200" i="1" dirty="0" smtClean="0">
                <a:latin typeface="Candara" charset="0"/>
                <a:cs typeface="Candara" charset="0"/>
              </a:rPr>
              <a:t>Nature Climate Change</a:t>
            </a:r>
            <a:endParaRPr lang="en-US" sz="1200" i="1" dirty="0">
              <a:latin typeface="Candara" charset="0"/>
              <a:cs typeface="Candara" charset="0"/>
            </a:endParaRPr>
          </a:p>
        </p:txBody>
      </p:sp>
      <p:pic>
        <p:nvPicPr>
          <p:cNvPr id="2" name="Picture 1" descr="mcculloch_etal_ncc_2012_fig1.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3080" y="987778"/>
            <a:ext cx="6888151" cy="5315185"/>
          </a:xfrm>
          <a:prstGeom prst="rect">
            <a:avLst/>
          </a:prstGeom>
        </p:spPr>
      </p:pic>
      <p:sp>
        <p:nvSpPr>
          <p:cNvPr id="8" name="TextBox 9"/>
          <p:cNvSpPr txBox="1">
            <a:spLocks noChangeArrowheads="1"/>
          </p:cNvSpPr>
          <p:nvPr/>
        </p:nvSpPr>
        <p:spPr bwMode="auto">
          <a:xfrm>
            <a:off x="3765007" y="5953712"/>
            <a:ext cx="2603979"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dirty="0">
                <a:latin typeface="Candara"/>
                <a:cs typeface="Candara"/>
              </a:rPr>
              <a:t>pH of ambient water</a:t>
            </a:r>
          </a:p>
        </p:txBody>
      </p:sp>
      <p:sp>
        <p:nvSpPr>
          <p:cNvPr id="9" name="TextBox 1"/>
          <p:cNvSpPr txBox="1">
            <a:spLocks noChangeArrowheads="1"/>
          </p:cNvSpPr>
          <p:nvPr/>
        </p:nvSpPr>
        <p:spPr bwMode="auto">
          <a:xfrm>
            <a:off x="216401" y="2581787"/>
            <a:ext cx="1452744" cy="16312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2000" b="1" dirty="0" smtClean="0">
              <a:latin typeface="Candara"/>
              <a:cs typeface="Candara"/>
            </a:endParaRPr>
          </a:p>
          <a:p>
            <a:pPr algn="ctr" eaLnBrk="1" hangingPunct="1"/>
            <a:r>
              <a:rPr lang="en-US" sz="2000" b="1" dirty="0" smtClean="0">
                <a:latin typeface="Candara"/>
                <a:cs typeface="Candara"/>
              </a:rPr>
              <a:t>pH of calcifying fluid</a:t>
            </a:r>
          </a:p>
          <a:p>
            <a:pPr algn="ctr" eaLnBrk="1" hangingPunct="1"/>
            <a:endParaRPr lang="en-US" sz="2000" b="1" dirty="0">
              <a:latin typeface="Candara"/>
              <a:cs typeface="Candara"/>
            </a:endParaRPr>
          </a:p>
        </p:txBody>
      </p:sp>
      <p:sp>
        <p:nvSpPr>
          <p:cNvPr id="10" name="TextBox 9"/>
          <p:cNvSpPr txBox="1"/>
          <p:nvPr/>
        </p:nvSpPr>
        <p:spPr>
          <a:xfrm>
            <a:off x="71256" y="5871096"/>
            <a:ext cx="1765685" cy="923330"/>
          </a:xfrm>
          <a:prstGeom prst="rect">
            <a:avLst/>
          </a:prstGeom>
          <a:noFill/>
        </p:spPr>
        <p:txBody>
          <a:bodyPr wrap="square" rtlCol="0">
            <a:spAutoFit/>
          </a:bodyPr>
          <a:lstStyle/>
          <a:p>
            <a:pPr algn="ctr"/>
            <a:r>
              <a:rPr lang="en-US" dirty="0" smtClean="0"/>
              <a:t>Calculated</a:t>
            </a:r>
          </a:p>
          <a:p>
            <a:pPr algn="ctr"/>
            <a:r>
              <a:rPr lang="en-US" dirty="0" smtClean="0"/>
              <a:t>based on</a:t>
            </a:r>
          </a:p>
          <a:p>
            <a:pPr algn="ctr"/>
            <a:r>
              <a:rPr lang="en-US" dirty="0" smtClean="0"/>
              <a:t> </a:t>
            </a:r>
            <a:r>
              <a:rPr lang="el-GR" dirty="0" smtClean="0"/>
              <a:t>δ</a:t>
            </a:r>
            <a:r>
              <a:rPr lang="el-GR" baseline="30000" dirty="0" smtClean="0"/>
              <a:t>11</a:t>
            </a:r>
            <a:r>
              <a:rPr lang="el-GR" dirty="0" smtClean="0"/>
              <a:t>B </a:t>
            </a:r>
            <a:endParaRPr lang="el-GR" dirty="0"/>
          </a:p>
        </p:txBody>
      </p:sp>
      <p:cxnSp>
        <p:nvCxnSpPr>
          <p:cNvPr id="12" name="Straight Arrow Connector 11"/>
          <p:cNvCxnSpPr>
            <a:stCxn id="10" idx="0"/>
            <a:endCxn id="9" idx="2"/>
          </p:cNvCxnSpPr>
          <p:nvPr/>
        </p:nvCxnSpPr>
        <p:spPr>
          <a:xfrm flipH="1" flipV="1">
            <a:off x="942773" y="4213003"/>
            <a:ext cx="11326" cy="165809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879263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91996" y="43660"/>
            <a:ext cx="8059744" cy="830997"/>
          </a:xfrm>
          <a:prstGeom prst="rect">
            <a:avLst/>
          </a:prstGeom>
          <a:noFill/>
        </p:spPr>
        <p:txBody>
          <a:bodyPr wrap="square" rtlCol="0">
            <a:spAutoFit/>
          </a:bodyPr>
          <a:lstStyle/>
          <a:p>
            <a:r>
              <a:rPr lang="en-US" sz="2800" b="1" dirty="0" smtClean="0"/>
              <a:t>Mechanisms of calcification in a coral </a:t>
            </a:r>
          </a:p>
          <a:p>
            <a:r>
              <a:rPr lang="en-US" sz="2000" b="1" i="1" dirty="0" err="1" smtClean="0"/>
              <a:t>Astrangia</a:t>
            </a:r>
            <a:endParaRPr lang="en-US" sz="2800" b="1" i="1" dirty="0"/>
          </a:p>
        </p:txBody>
      </p:sp>
      <p:pic>
        <p:nvPicPr>
          <p:cNvPr id="4" name="Picture 3" descr="cohen_holcombe_oceanog_2009_fig4.tiff"/>
          <p:cNvPicPr>
            <a:picLocks noChangeAspect="1"/>
          </p:cNvPicPr>
          <p:nvPr/>
        </p:nvPicPr>
        <p:blipFill>
          <a:blip r:embed="rId3"/>
          <a:srcRect b="486"/>
          <a:stretch>
            <a:fillRect/>
          </a:stretch>
        </p:blipFill>
        <p:spPr>
          <a:xfrm>
            <a:off x="612322" y="1219200"/>
            <a:ext cx="5864311" cy="5080563"/>
          </a:xfrm>
          <a:prstGeom prst="rect">
            <a:avLst/>
          </a:prstGeom>
        </p:spPr>
      </p:pic>
      <p:pic>
        <p:nvPicPr>
          <p:cNvPr id="5" name="Picture 4" descr="cohen_holcombe_oceanog_2009_fig3.tiff"/>
          <p:cNvPicPr>
            <a:picLocks noChangeAspect="1"/>
          </p:cNvPicPr>
          <p:nvPr/>
        </p:nvPicPr>
        <p:blipFill>
          <a:blip r:embed="rId4"/>
          <a:srcRect b="486"/>
          <a:stretch>
            <a:fillRect/>
          </a:stretch>
        </p:blipFill>
        <p:spPr>
          <a:xfrm>
            <a:off x="6832713" y="1219200"/>
            <a:ext cx="1782155" cy="5080581"/>
          </a:xfrm>
          <a:prstGeom prst="rect">
            <a:avLst/>
          </a:prstGeom>
        </p:spPr>
      </p:pic>
      <p:sp>
        <p:nvSpPr>
          <p:cNvPr id="6" name="TextBox 5"/>
          <p:cNvSpPr txBox="1"/>
          <p:nvPr/>
        </p:nvSpPr>
        <p:spPr>
          <a:xfrm>
            <a:off x="5546240" y="6519446"/>
            <a:ext cx="3597760" cy="338554"/>
          </a:xfrm>
          <a:prstGeom prst="rect">
            <a:avLst/>
          </a:prstGeom>
          <a:noFill/>
        </p:spPr>
        <p:txBody>
          <a:bodyPr wrap="none" rtlCol="0">
            <a:spAutoFit/>
          </a:bodyPr>
          <a:lstStyle/>
          <a:p>
            <a:r>
              <a:rPr lang="en-US" sz="1600" dirty="0" smtClean="0">
                <a:latin typeface="Candara"/>
                <a:cs typeface="Candara"/>
              </a:rPr>
              <a:t>Cohen &amp; Holcomb 2009, </a:t>
            </a:r>
            <a:r>
              <a:rPr lang="en-US" sz="1600" i="1" dirty="0" smtClean="0">
                <a:latin typeface="Candara"/>
                <a:cs typeface="Candara"/>
              </a:rPr>
              <a:t>Oceanography</a:t>
            </a:r>
            <a:endParaRPr lang="en-US" sz="1600" i="1" dirty="0">
              <a:latin typeface="Candara"/>
              <a:cs typeface="Candara"/>
            </a:endParaRPr>
          </a:p>
        </p:txBody>
      </p:sp>
      <p:grpSp>
        <p:nvGrpSpPr>
          <p:cNvPr id="8" name="Group 7"/>
          <p:cNvGrpSpPr/>
          <p:nvPr/>
        </p:nvGrpSpPr>
        <p:grpSpPr>
          <a:xfrm>
            <a:off x="0" y="0"/>
            <a:ext cx="925825" cy="914400"/>
            <a:chOff x="0" y="0"/>
            <a:chExt cx="925825" cy="914400"/>
          </a:xfrm>
        </p:grpSpPr>
        <p:pic>
          <p:nvPicPr>
            <p:cNvPr id="9" name="Picture 8" descr="porites_polyps_ncri.jpg"/>
            <p:cNvPicPr>
              <a:picLocks noChangeAspect="1"/>
            </p:cNvPicPr>
            <p:nvPr/>
          </p:nvPicPr>
          <p:blipFill>
            <a:blip r:embed="rId5"/>
            <a:stretch>
              <a:fillRect/>
            </a:stretch>
          </p:blipFill>
          <p:spPr>
            <a:xfrm>
              <a:off x="0" y="0"/>
              <a:ext cx="925825" cy="914399"/>
            </a:xfrm>
            <a:prstGeom prst="rect">
              <a:avLst/>
            </a:prstGeom>
            <a:noFill/>
          </p:spPr>
        </p:pic>
        <p:sp>
          <p:nvSpPr>
            <p:cNvPr id="10" name="Rectangle 9"/>
            <p:cNvSpPr/>
            <p:nvPr/>
          </p:nvSpPr>
          <p:spPr>
            <a:xfrm>
              <a:off x="11425" y="0"/>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corals</a:t>
              </a:r>
              <a:endParaRPr lang="en-US" dirty="0">
                <a:solidFill>
                  <a:schemeClr val="bg1"/>
                </a:solidFill>
              </a:endParaRPr>
            </a:p>
          </p:txBody>
        </p:sp>
      </p:gr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hen_holcombe_oceanog_2009_fig5.tiff"/>
          <p:cNvPicPr>
            <a:picLocks noChangeAspect="1"/>
          </p:cNvPicPr>
          <p:nvPr/>
        </p:nvPicPr>
        <p:blipFill>
          <a:blip r:embed="rId3"/>
          <a:srcRect r="475" b="4668"/>
          <a:stretch>
            <a:fillRect/>
          </a:stretch>
        </p:blipFill>
        <p:spPr>
          <a:xfrm>
            <a:off x="1898911" y="1120878"/>
            <a:ext cx="5535448" cy="5398568"/>
          </a:xfrm>
          <a:prstGeom prst="rect">
            <a:avLst/>
          </a:prstGeom>
        </p:spPr>
      </p:pic>
      <p:sp>
        <p:nvSpPr>
          <p:cNvPr id="4" name="TextBox 3"/>
          <p:cNvSpPr txBox="1"/>
          <p:nvPr/>
        </p:nvSpPr>
        <p:spPr>
          <a:xfrm>
            <a:off x="5546240" y="6519446"/>
            <a:ext cx="3597760" cy="338554"/>
          </a:xfrm>
          <a:prstGeom prst="rect">
            <a:avLst/>
          </a:prstGeom>
          <a:noFill/>
        </p:spPr>
        <p:txBody>
          <a:bodyPr wrap="none" rtlCol="0">
            <a:spAutoFit/>
          </a:bodyPr>
          <a:lstStyle/>
          <a:p>
            <a:r>
              <a:rPr lang="en-US" sz="1600" dirty="0" smtClean="0">
                <a:latin typeface="Candara"/>
                <a:cs typeface="Candara"/>
              </a:rPr>
              <a:t>Cohen &amp; Holcomb 2009, </a:t>
            </a:r>
            <a:r>
              <a:rPr lang="en-US" sz="1600" i="1" dirty="0" smtClean="0">
                <a:latin typeface="Candara"/>
                <a:cs typeface="Candara"/>
              </a:rPr>
              <a:t>Oceanography</a:t>
            </a:r>
            <a:endParaRPr lang="en-US" sz="1600" i="1" dirty="0">
              <a:latin typeface="Candara"/>
              <a:cs typeface="Candara"/>
            </a:endParaRPr>
          </a:p>
        </p:txBody>
      </p:sp>
      <p:grpSp>
        <p:nvGrpSpPr>
          <p:cNvPr id="9" name="Group 8"/>
          <p:cNvGrpSpPr/>
          <p:nvPr/>
        </p:nvGrpSpPr>
        <p:grpSpPr>
          <a:xfrm>
            <a:off x="0" y="0"/>
            <a:ext cx="925825" cy="914400"/>
            <a:chOff x="0" y="0"/>
            <a:chExt cx="925825" cy="914400"/>
          </a:xfrm>
        </p:grpSpPr>
        <p:pic>
          <p:nvPicPr>
            <p:cNvPr id="10" name="Picture 9" descr="porites_polyps_ncri.jpg"/>
            <p:cNvPicPr>
              <a:picLocks noChangeAspect="1"/>
            </p:cNvPicPr>
            <p:nvPr/>
          </p:nvPicPr>
          <p:blipFill>
            <a:blip r:embed="rId4"/>
            <a:stretch>
              <a:fillRect/>
            </a:stretch>
          </p:blipFill>
          <p:spPr>
            <a:xfrm>
              <a:off x="0" y="0"/>
              <a:ext cx="925825" cy="914399"/>
            </a:xfrm>
            <a:prstGeom prst="rect">
              <a:avLst/>
            </a:prstGeom>
            <a:noFill/>
          </p:spPr>
        </p:pic>
        <p:sp>
          <p:nvSpPr>
            <p:cNvPr id="11" name="Rectangle 10"/>
            <p:cNvSpPr/>
            <p:nvPr/>
          </p:nvSpPr>
          <p:spPr>
            <a:xfrm>
              <a:off x="11425" y="0"/>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corals</a:t>
              </a:r>
              <a:endParaRPr lang="en-US" dirty="0">
                <a:solidFill>
                  <a:schemeClr val="bg1"/>
                </a:solidFill>
              </a:endParaRPr>
            </a:p>
          </p:txBody>
        </p:sp>
      </p:grpSp>
      <p:sp>
        <p:nvSpPr>
          <p:cNvPr id="12" name="TextBox 11"/>
          <p:cNvSpPr txBox="1"/>
          <p:nvPr/>
        </p:nvSpPr>
        <p:spPr>
          <a:xfrm>
            <a:off x="1091996" y="43660"/>
            <a:ext cx="8059744" cy="830997"/>
          </a:xfrm>
          <a:prstGeom prst="rect">
            <a:avLst/>
          </a:prstGeom>
          <a:noFill/>
        </p:spPr>
        <p:txBody>
          <a:bodyPr wrap="square" rtlCol="0">
            <a:spAutoFit/>
          </a:bodyPr>
          <a:lstStyle/>
          <a:p>
            <a:r>
              <a:rPr lang="en-US" sz="2800" b="1" dirty="0" smtClean="0"/>
              <a:t>Mechanisms of calcification in a coral </a:t>
            </a:r>
          </a:p>
          <a:p>
            <a:r>
              <a:rPr lang="en-US" sz="2000" b="1" i="1" dirty="0" err="1" smtClean="0"/>
              <a:t>Astrangia</a:t>
            </a:r>
            <a:endParaRPr lang="en-US" sz="2800" b="1" i="1"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29" name="Group 8"/>
          <p:cNvGrpSpPr>
            <a:grpSpLocks/>
          </p:cNvGrpSpPr>
          <p:nvPr/>
        </p:nvGrpSpPr>
        <p:grpSpPr bwMode="auto">
          <a:xfrm>
            <a:off x="0" y="0"/>
            <a:ext cx="925513" cy="914400"/>
            <a:chOff x="0" y="0"/>
            <a:chExt cx="925825" cy="914400"/>
          </a:xfrm>
        </p:grpSpPr>
        <p:pic>
          <p:nvPicPr>
            <p:cNvPr id="48133" name="Picture 9" descr="porites_polyps_ncr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5825"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1117" y="0"/>
              <a:ext cx="914708"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solidFill>
                    <a:schemeClr val="bg1"/>
                  </a:solidFill>
                  <a:latin typeface="Calibri" charset="0"/>
                  <a:ea typeface="ＭＳ Ｐゴシック" charset="0"/>
                  <a:cs typeface="ＭＳ Ｐゴシック" charset="0"/>
                </a:rPr>
                <a:t>corals</a:t>
              </a:r>
            </a:p>
          </p:txBody>
        </p:sp>
      </p:grpSp>
      <p:sp>
        <p:nvSpPr>
          <p:cNvPr id="48130" name="TextBox 11"/>
          <p:cNvSpPr txBox="1">
            <a:spLocks noChangeArrowheads="1"/>
          </p:cNvSpPr>
          <p:nvPr/>
        </p:nvSpPr>
        <p:spPr bwMode="auto">
          <a:xfrm>
            <a:off x="1092200" y="44450"/>
            <a:ext cx="80597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smtClean="0">
                <a:latin typeface="Calibri" charset="0"/>
              </a:rPr>
              <a:t>Corals need energy to calcify</a:t>
            </a:r>
          </a:p>
          <a:p>
            <a:pPr marL="457200" indent="-457200" eaLnBrk="1" hangingPunct="1">
              <a:buFontTx/>
              <a:buChar char="-"/>
            </a:pPr>
            <a:r>
              <a:rPr lang="en-US" sz="2800" b="1" dirty="0" smtClean="0">
                <a:latin typeface="Calibri" charset="0"/>
              </a:rPr>
              <a:t>Food</a:t>
            </a:r>
            <a:endParaRPr lang="en-US" sz="2800" b="1" dirty="0">
              <a:latin typeface="Calibri" charset="0"/>
            </a:endParaRPr>
          </a:p>
        </p:txBody>
      </p:sp>
      <p:sp>
        <p:nvSpPr>
          <p:cNvPr id="46085" name="TextBox 1"/>
          <p:cNvSpPr txBox="1">
            <a:spLocks noChangeArrowheads="1"/>
          </p:cNvSpPr>
          <p:nvPr/>
        </p:nvSpPr>
        <p:spPr bwMode="auto">
          <a:xfrm>
            <a:off x="4398359" y="1307352"/>
            <a:ext cx="4104197" cy="14773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800" dirty="0" smtClean="0"/>
          </a:p>
          <a:p>
            <a:pPr eaLnBrk="1" hangingPunct="1">
              <a:defRPr/>
            </a:pPr>
            <a:r>
              <a:rPr lang="en-US" sz="1800" dirty="0" smtClean="0"/>
              <a:t>Calcification rates of well-fed corals are not as strongly impacted by ocean acidification </a:t>
            </a:r>
          </a:p>
          <a:p>
            <a:pPr eaLnBrk="1" hangingPunct="1">
              <a:defRPr/>
            </a:pPr>
            <a:endParaRPr lang="en-US" sz="1800" dirty="0"/>
          </a:p>
        </p:txBody>
      </p:sp>
      <p:pic>
        <p:nvPicPr>
          <p:cNvPr id="2" name="Picture 1" descr="stylofeedlar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101" y="1004572"/>
            <a:ext cx="3775752" cy="5760146"/>
          </a:xfrm>
          <a:prstGeom prst="rect">
            <a:avLst/>
          </a:prstGeom>
        </p:spPr>
      </p:pic>
      <p:sp>
        <p:nvSpPr>
          <p:cNvPr id="8" name="TextBox 7"/>
          <p:cNvSpPr txBox="1"/>
          <p:nvPr/>
        </p:nvSpPr>
        <p:spPr>
          <a:xfrm>
            <a:off x="5546240" y="6519446"/>
            <a:ext cx="2930065" cy="338554"/>
          </a:xfrm>
          <a:prstGeom prst="rect">
            <a:avLst/>
          </a:prstGeom>
          <a:noFill/>
        </p:spPr>
        <p:txBody>
          <a:bodyPr wrap="none" rtlCol="0">
            <a:spAutoFit/>
          </a:bodyPr>
          <a:lstStyle/>
          <a:p>
            <a:r>
              <a:rPr lang="en-US" sz="1600" dirty="0" err="1" smtClean="0">
                <a:latin typeface="Candara"/>
                <a:cs typeface="Candara"/>
              </a:rPr>
              <a:t>Drenkard</a:t>
            </a:r>
            <a:r>
              <a:rPr lang="en-US" sz="1600" dirty="0" smtClean="0">
                <a:latin typeface="Candara"/>
                <a:cs typeface="Candara"/>
              </a:rPr>
              <a:t> et al. 2013 Coral Reefs</a:t>
            </a:r>
            <a:endParaRPr lang="en-US" sz="1600" i="1" dirty="0">
              <a:latin typeface="Candara"/>
              <a:cs typeface="Candara"/>
            </a:endParaRPr>
          </a:p>
        </p:txBody>
      </p:sp>
    </p:spTree>
    <p:extLst>
      <p:ext uri="{BB962C8B-B14F-4D97-AF65-F5344CB8AC3E}">
        <p14:creationId xmlns:p14="http://schemas.microsoft.com/office/powerpoint/2010/main" val="253485233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29" name="Group 8"/>
          <p:cNvGrpSpPr>
            <a:grpSpLocks/>
          </p:cNvGrpSpPr>
          <p:nvPr/>
        </p:nvGrpSpPr>
        <p:grpSpPr bwMode="auto">
          <a:xfrm>
            <a:off x="0" y="0"/>
            <a:ext cx="925513" cy="914400"/>
            <a:chOff x="0" y="0"/>
            <a:chExt cx="925825" cy="914400"/>
          </a:xfrm>
        </p:grpSpPr>
        <p:pic>
          <p:nvPicPr>
            <p:cNvPr id="48133" name="Picture 9" descr="porites_polyps_ncr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5825"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1117" y="0"/>
              <a:ext cx="914708"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solidFill>
                    <a:schemeClr val="bg1"/>
                  </a:solidFill>
                  <a:latin typeface="Calibri" charset="0"/>
                  <a:ea typeface="ＭＳ Ｐゴシック" charset="0"/>
                  <a:cs typeface="ＭＳ Ｐゴシック" charset="0"/>
                </a:rPr>
                <a:t>corals</a:t>
              </a:r>
            </a:p>
          </p:txBody>
        </p:sp>
      </p:grpSp>
      <p:sp>
        <p:nvSpPr>
          <p:cNvPr id="48130" name="TextBox 11"/>
          <p:cNvSpPr txBox="1">
            <a:spLocks noChangeArrowheads="1"/>
          </p:cNvSpPr>
          <p:nvPr/>
        </p:nvSpPr>
        <p:spPr bwMode="auto">
          <a:xfrm>
            <a:off x="1092200" y="44450"/>
            <a:ext cx="80597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smtClean="0">
                <a:latin typeface="Calibri" charset="0"/>
              </a:rPr>
              <a:t>Corals need energy to calcify</a:t>
            </a:r>
          </a:p>
          <a:p>
            <a:pPr eaLnBrk="1" hangingPunct="1"/>
            <a:r>
              <a:rPr lang="en-US" sz="2800" b="1" dirty="0" smtClean="0">
                <a:latin typeface="Calibri" charset="0"/>
              </a:rPr>
              <a:t>- Light</a:t>
            </a:r>
          </a:p>
        </p:txBody>
      </p:sp>
      <p:sp>
        <p:nvSpPr>
          <p:cNvPr id="48131" name="TextBox 3"/>
          <p:cNvSpPr txBox="1">
            <a:spLocks noChangeArrowheads="1"/>
          </p:cNvSpPr>
          <p:nvPr/>
        </p:nvSpPr>
        <p:spPr bwMode="auto">
          <a:xfrm>
            <a:off x="4062413" y="6469784"/>
            <a:ext cx="5054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dirty="0" err="1" smtClean="0">
                <a:latin typeface="Candara" charset="0"/>
                <a:cs typeface="Candara" charset="0"/>
              </a:rPr>
              <a:t>Suggett</a:t>
            </a:r>
            <a:r>
              <a:rPr lang="en-US" sz="1200" dirty="0" smtClean="0">
                <a:latin typeface="Candara" charset="0"/>
                <a:cs typeface="Candara" charset="0"/>
              </a:rPr>
              <a:t> et al. 2012 </a:t>
            </a:r>
            <a:r>
              <a:rPr lang="en-US" sz="1200" i="1" dirty="0" smtClean="0">
                <a:latin typeface="Candara" charset="0"/>
                <a:cs typeface="Candara" charset="0"/>
              </a:rPr>
              <a:t>Coral Reefs</a:t>
            </a:r>
            <a:endParaRPr lang="en-US" sz="1200" i="1" dirty="0">
              <a:latin typeface="Candara" charset="0"/>
              <a:cs typeface="Candara" charset="0"/>
            </a:endParaRPr>
          </a:p>
        </p:txBody>
      </p:sp>
      <p:pic>
        <p:nvPicPr>
          <p:cNvPr id="3" name="Picture 2" descr="suggett_etal_cr_2012_fig2.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0846" y="800673"/>
            <a:ext cx="4417282" cy="5669111"/>
          </a:xfrm>
          <a:prstGeom prst="rect">
            <a:avLst/>
          </a:prstGeom>
        </p:spPr>
      </p:pic>
      <p:sp>
        <p:nvSpPr>
          <p:cNvPr id="4" name="TextBox 3"/>
          <p:cNvSpPr txBox="1"/>
          <p:nvPr/>
        </p:nvSpPr>
        <p:spPr>
          <a:xfrm rot="16200000">
            <a:off x="2266411" y="3453264"/>
            <a:ext cx="5231072" cy="707886"/>
          </a:xfrm>
          <a:prstGeom prst="rect">
            <a:avLst/>
          </a:prstGeom>
          <a:solidFill>
            <a:schemeClr val="bg1"/>
          </a:solidFill>
        </p:spPr>
        <p:txBody>
          <a:bodyPr wrap="square" rtlCol="0">
            <a:spAutoFit/>
          </a:bodyPr>
          <a:lstStyle/>
          <a:p>
            <a:pPr algn="ctr"/>
            <a:endParaRPr lang="en-US" sz="2000" b="1" dirty="0" smtClean="0">
              <a:latin typeface="Candara"/>
              <a:cs typeface="Candara"/>
            </a:endParaRPr>
          </a:p>
          <a:p>
            <a:pPr algn="ctr"/>
            <a:r>
              <a:rPr lang="en-US" sz="2000" b="1" dirty="0" smtClean="0">
                <a:latin typeface="Candara"/>
                <a:cs typeface="Candara"/>
              </a:rPr>
              <a:t>% change due to OA</a:t>
            </a:r>
            <a:endParaRPr lang="en-US" sz="2000" b="1" dirty="0">
              <a:latin typeface="Candara"/>
              <a:cs typeface="Candara"/>
            </a:endParaRPr>
          </a:p>
        </p:txBody>
      </p:sp>
      <p:sp>
        <p:nvSpPr>
          <p:cNvPr id="5" name="Rectangle 4"/>
          <p:cNvSpPr/>
          <p:nvPr/>
        </p:nvSpPr>
        <p:spPr>
          <a:xfrm>
            <a:off x="7075073" y="1254391"/>
            <a:ext cx="1679991" cy="156086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3"/>
          <p:cNvSpPr txBox="1">
            <a:spLocks noChangeArrowheads="1"/>
          </p:cNvSpPr>
          <p:nvPr/>
        </p:nvSpPr>
        <p:spPr bwMode="auto">
          <a:xfrm>
            <a:off x="5760303" y="2107368"/>
            <a:ext cx="16486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smtClean="0">
                <a:latin typeface="Candara" charset="0"/>
                <a:cs typeface="Candara" charset="0"/>
              </a:rPr>
              <a:t>Light Calcification</a:t>
            </a:r>
          </a:p>
        </p:txBody>
      </p:sp>
      <p:sp>
        <p:nvSpPr>
          <p:cNvPr id="13" name="TextBox 3"/>
          <p:cNvSpPr txBox="1">
            <a:spLocks noChangeArrowheads="1"/>
          </p:cNvSpPr>
          <p:nvPr/>
        </p:nvSpPr>
        <p:spPr bwMode="auto">
          <a:xfrm>
            <a:off x="5760303" y="3859119"/>
            <a:ext cx="16486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smtClean="0">
                <a:latin typeface="Candara" charset="0"/>
                <a:cs typeface="Candara" charset="0"/>
              </a:rPr>
              <a:t>Dark Calcification</a:t>
            </a:r>
          </a:p>
        </p:txBody>
      </p:sp>
      <p:sp>
        <p:nvSpPr>
          <p:cNvPr id="16" name="Rectangle 15"/>
          <p:cNvSpPr/>
          <p:nvPr/>
        </p:nvSpPr>
        <p:spPr>
          <a:xfrm>
            <a:off x="7075073" y="4860771"/>
            <a:ext cx="1679991" cy="15087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3"/>
          <p:cNvSpPr txBox="1">
            <a:spLocks noChangeArrowheads="1"/>
          </p:cNvSpPr>
          <p:nvPr/>
        </p:nvSpPr>
        <p:spPr bwMode="auto">
          <a:xfrm>
            <a:off x="7075073" y="5124792"/>
            <a:ext cx="16486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smtClean="0">
                <a:latin typeface="Candara" charset="0"/>
                <a:cs typeface="Candara" charset="0"/>
              </a:rPr>
              <a:t>Gross </a:t>
            </a:r>
            <a:r>
              <a:rPr lang="en-US" sz="2000" b="1" dirty="0" err="1" smtClean="0">
                <a:latin typeface="Candara" charset="0"/>
                <a:cs typeface="Candara" charset="0"/>
              </a:rPr>
              <a:t>Photosynth</a:t>
            </a:r>
            <a:r>
              <a:rPr lang="en-US" sz="2000" b="1" dirty="0" smtClean="0">
                <a:latin typeface="Candara" charset="0"/>
                <a:cs typeface="Candara" charset="0"/>
              </a:rPr>
              <a:t>.</a:t>
            </a:r>
          </a:p>
        </p:txBody>
      </p:sp>
      <p:sp>
        <p:nvSpPr>
          <p:cNvPr id="15" name="Rectangle 14"/>
          <p:cNvSpPr/>
          <p:nvPr/>
        </p:nvSpPr>
        <p:spPr>
          <a:xfrm>
            <a:off x="7227473" y="3026223"/>
            <a:ext cx="1496235" cy="154078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stylofeedlarg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101" y="1004572"/>
            <a:ext cx="3775752" cy="5760146"/>
          </a:xfrm>
          <a:prstGeom prst="rect">
            <a:avLst/>
          </a:prstGeom>
        </p:spPr>
      </p:pic>
      <p:sp>
        <p:nvSpPr>
          <p:cNvPr id="6" name="Sun 5"/>
          <p:cNvSpPr/>
          <p:nvPr/>
        </p:nvSpPr>
        <p:spPr>
          <a:xfrm>
            <a:off x="2753895" y="1133642"/>
            <a:ext cx="914400" cy="914400"/>
          </a:xfrm>
          <a:prstGeom prst="su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24532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2"/>
          <p:cNvSpPr txBox="1">
            <a:spLocks/>
          </p:cNvSpPr>
          <p:nvPr/>
        </p:nvSpPr>
        <p:spPr>
          <a:xfrm>
            <a:off x="1561309" y="1590745"/>
            <a:ext cx="6511289" cy="637615"/>
          </a:xfrm>
          <a:prstGeom prst="rect">
            <a:avLst/>
          </a:prstGeom>
        </p:spPr>
        <p:txBody>
          <a:bodyPr vert="horz" lIns="91440" tIns="45720" rIns="91440" bIns="45720" rtlCol="0">
            <a:normAutofit/>
          </a:bodyPr>
          <a:lstStyle/>
          <a:p>
            <a:pPr marL="514350" marR="0" lvl="0" indent="-514350" algn="l" defTabSz="457200" rtl="0" eaLnBrk="1" fontAlgn="auto" latinLnBrk="0" hangingPunct="1">
              <a:lnSpc>
                <a:spcPct val="100000"/>
              </a:lnSpc>
              <a:spcBef>
                <a:spcPct val="20000"/>
              </a:spcBef>
              <a:spcAft>
                <a:spcPts val="0"/>
              </a:spcAft>
              <a:buClrTx/>
              <a:buSzTx/>
              <a:tabLst/>
              <a:defRPr/>
            </a:pPr>
            <a:endParaRPr kumimoji="0" lang="en-US" sz="3200" b="1" i="0" u="none" strike="noStrike" kern="1200" cap="none" spc="0" normalizeH="0" baseline="0" noProof="0" dirty="0" smtClean="0">
              <a:ln>
                <a:noFill/>
              </a:ln>
              <a:solidFill>
                <a:srgbClr val="000000"/>
              </a:solidFill>
              <a:effectLst>
                <a:outerShdw blurRad="50800" dist="38100" dir="2700000" algn="tl" rotWithShape="0">
                  <a:srgbClr val="FF0000">
                    <a:alpha val="43000"/>
                  </a:srgbClr>
                </a:outerShdw>
              </a:effectLst>
              <a:uLnTx/>
              <a:uFillTx/>
              <a:latin typeface="+mn-lt"/>
              <a:ea typeface="+mn-ea"/>
              <a:cs typeface="+mn-cs"/>
            </a:endParaRPr>
          </a:p>
        </p:txBody>
      </p:sp>
      <p:sp>
        <p:nvSpPr>
          <p:cNvPr id="14" name="Text Box 3"/>
          <p:cNvSpPr txBox="1">
            <a:spLocks noChangeArrowheads="1"/>
          </p:cNvSpPr>
          <p:nvPr/>
        </p:nvSpPr>
        <p:spPr bwMode="auto">
          <a:xfrm>
            <a:off x="1285181" y="4226603"/>
            <a:ext cx="1928752" cy="307777"/>
          </a:xfrm>
          <a:prstGeom prst="rect">
            <a:avLst/>
          </a:prstGeom>
          <a:solidFill>
            <a:schemeClr val="bg1"/>
          </a:solidFill>
          <a:ln w="9525">
            <a:noFill/>
            <a:miter lim="800000"/>
            <a:headEnd/>
            <a:tailEnd/>
          </a:ln>
        </p:spPr>
        <p:txBody>
          <a:bodyPr wrap="none">
            <a:prstTxWarp prst="textNoShape">
              <a:avLst/>
            </a:prstTxWarp>
            <a:spAutoFit/>
          </a:bodyPr>
          <a:lstStyle/>
          <a:p>
            <a:r>
              <a:rPr lang="en-US" sz="1400" i="1" dirty="0" smtClean="0">
                <a:latin typeface="Candara"/>
                <a:ea typeface="ＭＳ Ｐゴシック" charset="-128"/>
                <a:cs typeface="Candara"/>
              </a:rPr>
              <a:t>Dominique </a:t>
            </a:r>
            <a:r>
              <a:rPr lang="en-US" sz="1400" i="1" dirty="0" err="1" smtClean="0">
                <a:latin typeface="Candara"/>
                <a:ea typeface="ＭＳ Ｐゴシック" charset="-128"/>
                <a:cs typeface="Candara"/>
              </a:rPr>
              <a:t>Barthélémy</a:t>
            </a:r>
            <a:endParaRPr lang="en-US" sz="1400" i="1" dirty="0">
              <a:solidFill>
                <a:srgbClr val="404040"/>
              </a:solidFill>
              <a:latin typeface="Candara"/>
              <a:ea typeface="Candara" charset="0"/>
              <a:cs typeface="Candara"/>
            </a:endParaRPr>
          </a:p>
        </p:txBody>
      </p:sp>
      <p:sp>
        <p:nvSpPr>
          <p:cNvPr id="18" name="Text Box 3"/>
          <p:cNvSpPr txBox="1">
            <a:spLocks noChangeArrowheads="1"/>
          </p:cNvSpPr>
          <p:nvPr/>
        </p:nvSpPr>
        <p:spPr bwMode="auto">
          <a:xfrm>
            <a:off x="1285181" y="2474590"/>
            <a:ext cx="1667513" cy="307777"/>
          </a:xfrm>
          <a:prstGeom prst="rect">
            <a:avLst/>
          </a:prstGeom>
          <a:solidFill>
            <a:schemeClr val="bg1"/>
          </a:solidFill>
          <a:ln w="9525">
            <a:noFill/>
            <a:miter lim="800000"/>
            <a:headEnd/>
            <a:tailEnd/>
          </a:ln>
        </p:spPr>
        <p:txBody>
          <a:bodyPr wrap="none">
            <a:prstTxWarp prst="textNoShape">
              <a:avLst/>
            </a:prstTxWarp>
            <a:spAutoFit/>
          </a:bodyPr>
          <a:lstStyle/>
          <a:p>
            <a:r>
              <a:rPr lang="en-US" sz="1400" i="1" dirty="0" smtClean="0">
                <a:solidFill>
                  <a:srgbClr val="404040"/>
                </a:solidFill>
                <a:latin typeface="Candara" charset="0"/>
                <a:ea typeface="Candara" charset="0"/>
                <a:cs typeface="Candara" charset="0"/>
              </a:rPr>
              <a:t>John Gorman photo</a:t>
            </a:r>
            <a:endParaRPr lang="en-US" sz="1400" i="1" dirty="0">
              <a:solidFill>
                <a:srgbClr val="404040"/>
              </a:solidFill>
              <a:latin typeface="Candara" charset="0"/>
              <a:ea typeface="Candara" charset="0"/>
              <a:cs typeface="Candara" charset="0"/>
            </a:endParaRPr>
          </a:p>
        </p:txBody>
      </p:sp>
      <p:pic>
        <p:nvPicPr>
          <p:cNvPr id="20" name="Picture 19" descr="albright_newsettled_polyp.png"/>
          <p:cNvPicPr>
            <a:picLocks noChangeAspect="1"/>
          </p:cNvPicPr>
          <p:nvPr/>
        </p:nvPicPr>
        <p:blipFill>
          <a:blip r:embed="rId3"/>
          <a:stretch>
            <a:fillRect/>
          </a:stretch>
        </p:blipFill>
        <p:spPr>
          <a:xfrm>
            <a:off x="1368271" y="4758367"/>
            <a:ext cx="1993227" cy="1590924"/>
          </a:xfrm>
          <a:prstGeom prst="rect">
            <a:avLst/>
          </a:prstGeom>
        </p:spPr>
      </p:pic>
      <p:sp>
        <p:nvSpPr>
          <p:cNvPr id="21" name="TextBox 20"/>
          <p:cNvSpPr txBox="1"/>
          <p:nvPr/>
        </p:nvSpPr>
        <p:spPr>
          <a:xfrm>
            <a:off x="3576980" y="4758367"/>
            <a:ext cx="5191578" cy="461665"/>
          </a:xfrm>
          <a:prstGeom prst="rect">
            <a:avLst/>
          </a:prstGeom>
          <a:noFill/>
        </p:spPr>
        <p:txBody>
          <a:bodyPr wrap="square" rtlCol="0">
            <a:spAutoFit/>
          </a:bodyPr>
          <a:lstStyle/>
          <a:p>
            <a:pPr marL="169863" indent="-169863" algn="l"/>
            <a:r>
              <a:rPr lang="en-US" sz="2400" b="1" dirty="0" smtClean="0"/>
              <a:t>Post-settlement growth &amp; survival</a:t>
            </a:r>
            <a:endParaRPr lang="en-US" sz="2400" b="1" dirty="0"/>
          </a:p>
        </p:txBody>
      </p:sp>
      <p:sp>
        <p:nvSpPr>
          <p:cNvPr id="23" name="Text Box 3"/>
          <p:cNvSpPr txBox="1">
            <a:spLocks noChangeArrowheads="1"/>
          </p:cNvSpPr>
          <p:nvPr/>
        </p:nvSpPr>
        <p:spPr bwMode="auto">
          <a:xfrm>
            <a:off x="1292971" y="6313681"/>
            <a:ext cx="1937957" cy="307777"/>
          </a:xfrm>
          <a:prstGeom prst="rect">
            <a:avLst/>
          </a:prstGeom>
          <a:noFill/>
          <a:ln w="9525">
            <a:noFill/>
            <a:miter lim="800000"/>
            <a:headEnd/>
            <a:tailEnd/>
          </a:ln>
        </p:spPr>
        <p:txBody>
          <a:bodyPr wrap="none">
            <a:prstTxWarp prst="textNoShape">
              <a:avLst/>
            </a:prstTxWarp>
            <a:spAutoFit/>
          </a:bodyPr>
          <a:lstStyle/>
          <a:p>
            <a:r>
              <a:rPr lang="en-US" sz="1400" i="1" dirty="0" smtClean="0">
                <a:solidFill>
                  <a:srgbClr val="404040"/>
                </a:solidFill>
                <a:latin typeface="Candara" charset="0"/>
                <a:ea typeface="Candara" charset="0"/>
                <a:cs typeface="Candara" charset="0"/>
              </a:rPr>
              <a:t>Rebecca Albright photo</a:t>
            </a:r>
            <a:endParaRPr lang="en-US" sz="1400" i="1" dirty="0">
              <a:solidFill>
                <a:srgbClr val="404040"/>
              </a:solidFill>
              <a:latin typeface="Candara" charset="0"/>
              <a:ea typeface="Candara" charset="0"/>
              <a:cs typeface="Candara" charset="0"/>
            </a:endParaRPr>
          </a:p>
        </p:txBody>
      </p:sp>
      <p:pic>
        <p:nvPicPr>
          <p:cNvPr id="26" name="Picture 25" descr="m_capitata_spawn_John_Gorman.jpg"/>
          <p:cNvPicPr>
            <a:picLocks noChangeAspect="1"/>
          </p:cNvPicPr>
          <p:nvPr/>
        </p:nvPicPr>
        <p:blipFill>
          <a:blip r:embed="rId4"/>
          <a:stretch>
            <a:fillRect/>
          </a:stretch>
        </p:blipFill>
        <p:spPr>
          <a:xfrm>
            <a:off x="1368271" y="1166676"/>
            <a:ext cx="1993227" cy="1355394"/>
          </a:xfrm>
          <a:prstGeom prst="rect">
            <a:avLst/>
          </a:prstGeom>
        </p:spPr>
      </p:pic>
      <p:pic>
        <p:nvPicPr>
          <p:cNvPr id="27" name="Picture 26" descr="p_damicornis_larva.gif"/>
          <p:cNvPicPr>
            <a:picLocks noChangeAspect="1"/>
          </p:cNvPicPr>
          <p:nvPr/>
        </p:nvPicPr>
        <p:blipFill>
          <a:blip r:embed="rId5"/>
          <a:stretch>
            <a:fillRect/>
          </a:stretch>
        </p:blipFill>
        <p:spPr>
          <a:xfrm>
            <a:off x="1368271" y="2933930"/>
            <a:ext cx="1993227" cy="1335462"/>
          </a:xfrm>
          <a:prstGeom prst="rect">
            <a:avLst/>
          </a:prstGeom>
        </p:spPr>
      </p:pic>
      <p:sp>
        <p:nvSpPr>
          <p:cNvPr id="30" name="TextBox 29"/>
          <p:cNvSpPr txBox="1"/>
          <p:nvPr/>
        </p:nvSpPr>
        <p:spPr>
          <a:xfrm>
            <a:off x="3547248" y="1180383"/>
            <a:ext cx="4816136" cy="461665"/>
          </a:xfrm>
          <a:prstGeom prst="rect">
            <a:avLst/>
          </a:prstGeom>
          <a:noFill/>
        </p:spPr>
        <p:txBody>
          <a:bodyPr wrap="square" rtlCol="0">
            <a:spAutoFit/>
          </a:bodyPr>
          <a:lstStyle/>
          <a:p>
            <a:pPr algn="l"/>
            <a:r>
              <a:rPr lang="en-US" sz="2400" b="1" dirty="0" smtClean="0"/>
              <a:t>Gamete production &amp; fertilization</a:t>
            </a:r>
            <a:endParaRPr lang="en-US" sz="2400" b="1" dirty="0"/>
          </a:p>
        </p:txBody>
      </p:sp>
      <p:sp>
        <p:nvSpPr>
          <p:cNvPr id="31" name="TextBox 30"/>
          <p:cNvSpPr txBox="1"/>
          <p:nvPr/>
        </p:nvSpPr>
        <p:spPr>
          <a:xfrm>
            <a:off x="3547248" y="2951877"/>
            <a:ext cx="5020953" cy="461665"/>
          </a:xfrm>
          <a:prstGeom prst="rect">
            <a:avLst/>
          </a:prstGeom>
          <a:noFill/>
        </p:spPr>
        <p:txBody>
          <a:bodyPr wrap="square" rtlCol="0">
            <a:spAutoFit/>
          </a:bodyPr>
          <a:lstStyle/>
          <a:p>
            <a:pPr algn="l"/>
            <a:r>
              <a:rPr lang="en-US" sz="2400" b="1" dirty="0" smtClean="0"/>
              <a:t>Larvae &amp; Larval settlement</a:t>
            </a:r>
          </a:p>
        </p:txBody>
      </p:sp>
      <p:cxnSp>
        <p:nvCxnSpPr>
          <p:cNvPr id="32" name="Straight Connector 31"/>
          <p:cNvCxnSpPr/>
          <p:nvPr/>
        </p:nvCxnSpPr>
        <p:spPr bwMode="auto">
          <a:xfrm>
            <a:off x="1368271" y="2770332"/>
            <a:ext cx="7024845"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a:off x="1368271" y="4582282"/>
            <a:ext cx="6995113"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36" name="Group 35"/>
          <p:cNvGrpSpPr/>
          <p:nvPr/>
        </p:nvGrpSpPr>
        <p:grpSpPr>
          <a:xfrm>
            <a:off x="0" y="0"/>
            <a:ext cx="925825" cy="914400"/>
            <a:chOff x="0" y="0"/>
            <a:chExt cx="925825" cy="914400"/>
          </a:xfrm>
        </p:grpSpPr>
        <p:pic>
          <p:nvPicPr>
            <p:cNvPr id="37" name="Picture 36" descr="porites_polyps_ncri.jpg"/>
            <p:cNvPicPr>
              <a:picLocks noChangeAspect="1"/>
            </p:cNvPicPr>
            <p:nvPr/>
          </p:nvPicPr>
          <p:blipFill>
            <a:blip r:embed="rId6"/>
            <a:stretch>
              <a:fillRect/>
            </a:stretch>
          </p:blipFill>
          <p:spPr>
            <a:xfrm>
              <a:off x="0" y="0"/>
              <a:ext cx="925825" cy="914399"/>
            </a:xfrm>
            <a:prstGeom prst="rect">
              <a:avLst/>
            </a:prstGeom>
            <a:noFill/>
          </p:spPr>
        </p:pic>
        <p:sp>
          <p:nvSpPr>
            <p:cNvPr id="35" name="Rectangle 34"/>
            <p:cNvSpPr/>
            <p:nvPr/>
          </p:nvSpPr>
          <p:spPr>
            <a:xfrm>
              <a:off x="11425" y="0"/>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corals</a:t>
              </a:r>
              <a:endParaRPr lang="en-US" dirty="0">
                <a:solidFill>
                  <a:schemeClr val="bg1"/>
                </a:solidFill>
              </a:endParaRPr>
            </a:p>
          </p:txBody>
        </p:sp>
      </p:grpSp>
      <p:sp>
        <p:nvSpPr>
          <p:cNvPr id="38" name="TextBox 37"/>
          <p:cNvSpPr txBox="1"/>
          <p:nvPr/>
        </p:nvSpPr>
        <p:spPr>
          <a:xfrm>
            <a:off x="1066799" y="0"/>
            <a:ext cx="8077201" cy="584776"/>
          </a:xfrm>
          <a:prstGeom prst="rect">
            <a:avLst/>
          </a:prstGeom>
          <a:noFill/>
        </p:spPr>
        <p:txBody>
          <a:bodyPr wrap="square" rtlCol="0">
            <a:spAutoFit/>
          </a:bodyPr>
          <a:lstStyle/>
          <a:p>
            <a:r>
              <a:rPr lang="en-US" sz="3200" b="1" dirty="0" smtClean="0"/>
              <a:t>Effects on coral </a:t>
            </a:r>
            <a:r>
              <a:rPr lang="en-US" sz="3200" b="1" dirty="0"/>
              <a:t>r</a:t>
            </a:r>
            <a:r>
              <a:rPr lang="en-US" sz="3200" b="1" dirty="0" smtClean="0"/>
              <a:t>eproduction &amp; recruitment</a:t>
            </a:r>
          </a:p>
        </p:txBody>
      </p:sp>
    </p:spTree>
    <p:extLst>
      <p:ext uri="{BB962C8B-B14F-4D97-AF65-F5344CB8AC3E}">
        <p14:creationId xmlns:p14="http://schemas.microsoft.com/office/powerpoint/2010/main" val="335148192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2"/>
          <p:cNvSpPr txBox="1">
            <a:spLocks/>
          </p:cNvSpPr>
          <p:nvPr/>
        </p:nvSpPr>
        <p:spPr>
          <a:xfrm>
            <a:off x="1561309" y="1590745"/>
            <a:ext cx="6511289" cy="637615"/>
          </a:xfrm>
          <a:prstGeom prst="rect">
            <a:avLst/>
          </a:prstGeom>
        </p:spPr>
        <p:txBody>
          <a:bodyPr vert="horz" lIns="91440" tIns="45720" rIns="91440" bIns="45720" rtlCol="0">
            <a:normAutofit/>
          </a:bodyPr>
          <a:lstStyle/>
          <a:p>
            <a:pPr marL="514350" marR="0" lvl="0" indent="-514350" algn="l" defTabSz="457200" rtl="0" eaLnBrk="1" fontAlgn="auto" latinLnBrk="0" hangingPunct="1">
              <a:lnSpc>
                <a:spcPct val="100000"/>
              </a:lnSpc>
              <a:spcBef>
                <a:spcPct val="20000"/>
              </a:spcBef>
              <a:spcAft>
                <a:spcPts val="0"/>
              </a:spcAft>
              <a:buClrTx/>
              <a:buSzTx/>
              <a:tabLst/>
              <a:defRPr/>
            </a:pPr>
            <a:endParaRPr kumimoji="0" lang="en-US" sz="3200" b="1" i="0" u="none" strike="noStrike" kern="1200" cap="none" spc="0" normalizeH="0" baseline="0" noProof="0" dirty="0" smtClean="0">
              <a:ln>
                <a:noFill/>
              </a:ln>
              <a:solidFill>
                <a:srgbClr val="000000"/>
              </a:solidFill>
              <a:effectLst>
                <a:outerShdw blurRad="50800" dist="38100" dir="2700000" algn="tl" rotWithShape="0">
                  <a:srgbClr val="FF0000">
                    <a:alpha val="43000"/>
                  </a:srgbClr>
                </a:outerShdw>
              </a:effectLst>
              <a:uLnTx/>
              <a:uFillTx/>
              <a:latin typeface="+mn-lt"/>
              <a:ea typeface="+mn-ea"/>
              <a:cs typeface="+mn-cs"/>
            </a:endParaRPr>
          </a:p>
        </p:txBody>
      </p:sp>
      <p:sp>
        <p:nvSpPr>
          <p:cNvPr id="14" name="Text Box 3"/>
          <p:cNvSpPr txBox="1">
            <a:spLocks noChangeArrowheads="1"/>
          </p:cNvSpPr>
          <p:nvPr/>
        </p:nvSpPr>
        <p:spPr bwMode="auto">
          <a:xfrm>
            <a:off x="1285181" y="4226603"/>
            <a:ext cx="1928752" cy="307777"/>
          </a:xfrm>
          <a:prstGeom prst="rect">
            <a:avLst/>
          </a:prstGeom>
          <a:solidFill>
            <a:schemeClr val="bg1"/>
          </a:solidFill>
          <a:ln w="9525">
            <a:noFill/>
            <a:miter lim="800000"/>
            <a:headEnd/>
            <a:tailEnd/>
          </a:ln>
        </p:spPr>
        <p:txBody>
          <a:bodyPr wrap="none">
            <a:prstTxWarp prst="textNoShape">
              <a:avLst/>
            </a:prstTxWarp>
            <a:spAutoFit/>
          </a:bodyPr>
          <a:lstStyle/>
          <a:p>
            <a:r>
              <a:rPr lang="en-US" sz="1400" i="1" dirty="0" smtClean="0">
                <a:latin typeface="Candara"/>
                <a:ea typeface="ＭＳ Ｐゴシック" charset="-128"/>
                <a:cs typeface="Candara"/>
              </a:rPr>
              <a:t>Dominique </a:t>
            </a:r>
            <a:r>
              <a:rPr lang="en-US" sz="1400" i="1" dirty="0" err="1" smtClean="0">
                <a:latin typeface="Candara"/>
                <a:ea typeface="ＭＳ Ｐゴシック" charset="-128"/>
                <a:cs typeface="Candara"/>
              </a:rPr>
              <a:t>Barthélémy</a:t>
            </a:r>
            <a:endParaRPr lang="en-US" sz="1400" i="1" dirty="0">
              <a:solidFill>
                <a:srgbClr val="404040"/>
              </a:solidFill>
              <a:latin typeface="Candara"/>
              <a:ea typeface="Candara" charset="0"/>
              <a:cs typeface="Candara"/>
            </a:endParaRPr>
          </a:p>
        </p:txBody>
      </p:sp>
      <p:sp>
        <p:nvSpPr>
          <p:cNvPr id="18" name="Text Box 3"/>
          <p:cNvSpPr txBox="1">
            <a:spLocks noChangeArrowheads="1"/>
          </p:cNvSpPr>
          <p:nvPr/>
        </p:nvSpPr>
        <p:spPr bwMode="auto">
          <a:xfrm>
            <a:off x="1285181" y="2474590"/>
            <a:ext cx="1667513" cy="307777"/>
          </a:xfrm>
          <a:prstGeom prst="rect">
            <a:avLst/>
          </a:prstGeom>
          <a:solidFill>
            <a:schemeClr val="bg1"/>
          </a:solidFill>
          <a:ln w="9525">
            <a:noFill/>
            <a:miter lim="800000"/>
            <a:headEnd/>
            <a:tailEnd/>
          </a:ln>
        </p:spPr>
        <p:txBody>
          <a:bodyPr wrap="none">
            <a:prstTxWarp prst="textNoShape">
              <a:avLst/>
            </a:prstTxWarp>
            <a:spAutoFit/>
          </a:bodyPr>
          <a:lstStyle/>
          <a:p>
            <a:r>
              <a:rPr lang="en-US" sz="1400" i="1" dirty="0" smtClean="0">
                <a:solidFill>
                  <a:srgbClr val="404040"/>
                </a:solidFill>
                <a:latin typeface="Candara" charset="0"/>
                <a:ea typeface="Candara" charset="0"/>
                <a:cs typeface="Candara" charset="0"/>
              </a:rPr>
              <a:t>John Gorman photo</a:t>
            </a:r>
            <a:endParaRPr lang="en-US" sz="1400" i="1" dirty="0">
              <a:solidFill>
                <a:srgbClr val="404040"/>
              </a:solidFill>
              <a:latin typeface="Candara" charset="0"/>
              <a:ea typeface="Candara" charset="0"/>
              <a:cs typeface="Candara" charset="0"/>
            </a:endParaRPr>
          </a:p>
        </p:txBody>
      </p:sp>
      <p:pic>
        <p:nvPicPr>
          <p:cNvPr id="20" name="Picture 19" descr="albright_newsettled_polyp.png"/>
          <p:cNvPicPr>
            <a:picLocks noChangeAspect="1"/>
          </p:cNvPicPr>
          <p:nvPr/>
        </p:nvPicPr>
        <p:blipFill>
          <a:blip r:embed="rId3"/>
          <a:stretch>
            <a:fillRect/>
          </a:stretch>
        </p:blipFill>
        <p:spPr>
          <a:xfrm>
            <a:off x="1368271" y="4758367"/>
            <a:ext cx="1993227" cy="1590924"/>
          </a:xfrm>
          <a:prstGeom prst="rect">
            <a:avLst/>
          </a:prstGeom>
        </p:spPr>
      </p:pic>
      <p:sp>
        <p:nvSpPr>
          <p:cNvPr id="21" name="TextBox 20"/>
          <p:cNvSpPr txBox="1"/>
          <p:nvPr/>
        </p:nvSpPr>
        <p:spPr>
          <a:xfrm>
            <a:off x="3576980" y="4758367"/>
            <a:ext cx="5191578" cy="1200328"/>
          </a:xfrm>
          <a:prstGeom prst="rect">
            <a:avLst/>
          </a:prstGeom>
          <a:noFill/>
        </p:spPr>
        <p:txBody>
          <a:bodyPr wrap="square" rtlCol="0">
            <a:spAutoFit/>
          </a:bodyPr>
          <a:lstStyle/>
          <a:p>
            <a:pPr marL="169863" indent="-169863" algn="l"/>
            <a:r>
              <a:rPr lang="en-US" sz="2400" b="1" dirty="0" smtClean="0"/>
              <a:t>Post-settlement growth &amp; survival</a:t>
            </a:r>
          </a:p>
          <a:p>
            <a:pPr marL="342900" indent="-342900" algn="l">
              <a:buFontTx/>
              <a:buChar char="-"/>
            </a:pPr>
            <a:r>
              <a:rPr lang="en-US" sz="2400" dirty="0" smtClean="0"/>
              <a:t>OA affects both in some species</a:t>
            </a:r>
          </a:p>
          <a:p>
            <a:pPr algn="l"/>
            <a:endParaRPr lang="en-US" sz="2400" b="1" dirty="0"/>
          </a:p>
        </p:txBody>
      </p:sp>
      <p:sp>
        <p:nvSpPr>
          <p:cNvPr id="23" name="Text Box 3"/>
          <p:cNvSpPr txBox="1">
            <a:spLocks noChangeArrowheads="1"/>
          </p:cNvSpPr>
          <p:nvPr/>
        </p:nvSpPr>
        <p:spPr bwMode="auto">
          <a:xfrm>
            <a:off x="1292971" y="6313681"/>
            <a:ext cx="1937957" cy="307777"/>
          </a:xfrm>
          <a:prstGeom prst="rect">
            <a:avLst/>
          </a:prstGeom>
          <a:noFill/>
          <a:ln w="9525">
            <a:noFill/>
            <a:miter lim="800000"/>
            <a:headEnd/>
            <a:tailEnd/>
          </a:ln>
        </p:spPr>
        <p:txBody>
          <a:bodyPr wrap="none">
            <a:prstTxWarp prst="textNoShape">
              <a:avLst/>
            </a:prstTxWarp>
            <a:spAutoFit/>
          </a:bodyPr>
          <a:lstStyle/>
          <a:p>
            <a:r>
              <a:rPr lang="en-US" sz="1400" i="1" dirty="0" smtClean="0">
                <a:solidFill>
                  <a:srgbClr val="404040"/>
                </a:solidFill>
                <a:latin typeface="Candara" charset="0"/>
                <a:ea typeface="Candara" charset="0"/>
                <a:cs typeface="Candara" charset="0"/>
              </a:rPr>
              <a:t>Rebecca Albright photo</a:t>
            </a:r>
            <a:endParaRPr lang="en-US" sz="1400" i="1" dirty="0">
              <a:solidFill>
                <a:srgbClr val="404040"/>
              </a:solidFill>
              <a:latin typeface="Candara" charset="0"/>
              <a:ea typeface="Candara" charset="0"/>
              <a:cs typeface="Candara" charset="0"/>
            </a:endParaRPr>
          </a:p>
        </p:txBody>
      </p:sp>
      <p:pic>
        <p:nvPicPr>
          <p:cNvPr id="26" name="Picture 25" descr="m_capitata_spawn_John_Gorman.jpg"/>
          <p:cNvPicPr>
            <a:picLocks noChangeAspect="1"/>
          </p:cNvPicPr>
          <p:nvPr/>
        </p:nvPicPr>
        <p:blipFill>
          <a:blip r:embed="rId4"/>
          <a:stretch>
            <a:fillRect/>
          </a:stretch>
        </p:blipFill>
        <p:spPr>
          <a:xfrm>
            <a:off x="1368271" y="1166676"/>
            <a:ext cx="1993227" cy="1355394"/>
          </a:xfrm>
          <a:prstGeom prst="rect">
            <a:avLst/>
          </a:prstGeom>
        </p:spPr>
      </p:pic>
      <p:pic>
        <p:nvPicPr>
          <p:cNvPr id="27" name="Picture 26" descr="p_damicornis_larva.gif"/>
          <p:cNvPicPr>
            <a:picLocks noChangeAspect="1"/>
          </p:cNvPicPr>
          <p:nvPr/>
        </p:nvPicPr>
        <p:blipFill>
          <a:blip r:embed="rId5"/>
          <a:stretch>
            <a:fillRect/>
          </a:stretch>
        </p:blipFill>
        <p:spPr>
          <a:xfrm>
            <a:off x="1368271" y="2933930"/>
            <a:ext cx="1993227" cy="1335462"/>
          </a:xfrm>
          <a:prstGeom prst="rect">
            <a:avLst/>
          </a:prstGeom>
        </p:spPr>
      </p:pic>
      <p:sp>
        <p:nvSpPr>
          <p:cNvPr id="30" name="TextBox 29"/>
          <p:cNvSpPr txBox="1"/>
          <p:nvPr/>
        </p:nvSpPr>
        <p:spPr>
          <a:xfrm>
            <a:off x="3547248" y="1180383"/>
            <a:ext cx="5408604" cy="1569660"/>
          </a:xfrm>
          <a:prstGeom prst="rect">
            <a:avLst/>
          </a:prstGeom>
          <a:noFill/>
        </p:spPr>
        <p:txBody>
          <a:bodyPr wrap="square" rtlCol="0">
            <a:spAutoFit/>
          </a:bodyPr>
          <a:lstStyle/>
          <a:p>
            <a:pPr algn="l"/>
            <a:r>
              <a:rPr lang="en-US" sz="2400" b="1" dirty="0" smtClean="0"/>
              <a:t>Gamete production &amp; fertilization</a:t>
            </a:r>
          </a:p>
          <a:p>
            <a:pPr marL="342900" indent="-342900" algn="l">
              <a:buFontTx/>
              <a:buChar char="-"/>
            </a:pPr>
            <a:r>
              <a:rPr lang="en-US" sz="2400" dirty="0" smtClean="0"/>
              <a:t>Fecundity a big factor in connectivity in supply side dynamics</a:t>
            </a:r>
          </a:p>
          <a:p>
            <a:pPr marL="342900" indent="-342900" algn="l">
              <a:buFontTx/>
              <a:buChar char="-"/>
            </a:pPr>
            <a:r>
              <a:rPr lang="en-US" sz="2400" dirty="0" smtClean="0"/>
              <a:t>No clear direct effects of OA</a:t>
            </a:r>
            <a:endParaRPr lang="en-US" sz="2400" dirty="0"/>
          </a:p>
        </p:txBody>
      </p:sp>
      <p:sp>
        <p:nvSpPr>
          <p:cNvPr id="31" name="TextBox 30"/>
          <p:cNvSpPr txBox="1"/>
          <p:nvPr/>
        </p:nvSpPr>
        <p:spPr>
          <a:xfrm>
            <a:off x="3547248" y="2951877"/>
            <a:ext cx="5020953" cy="830997"/>
          </a:xfrm>
          <a:prstGeom prst="rect">
            <a:avLst/>
          </a:prstGeom>
          <a:noFill/>
        </p:spPr>
        <p:txBody>
          <a:bodyPr wrap="square" rtlCol="0">
            <a:spAutoFit/>
          </a:bodyPr>
          <a:lstStyle/>
          <a:p>
            <a:pPr algn="l"/>
            <a:r>
              <a:rPr lang="en-US" sz="2400" b="1" dirty="0" smtClean="0"/>
              <a:t>Larvae &amp; Larval settlement</a:t>
            </a:r>
          </a:p>
          <a:p>
            <a:pPr marL="342900" indent="-342900" algn="l">
              <a:buFontTx/>
              <a:buChar char="-"/>
            </a:pPr>
            <a:r>
              <a:rPr lang="en-US" sz="2400" dirty="0" smtClean="0"/>
              <a:t>OA does appear to affect substrates</a:t>
            </a:r>
          </a:p>
        </p:txBody>
      </p:sp>
      <p:cxnSp>
        <p:nvCxnSpPr>
          <p:cNvPr id="32" name="Straight Connector 31"/>
          <p:cNvCxnSpPr/>
          <p:nvPr/>
        </p:nvCxnSpPr>
        <p:spPr bwMode="auto">
          <a:xfrm>
            <a:off x="1368271" y="2770332"/>
            <a:ext cx="7024845"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a:off x="1368271" y="4582282"/>
            <a:ext cx="6995113"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36" name="Group 35"/>
          <p:cNvGrpSpPr/>
          <p:nvPr/>
        </p:nvGrpSpPr>
        <p:grpSpPr>
          <a:xfrm>
            <a:off x="0" y="0"/>
            <a:ext cx="925825" cy="914400"/>
            <a:chOff x="0" y="0"/>
            <a:chExt cx="925825" cy="914400"/>
          </a:xfrm>
        </p:grpSpPr>
        <p:pic>
          <p:nvPicPr>
            <p:cNvPr id="37" name="Picture 36" descr="porites_polyps_ncri.jpg"/>
            <p:cNvPicPr>
              <a:picLocks noChangeAspect="1"/>
            </p:cNvPicPr>
            <p:nvPr/>
          </p:nvPicPr>
          <p:blipFill>
            <a:blip r:embed="rId6"/>
            <a:stretch>
              <a:fillRect/>
            </a:stretch>
          </p:blipFill>
          <p:spPr>
            <a:xfrm>
              <a:off x="0" y="0"/>
              <a:ext cx="925825" cy="914399"/>
            </a:xfrm>
            <a:prstGeom prst="rect">
              <a:avLst/>
            </a:prstGeom>
            <a:noFill/>
          </p:spPr>
        </p:pic>
        <p:sp>
          <p:nvSpPr>
            <p:cNvPr id="35" name="Rectangle 34"/>
            <p:cNvSpPr/>
            <p:nvPr/>
          </p:nvSpPr>
          <p:spPr>
            <a:xfrm>
              <a:off x="11425" y="0"/>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corals</a:t>
              </a:r>
              <a:endParaRPr lang="en-US" dirty="0">
                <a:solidFill>
                  <a:schemeClr val="bg1"/>
                </a:solidFill>
              </a:endParaRPr>
            </a:p>
          </p:txBody>
        </p:sp>
      </p:grpSp>
      <p:sp>
        <p:nvSpPr>
          <p:cNvPr id="38" name="TextBox 37"/>
          <p:cNvSpPr txBox="1"/>
          <p:nvPr/>
        </p:nvSpPr>
        <p:spPr>
          <a:xfrm>
            <a:off x="1066799" y="0"/>
            <a:ext cx="8077201" cy="584776"/>
          </a:xfrm>
          <a:prstGeom prst="rect">
            <a:avLst/>
          </a:prstGeom>
          <a:noFill/>
        </p:spPr>
        <p:txBody>
          <a:bodyPr wrap="square" rtlCol="0">
            <a:spAutoFit/>
          </a:bodyPr>
          <a:lstStyle/>
          <a:p>
            <a:r>
              <a:rPr lang="en-US" sz="3200" b="1" dirty="0" smtClean="0"/>
              <a:t>Effects on coral </a:t>
            </a:r>
            <a:r>
              <a:rPr lang="en-US" sz="3200" b="1" dirty="0"/>
              <a:t>r</a:t>
            </a:r>
            <a:r>
              <a:rPr lang="en-US" sz="3200" b="1" dirty="0" smtClean="0"/>
              <a:t>eproduction &amp; recruitment</a:t>
            </a:r>
          </a:p>
        </p:txBody>
      </p:sp>
    </p:spTree>
    <p:extLst>
      <p:ext uri="{BB962C8B-B14F-4D97-AF65-F5344CB8AC3E}">
        <p14:creationId xmlns:p14="http://schemas.microsoft.com/office/powerpoint/2010/main" val="183888137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75508" y="6533215"/>
            <a:ext cx="3122438" cy="307777"/>
          </a:xfrm>
          <a:prstGeom prst="rect">
            <a:avLst/>
          </a:prstGeom>
          <a:noFill/>
        </p:spPr>
        <p:txBody>
          <a:bodyPr wrap="none" rtlCol="0">
            <a:spAutoFit/>
          </a:bodyPr>
          <a:lstStyle/>
          <a:p>
            <a:pPr algn="r"/>
            <a:r>
              <a:rPr lang="en-US" sz="1400" dirty="0" smtClean="0">
                <a:latin typeface="Candara"/>
                <a:cs typeface="Candara"/>
              </a:rPr>
              <a:t>Webster et al. 2013 Global Change Biol.</a:t>
            </a:r>
            <a:endParaRPr lang="en-US" sz="1400" i="1" dirty="0">
              <a:latin typeface="Candara"/>
              <a:cs typeface="Candara"/>
            </a:endParaRPr>
          </a:p>
        </p:txBody>
      </p:sp>
      <p:sp>
        <p:nvSpPr>
          <p:cNvPr id="12" name="TextBox 11"/>
          <p:cNvSpPr txBox="1"/>
          <p:nvPr/>
        </p:nvSpPr>
        <p:spPr>
          <a:xfrm>
            <a:off x="4811518" y="3237774"/>
            <a:ext cx="3979813" cy="2585323"/>
          </a:xfrm>
          <a:prstGeom prst="rect">
            <a:avLst/>
          </a:prstGeom>
          <a:noFill/>
        </p:spPr>
        <p:txBody>
          <a:bodyPr wrap="square" rtlCol="0">
            <a:spAutoFit/>
          </a:bodyPr>
          <a:lstStyle/>
          <a:p>
            <a:r>
              <a:rPr lang="en-US" dirty="0" err="1"/>
              <a:t>Crustose</a:t>
            </a:r>
            <a:r>
              <a:rPr lang="en-US" dirty="0"/>
              <a:t> coralline algae </a:t>
            </a:r>
            <a:r>
              <a:rPr lang="en-US" dirty="0" smtClean="0"/>
              <a:t>were </a:t>
            </a:r>
            <a:r>
              <a:rPr lang="en-US" dirty="0"/>
              <a:t>pre-exposed to four </a:t>
            </a:r>
            <a:r>
              <a:rPr lang="en-US" dirty="0" smtClean="0"/>
              <a:t>treatment </a:t>
            </a:r>
            <a:r>
              <a:rPr lang="en-US" dirty="0"/>
              <a:t>pH conditions for 6 </a:t>
            </a:r>
            <a:r>
              <a:rPr lang="en-US" dirty="0" smtClean="0"/>
              <a:t>weeks</a:t>
            </a:r>
          </a:p>
          <a:p>
            <a:endParaRPr lang="en-US" dirty="0"/>
          </a:p>
          <a:p>
            <a:r>
              <a:rPr lang="en-US" dirty="0" smtClean="0"/>
              <a:t>Coral </a:t>
            </a:r>
            <a:r>
              <a:rPr lang="en-US" dirty="0"/>
              <a:t>larvae were </a:t>
            </a:r>
            <a:r>
              <a:rPr lang="en-US" dirty="0" smtClean="0"/>
              <a:t>then introduced </a:t>
            </a:r>
          </a:p>
          <a:p>
            <a:endParaRPr lang="en-US" dirty="0"/>
          </a:p>
          <a:p>
            <a:r>
              <a:rPr lang="en-US" u="sng" dirty="0" smtClean="0"/>
              <a:t>Coral larvae were not affected by pH</a:t>
            </a:r>
          </a:p>
          <a:p>
            <a:r>
              <a:rPr lang="en-US" dirty="0" smtClean="0"/>
              <a:t>… but fewer coral larvae settled at lower pH</a:t>
            </a:r>
          </a:p>
        </p:txBody>
      </p:sp>
      <p:grpSp>
        <p:nvGrpSpPr>
          <p:cNvPr id="6" name="Group 5"/>
          <p:cNvGrpSpPr/>
          <p:nvPr/>
        </p:nvGrpSpPr>
        <p:grpSpPr>
          <a:xfrm>
            <a:off x="226368" y="3016829"/>
            <a:ext cx="4284119" cy="3558669"/>
            <a:chOff x="226368" y="2794231"/>
            <a:chExt cx="4596368" cy="3781268"/>
          </a:xfrm>
        </p:grpSpPr>
        <p:pic>
          <p:nvPicPr>
            <p:cNvPr id="4" name="Picture 3" descr="webster_etal_gcb_2013_fig2a.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032" y="2794231"/>
              <a:ext cx="4134704" cy="3436495"/>
            </a:xfrm>
            <a:prstGeom prst="rect">
              <a:avLst/>
            </a:prstGeom>
          </p:spPr>
        </p:pic>
        <p:sp>
          <p:nvSpPr>
            <p:cNvPr id="13" name="TextBox 12"/>
            <p:cNvSpPr txBox="1"/>
            <p:nvPr/>
          </p:nvSpPr>
          <p:spPr>
            <a:xfrm>
              <a:off x="2605700" y="6113834"/>
              <a:ext cx="557965" cy="461665"/>
            </a:xfrm>
            <a:prstGeom prst="rect">
              <a:avLst/>
            </a:prstGeom>
            <a:noFill/>
          </p:spPr>
          <p:txBody>
            <a:bodyPr wrap="none" rtlCol="0">
              <a:spAutoFit/>
            </a:bodyPr>
            <a:lstStyle/>
            <a:p>
              <a:pPr algn="ctr"/>
              <a:r>
                <a:rPr lang="en-US" sz="2400" b="1" dirty="0" smtClean="0">
                  <a:latin typeface="Candara"/>
                  <a:cs typeface="Candara"/>
                </a:rPr>
                <a:t>pH</a:t>
              </a:r>
              <a:endParaRPr lang="en-US" sz="2400" b="1" dirty="0">
                <a:latin typeface="Candara"/>
                <a:cs typeface="Candara"/>
              </a:endParaRPr>
            </a:p>
          </p:txBody>
        </p:sp>
        <p:sp>
          <p:nvSpPr>
            <p:cNvPr id="14" name="TextBox 13"/>
            <p:cNvSpPr txBox="1"/>
            <p:nvPr/>
          </p:nvSpPr>
          <p:spPr>
            <a:xfrm rot="16200000">
              <a:off x="-794479" y="4213532"/>
              <a:ext cx="2503360" cy="461665"/>
            </a:xfrm>
            <a:prstGeom prst="rect">
              <a:avLst/>
            </a:prstGeom>
            <a:noFill/>
          </p:spPr>
          <p:txBody>
            <a:bodyPr wrap="none" rtlCol="0">
              <a:spAutoFit/>
            </a:bodyPr>
            <a:lstStyle/>
            <a:p>
              <a:pPr algn="ctr"/>
              <a:r>
                <a:rPr lang="en-US" sz="2400" b="1" dirty="0" smtClean="0"/>
                <a:t>% Metamorphosis</a:t>
              </a:r>
              <a:endParaRPr lang="en-US" sz="2400" b="1" dirty="0"/>
            </a:p>
          </p:txBody>
        </p:sp>
        <p:sp>
          <p:nvSpPr>
            <p:cNvPr id="15" name="Rectangle 14"/>
            <p:cNvSpPr/>
            <p:nvPr/>
          </p:nvSpPr>
          <p:spPr>
            <a:xfrm>
              <a:off x="1358778" y="2886177"/>
              <a:ext cx="355236" cy="4534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207803" y="4348424"/>
              <a:ext cx="355236" cy="2267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163665" y="3638765"/>
              <a:ext cx="355236" cy="2267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182266" y="3725493"/>
              <a:ext cx="355236" cy="2267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155251" y="3319709"/>
              <a:ext cx="355236" cy="2267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1" name="Picture 20" descr="porites_polyps_ncri.jpg"/>
          <p:cNvPicPr>
            <a:picLocks noChangeAspect="1"/>
          </p:cNvPicPr>
          <p:nvPr/>
        </p:nvPicPr>
        <p:blipFill>
          <a:blip r:embed="rId4"/>
          <a:stretch>
            <a:fillRect/>
          </a:stretch>
        </p:blipFill>
        <p:spPr>
          <a:xfrm>
            <a:off x="0" y="0"/>
            <a:ext cx="925825" cy="914399"/>
          </a:xfrm>
          <a:prstGeom prst="rect">
            <a:avLst/>
          </a:prstGeom>
          <a:noFill/>
        </p:spPr>
      </p:pic>
      <p:sp>
        <p:nvSpPr>
          <p:cNvPr id="22" name="Rectangle 21"/>
          <p:cNvSpPr/>
          <p:nvPr/>
        </p:nvSpPr>
        <p:spPr>
          <a:xfrm>
            <a:off x="11425" y="0"/>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corals</a:t>
            </a:r>
            <a:endParaRPr lang="en-US" dirty="0">
              <a:solidFill>
                <a:schemeClr val="bg1"/>
              </a:solidFill>
            </a:endParaRPr>
          </a:p>
        </p:txBody>
      </p:sp>
      <p:sp>
        <p:nvSpPr>
          <p:cNvPr id="24" name="Title 1"/>
          <p:cNvSpPr>
            <a:spLocks noGrp="1"/>
          </p:cNvSpPr>
          <p:nvPr>
            <p:ph type="title"/>
          </p:nvPr>
        </p:nvSpPr>
        <p:spPr>
          <a:xfrm>
            <a:off x="925824" y="120995"/>
            <a:ext cx="7760975" cy="557675"/>
          </a:xfrm>
        </p:spPr>
        <p:txBody>
          <a:bodyPr>
            <a:normAutofit fontScale="90000"/>
          </a:bodyPr>
          <a:lstStyle/>
          <a:p>
            <a:r>
              <a:rPr lang="en-US" sz="3600" b="1" dirty="0" smtClean="0">
                <a:latin typeface="Candara"/>
                <a:cs typeface="Candara"/>
              </a:rPr>
              <a:t>Reduced settlement on coralline algae</a:t>
            </a:r>
            <a:endParaRPr lang="en-US" sz="3600" b="1" dirty="0">
              <a:latin typeface="Candara"/>
              <a:cs typeface="Candara"/>
            </a:endParaRPr>
          </a:p>
        </p:txBody>
      </p:sp>
      <p:sp>
        <p:nvSpPr>
          <p:cNvPr id="2" name="TextBox 1"/>
          <p:cNvSpPr txBox="1"/>
          <p:nvPr/>
        </p:nvSpPr>
        <p:spPr>
          <a:xfrm>
            <a:off x="2771132" y="569337"/>
            <a:ext cx="3783545" cy="369332"/>
          </a:xfrm>
          <a:prstGeom prst="rect">
            <a:avLst/>
          </a:prstGeom>
          <a:noFill/>
        </p:spPr>
        <p:txBody>
          <a:bodyPr wrap="none" rtlCol="0">
            <a:spAutoFit/>
          </a:bodyPr>
          <a:lstStyle/>
          <a:p>
            <a:r>
              <a:rPr lang="en-US" i="1" dirty="0" smtClean="0"/>
              <a:t>Acropora </a:t>
            </a:r>
            <a:r>
              <a:rPr lang="en-US" i="1" dirty="0" err="1"/>
              <a:t>millepora</a:t>
            </a:r>
            <a:r>
              <a:rPr lang="en-US" i="1" dirty="0"/>
              <a:t> </a:t>
            </a:r>
            <a:r>
              <a:rPr lang="en-US" dirty="0" smtClean="0"/>
              <a:t>&amp; </a:t>
            </a:r>
            <a:r>
              <a:rPr lang="en-US" i="1" dirty="0" smtClean="0"/>
              <a:t>Acropora </a:t>
            </a:r>
            <a:r>
              <a:rPr lang="en-US" i="1" dirty="0" err="1"/>
              <a:t>tenuis</a:t>
            </a:r>
            <a:endParaRPr lang="en-US" i="1" dirty="0"/>
          </a:p>
        </p:txBody>
      </p:sp>
      <p:pic>
        <p:nvPicPr>
          <p:cNvPr id="3" name="Picture 2" descr="webster_etal_gcb_2013_fig1.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7449" y="1242848"/>
            <a:ext cx="5027908" cy="1860514"/>
          </a:xfrm>
          <a:prstGeom prst="rect">
            <a:avLst/>
          </a:prstGeom>
        </p:spPr>
      </p:pic>
    </p:spTree>
    <p:extLst>
      <p:ext uri="{BB962C8B-B14F-4D97-AF65-F5344CB8AC3E}">
        <p14:creationId xmlns:p14="http://schemas.microsoft.com/office/powerpoint/2010/main" val="362687700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ropoulos_diaz-pulido_meps_2013_fig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014" y="1529626"/>
            <a:ext cx="5992112" cy="4777248"/>
          </a:xfrm>
          <a:prstGeom prst="rect">
            <a:avLst/>
          </a:prstGeom>
        </p:spPr>
      </p:pic>
      <p:sp>
        <p:nvSpPr>
          <p:cNvPr id="5" name="TextBox 4"/>
          <p:cNvSpPr txBox="1"/>
          <p:nvPr/>
        </p:nvSpPr>
        <p:spPr>
          <a:xfrm>
            <a:off x="5069266" y="6533215"/>
            <a:ext cx="4074734" cy="307777"/>
          </a:xfrm>
          <a:prstGeom prst="rect">
            <a:avLst/>
          </a:prstGeom>
          <a:noFill/>
        </p:spPr>
        <p:txBody>
          <a:bodyPr wrap="none" rtlCol="0">
            <a:spAutoFit/>
          </a:bodyPr>
          <a:lstStyle/>
          <a:p>
            <a:pPr algn="ctr"/>
            <a:r>
              <a:rPr lang="en-US" sz="1400" dirty="0" err="1" smtClean="0">
                <a:latin typeface="Candara"/>
                <a:cs typeface="Candara"/>
              </a:rPr>
              <a:t>Doropoulos</a:t>
            </a:r>
            <a:r>
              <a:rPr lang="en-US" sz="1400" dirty="0" smtClean="0">
                <a:latin typeface="Candara"/>
                <a:cs typeface="Candara"/>
              </a:rPr>
              <a:t> &amp; Diaz-</a:t>
            </a:r>
            <a:r>
              <a:rPr lang="en-US" sz="1400" dirty="0" err="1" smtClean="0">
                <a:latin typeface="Candara"/>
                <a:cs typeface="Candara"/>
              </a:rPr>
              <a:t>Pulido</a:t>
            </a:r>
            <a:r>
              <a:rPr lang="en-US" sz="1400" dirty="0" smtClean="0">
                <a:latin typeface="Candara"/>
                <a:cs typeface="Candara"/>
              </a:rPr>
              <a:t> 2013 </a:t>
            </a:r>
            <a:r>
              <a:rPr lang="en-US" sz="1400" i="1" dirty="0" smtClean="0">
                <a:latin typeface="Candara"/>
                <a:cs typeface="Candara"/>
              </a:rPr>
              <a:t>Mar. Ecol. </a:t>
            </a:r>
            <a:r>
              <a:rPr lang="en-US" sz="1400" i="1" dirty="0" err="1" smtClean="0">
                <a:latin typeface="Candara"/>
                <a:cs typeface="Candara"/>
              </a:rPr>
              <a:t>Prog</a:t>
            </a:r>
            <a:r>
              <a:rPr lang="en-US" sz="1400" i="1" dirty="0" smtClean="0">
                <a:latin typeface="Candara"/>
                <a:cs typeface="Candara"/>
              </a:rPr>
              <a:t>. Ser.</a:t>
            </a:r>
            <a:endParaRPr lang="en-US" sz="1400" i="1" dirty="0">
              <a:latin typeface="Candara"/>
              <a:cs typeface="Candara"/>
            </a:endParaRPr>
          </a:p>
        </p:txBody>
      </p:sp>
      <p:sp>
        <p:nvSpPr>
          <p:cNvPr id="6" name="TextBox 5"/>
          <p:cNvSpPr txBox="1"/>
          <p:nvPr/>
        </p:nvSpPr>
        <p:spPr>
          <a:xfrm>
            <a:off x="3685675" y="606135"/>
            <a:ext cx="2042158" cy="369332"/>
          </a:xfrm>
          <a:prstGeom prst="rect">
            <a:avLst/>
          </a:prstGeom>
          <a:noFill/>
        </p:spPr>
        <p:txBody>
          <a:bodyPr wrap="none" rtlCol="0">
            <a:spAutoFit/>
          </a:bodyPr>
          <a:lstStyle/>
          <a:p>
            <a:r>
              <a:rPr lang="en-US" i="1" dirty="0" smtClean="0"/>
              <a:t>Acropora millepora</a:t>
            </a:r>
            <a:endParaRPr lang="en-US" i="1" dirty="0"/>
          </a:p>
        </p:txBody>
      </p:sp>
      <p:grpSp>
        <p:nvGrpSpPr>
          <p:cNvPr id="7" name="Group 6"/>
          <p:cNvGrpSpPr/>
          <p:nvPr/>
        </p:nvGrpSpPr>
        <p:grpSpPr>
          <a:xfrm>
            <a:off x="0" y="0"/>
            <a:ext cx="925825" cy="914400"/>
            <a:chOff x="0" y="0"/>
            <a:chExt cx="925825" cy="914400"/>
          </a:xfrm>
        </p:grpSpPr>
        <p:pic>
          <p:nvPicPr>
            <p:cNvPr id="8" name="Picture 7" descr="porites_polyps_ncri.jpg"/>
            <p:cNvPicPr>
              <a:picLocks noChangeAspect="1"/>
            </p:cNvPicPr>
            <p:nvPr/>
          </p:nvPicPr>
          <p:blipFill>
            <a:blip r:embed="rId4"/>
            <a:stretch>
              <a:fillRect/>
            </a:stretch>
          </p:blipFill>
          <p:spPr>
            <a:xfrm>
              <a:off x="0" y="0"/>
              <a:ext cx="925825" cy="914399"/>
            </a:xfrm>
            <a:prstGeom prst="rect">
              <a:avLst/>
            </a:prstGeom>
            <a:noFill/>
          </p:spPr>
        </p:pic>
        <p:sp>
          <p:nvSpPr>
            <p:cNvPr id="9" name="Rectangle 8"/>
            <p:cNvSpPr/>
            <p:nvPr/>
          </p:nvSpPr>
          <p:spPr>
            <a:xfrm>
              <a:off x="11425" y="0"/>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corals</a:t>
              </a:r>
              <a:endParaRPr lang="en-US" dirty="0">
                <a:solidFill>
                  <a:schemeClr val="bg1"/>
                </a:solidFill>
              </a:endParaRPr>
            </a:p>
          </p:txBody>
        </p:sp>
      </p:grpSp>
      <p:sp>
        <p:nvSpPr>
          <p:cNvPr id="10" name="Title 1"/>
          <p:cNvSpPr>
            <a:spLocks noGrp="1"/>
          </p:cNvSpPr>
          <p:nvPr>
            <p:ph type="title"/>
          </p:nvPr>
        </p:nvSpPr>
        <p:spPr>
          <a:xfrm>
            <a:off x="925824" y="120995"/>
            <a:ext cx="7760975" cy="557675"/>
          </a:xfrm>
        </p:spPr>
        <p:txBody>
          <a:bodyPr>
            <a:normAutofit fontScale="90000"/>
          </a:bodyPr>
          <a:lstStyle/>
          <a:p>
            <a:r>
              <a:rPr lang="en-US" sz="3600" b="1" dirty="0" smtClean="0">
                <a:latin typeface="Candara"/>
                <a:cs typeface="Candara"/>
              </a:rPr>
              <a:t>Reduced settlement on coralline algae</a:t>
            </a:r>
            <a:endParaRPr lang="en-US" sz="3600" b="1" dirty="0">
              <a:latin typeface="Candara"/>
              <a:cs typeface="Candara"/>
            </a:endParaRPr>
          </a:p>
        </p:txBody>
      </p:sp>
      <p:sp>
        <p:nvSpPr>
          <p:cNvPr id="11" name="Rectangle 10"/>
          <p:cNvSpPr/>
          <p:nvPr/>
        </p:nvSpPr>
        <p:spPr>
          <a:xfrm>
            <a:off x="1447400" y="1636831"/>
            <a:ext cx="331103" cy="4267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108494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69266" y="6533215"/>
            <a:ext cx="4074734" cy="307777"/>
          </a:xfrm>
          <a:prstGeom prst="rect">
            <a:avLst/>
          </a:prstGeom>
          <a:noFill/>
        </p:spPr>
        <p:txBody>
          <a:bodyPr wrap="none" rtlCol="0">
            <a:spAutoFit/>
          </a:bodyPr>
          <a:lstStyle/>
          <a:p>
            <a:pPr algn="ctr"/>
            <a:r>
              <a:rPr lang="en-US" sz="1400" dirty="0" err="1" smtClean="0">
                <a:latin typeface="Candara"/>
                <a:cs typeface="Candara"/>
              </a:rPr>
              <a:t>Doropoulos</a:t>
            </a:r>
            <a:r>
              <a:rPr lang="en-US" sz="1400" dirty="0" smtClean="0">
                <a:latin typeface="Candara"/>
                <a:cs typeface="Candara"/>
              </a:rPr>
              <a:t> &amp; Diaz-</a:t>
            </a:r>
            <a:r>
              <a:rPr lang="en-US" sz="1400" dirty="0" err="1" smtClean="0">
                <a:latin typeface="Candara"/>
                <a:cs typeface="Candara"/>
              </a:rPr>
              <a:t>Pulido</a:t>
            </a:r>
            <a:r>
              <a:rPr lang="en-US" sz="1400" dirty="0" smtClean="0">
                <a:latin typeface="Candara"/>
                <a:cs typeface="Candara"/>
              </a:rPr>
              <a:t> 2013 </a:t>
            </a:r>
            <a:r>
              <a:rPr lang="en-US" sz="1400" i="1" dirty="0" smtClean="0">
                <a:latin typeface="Candara"/>
                <a:cs typeface="Candara"/>
              </a:rPr>
              <a:t>Mar. Ecol. </a:t>
            </a:r>
            <a:r>
              <a:rPr lang="en-US" sz="1400" i="1" dirty="0" err="1" smtClean="0">
                <a:latin typeface="Candara"/>
                <a:cs typeface="Candara"/>
              </a:rPr>
              <a:t>Prog</a:t>
            </a:r>
            <a:r>
              <a:rPr lang="en-US" sz="1400" i="1" dirty="0" smtClean="0">
                <a:latin typeface="Candara"/>
                <a:cs typeface="Candara"/>
              </a:rPr>
              <a:t>. Ser.</a:t>
            </a:r>
            <a:endParaRPr lang="en-US" sz="1400" i="1" dirty="0">
              <a:latin typeface="Candara"/>
              <a:cs typeface="Candara"/>
            </a:endParaRPr>
          </a:p>
        </p:txBody>
      </p:sp>
      <p:sp>
        <p:nvSpPr>
          <p:cNvPr id="6" name="TextBox 5"/>
          <p:cNvSpPr txBox="1"/>
          <p:nvPr/>
        </p:nvSpPr>
        <p:spPr>
          <a:xfrm>
            <a:off x="3722053" y="583781"/>
            <a:ext cx="1764325" cy="369332"/>
          </a:xfrm>
          <a:prstGeom prst="rect">
            <a:avLst/>
          </a:prstGeom>
          <a:noFill/>
        </p:spPr>
        <p:txBody>
          <a:bodyPr wrap="none" rtlCol="0">
            <a:spAutoFit/>
          </a:bodyPr>
          <a:lstStyle/>
          <a:p>
            <a:r>
              <a:rPr lang="en-US" i="1" dirty="0" smtClean="0"/>
              <a:t>Acropora </a:t>
            </a:r>
            <a:r>
              <a:rPr lang="en-US" i="1" dirty="0" err="1" smtClean="0"/>
              <a:t>selago</a:t>
            </a:r>
            <a:endParaRPr lang="en-US" i="1" dirty="0"/>
          </a:p>
        </p:txBody>
      </p:sp>
      <p:pic>
        <p:nvPicPr>
          <p:cNvPr id="3" name="Picture 2" descr="doropoulous_etal_ecol_2012_fig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73" y="1659415"/>
            <a:ext cx="5583740" cy="4811520"/>
          </a:xfrm>
          <a:prstGeom prst="rect">
            <a:avLst/>
          </a:prstGeom>
        </p:spPr>
      </p:pic>
      <p:grpSp>
        <p:nvGrpSpPr>
          <p:cNvPr id="7" name="Group 6"/>
          <p:cNvGrpSpPr/>
          <p:nvPr/>
        </p:nvGrpSpPr>
        <p:grpSpPr>
          <a:xfrm>
            <a:off x="0" y="0"/>
            <a:ext cx="925825" cy="914400"/>
            <a:chOff x="0" y="0"/>
            <a:chExt cx="925825" cy="914400"/>
          </a:xfrm>
        </p:grpSpPr>
        <p:pic>
          <p:nvPicPr>
            <p:cNvPr id="8" name="Picture 7" descr="porites_polyps_ncri.jpg"/>
            <p:cNvPicPr>
              <a:picLocks noChangeAspect="1"/>
            </p:cNvPicPr>
            <p:nvPr/>
          </p:nvPicPr>
          <p:blipFill>
            <a:blip r:embed="rId4"/>
            <a:stretch>
              <a:fillRect/>
            </a:stretch>
          </p:blipFill>
          <p:spPr>
            <a:xfrm>
              <a:off x="0" y="0"/>
              <a:ext cx="925825" cy="914399"/>
            </a:xfrm>
            <a:prstGeom prst="rect">
              <a:avLst/>
            </a:prstGeom>
            <a:noFill/>
          </p:spPr>
        </p:pic>
        <p:sp>
          <p:nvSpPr>
            <p:cNvPr id="9" name="Rectangle 8"/>
            <p:cNvSpPr/>
            <p:nvPr/>
          </p:nvSpPr>
          <p:spPr>
            <a:xfrm>
              <a:off x="11425" y="0"/>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corals</a:t>
              </a:r>
              <a:endParaRPr lang="en-US" dirty="0">
                <a:solidFill>
                  <a:schemeClr val="bg1"/>
                </a:solidFill>
              </a:endParaRPr>
            </a:p>
          </p:txBody>
        </p:sp>
      </p:grpSp>
      <p:sp>
        <p:nvSpPr>
          <p:cNvPr id="10" name="Title 1"/>
          <p:cNvSpPr txBox="1">
            <a:spLocks/>
          </p:cNvSpPr>
          <p:nvPr/>
        </p:nvSpPr>
        <p:spPr>
          <a:xfrm>
            <a:off x="925824" y="120995"/>
            <a:ext cx="7760975" cy="557675"/>
          </a:xfrm>
          <a:prstGeom prst="rect">
            <a:avLst/>
          </a:prstGeom>
        </p:spPr>
        <p:txBody>
          <a:bodyPr vert="horz" lIns="91440" tIns="45720" rIns="91440" bIns="45720" rtlCol="0" anchor="ctr">
            <a:normAutofit fontScale="8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latin typeface="Candara"/>
                <a:cs typeface="Candara"/>
              </a:rPr>
              <a:t>Reduced survival of recruits after settlement</a:t>
            </a:r>
          </a:p>
        </p:txBody>
      </p:sp>
      <p:pic>
        <p:nvPicPr>
          <p:cNvPr id="2" name="Picture 1" descr="Salarias_fasciatus_Aquarium_Dirk_Glodlinski.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3363" y="1105647"/>
            <a:ext cx="2408516" cy="1806387"/>
          </a:xfrm>
          <a:prstGeom prst="rect">
            <a:avLst/>
          </a:prstGeom>
        </p:spPr>
      </p:pic>
      <p:pic>
        <p:nvPicPr>
          <p:cNvPr id="4" name="Picture 3" descr="Acanthurus_nigrofuscu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3363" y="2968529"/>
            <a:ext cx="2408515" cy="1803711"/>
          </a:xfrm>
          <a:prstGeom prst="rect">
            <a:avLst/>
          </a:prstGeom>
        </p:spPr>
      </p:pic>
      <p:pic>
        <p:nvPicPr>
          <p:cNvPr id="11" name="Picture 10" descr="scarus_rivulata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3363" y="4821353"/>
            <a:ext cx="2408515" cy="1649582"/>
          </a:xfrm>
          <a:prstGeom prst="rect">
            <a:avLst/>
          </a:prstGeom>
        </p:spPr>
      </p:pic>
      <p:sp>
        <p:nvSpPr>
          <p:cNvPr id="12" name="TextBox 11"/>
          <p:cNvSpPr txBox="1"/>
          <p:nvPr/>
        </p:nvSpPr>
        <p:spPr>
          <a:xfrm>
            <a:off x="1384300" y="3138160"/>
            <a:ext cx="3518912" cy="523220"/>
          </a:xfrm>
          <a:prstGeom prst="rect">
            <a:avLst/>
          </a:prstGeom>
          <a:solidFill>
            <a:schemeClr val="bg1"/>
          </a:solidFill>
          <a:ln w="19050" cmpd="sng">
            <a:solidFill>
              <a:srgbClr val="FF0000"/>
            </a:solidFill>
          </a:ln>
        </p:spPr>
        <p:txBody>
          <a:bodyPr wrap="none" rtlCol="0">
            <a:spAutoFit/>
          </a:bodyPr>
          <a:lstStyle/>
          <a:p>
            <a:r>
              <a:rPr lang="en-US" sz="2800" b="1" dirty="0" smtClean="0">
                <a:latin typeface="Candara"/>
                <a:cs typeface="Candara"/>
              </a:rPr>
              <a:t>Bulls in a China Closet</a:t>
            </a:r>
            <a:endParaRPr lang="en-US" sz="2800" b="1" dirty="0">
              <a:latin typeface="Candara"/>
              <a:cs typeface="Candara"/>
            </a:endParaRPr>
          </a:p>
        </p:txBody>
      </p:sp>
    </p:spTree>
    <p:extLst>
      <p:ext uri="{BB962C8B-B14F-4D97-AF65-F5344CB8AC3E}">
        <p14:creationId xmlns:p14="http://schemas.microsoft.com/office/powerpoint/2010/main" val="22447977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nvSpPr>
        <p:spPr bwMode="auto">
          <a:xfrm>
            <a:off x="5795106" y="6477000"/>
            <a:ext cx="3348894" cy="338554"/>
          </a:xfrm>
          <a:prstGeom prst="rect">
            <a:avLst/>
          </a:prstGeom>
          <a:noFill/>
          <a:ln w="9525">
            <a:noFill/>
            <a:miter lim="800000"/>
            <a:headEnd/>
            <a:tailEnd/>
          </a:ln>
        </p:spPr>
        <p:txBody>
          <a:bodyPr wrap="none">
            <a:prstTxWarp prst="textNoShape">
              <a:avLst/>
            </a:prstTxWarp>
            <a:spAutoFit/>
          </a:bodyPr>
          <a:lstStyle/>
          <a:p>
            <a:pPr algn="r"/>
            <a:r>
              <a:rPr lang="en-AU" sz="1600" dirty="0" err="1">
                <a:latin typeface="Candara"/>
                <a:cs typeface="Candara"/>
              </a:rPr>
              <a:t>Canadell</a:t>
            </a:r>
            <a:r>
              <a:rPr lang="en-AU" sz="1600" dirty="0">
                <a:latin typeface="Candara"/>
                <a:cs typeface="Candara"/>
              </a:rPr>
              <a:t> et al. 2007, PNAS (updated)</a:t>
            </a:r>
            <a:endParaRPr lang="en-US" sz="1600" dirty="0">
              <a:latin typeface="Candara"/>
              <a:cs typeface="Candara"/>
            </a:endParaRPr>
          </a:p>
        </p:txBody>
      </p:sp>
      <p:pic>
        <p:nvPicPr>
          <p:cNvPr id="1130500" name="Picture 4" descr="DEFORESTATION"/>
          <p:cNvPicPr>
            <a:picLocks noChangeAspect="1" noChangeArrowheads="1"/>
          </p:cNvPicPr>
          <p:nvPr/>
        </p:nvPicPr>
        <p:blipFill>
          <a:blip r:embed="rId3"/>
          <a:srcRect/>
          <a:stretch>
            <a:fillRect/>
          </a:stretch>
        </p:blipFill>
        <p:spPr bwMode="auto">
          <a:xfrm>
            <a:off x="373086" y="1750375"/>
            <a:ext cx="2498725" cy="1753996"/>
          </a:xfrm>
          <a:prstGeom prst="rect">
            <a:avLst/>
          </a:prstGeom>
          <a:noFill/>
          <a:ln w="9525">
            <a:solidFill>
              <a:schemeClr val="tx1"/>
            </a:solidFill>
            <a:miter lim="800000"/>
            <a:headEnd/>
            <a:tailEnd/>
          </a:ln>
          <a:effectLst>
            <a:outerShdw blurRad="63500" dist="89803" dir="2700000" algn="ctr" rotWithShape="0">
              <a:srgbClr val="000000">
                <a:alpha val="74998"/>
              </a:srgbClr>
            </a:outerShdw>
          </a:effectLst>
        </p:spPr>
      </p:pic>
      <p:sp>
        <p:nvSpPr>
          <p:cNvPr id="23557" name="Text Box 5"/>
          <p:cNvSpPr txBox="1">
            <a:spLocks noChangeArrowheads="1"/>
          </p:cNvSpPr>
          <p:nvPr/>
        </p:nvSpPr>
        <p:spPr bwMode="auto">
          <a:xfrm>
            <a:off x="395288" y="1295400"/>
            <a:ext cx="1165854" cy="369332"/>
          </a:xfrm>
          <a:prstGeom prst="rect">
            <a:avLst/>
          </a:prstGeom>
          <a:noFill/>
          <a:ln w="9525">
            <a:noFill/>
            <a:miter lim="800000"/>
            <a:headEnd/>
            <a:tailEnd/>
          </a:ln>
        </p:spPr>
        <p:txBody>
          <a:bodyPr wrap="none">
            <a:prstTxWarp prst="textNoShape">
              <a:avLst/>
            </a:prstTxWarp>
            <a:spAutoFit/>
          </a:bodyPr>
          <a:lstStyle/>
          <a:p>
            <a:pPr algn="l"/>
            <a:r>
              <a:rPr lang="en-AU" sz="1800" dirty="0">
                <a:latin typeface="Candara"/>
                <a:cs typeface="Candara"/>
              </a:rPr>
              <a:t>1.5 Pg C y</a:t>
            </a:r>
            <a:r>
              <a:rPr lang="en-AU" sz="1800" baseline="30000" dirty="0">
                <a:latin typeface="Candara"/>
                <a:cs typeface="Candara"/>
              </a:rPr>
              <a:t>-1</a:t>
            </a:r>
          </a:p>
        </p:txBody>
      </p:sp>
      <p:pic>
        <p:nvPicPr>
          <p:cNvPr id="1130504" name="Picture 8" descr="Smoke"/>
          <p:cNvPicPr>
            <a:picLocks noChangeAspect="1" noChangeArrowheads="1"/>
          </p:cNvPicPr>
          <p:nvPr/>
        </p:nvPicPr>
        <p:blipFill>
          <a:blip r:embed="rId4"/>
          <a:srcRect/>
          <a:stretch>
            <a:fillRect/>
          </a:stretch>
        </p:blipFill>
        <p:spPr bwMode="auto">
          <a:xfrm>
            <a:off x="373086" y="4087608"/>
            <a:ext cx="2474889" cy="1695460"/>
          </a:xfrm>
          <a:prstGeom prst="rect">
            <a:avLst/>
          </a:prstGeom>
          <a:noFill/>
          <a:ln w="9525">
            <a:solidFill>
              <a:schemeClr val="tx1"/>
            </a:solidFill>
            <a:miter lim="800000"/>
            <a:headEnd/>
            <a:tailEnd/>
          </a:ln>
          <a:effectLst>
            <a:outerShdw blurRad="63500" dist="89803" dir="2700000" algn="ctr" rotWithShape="0">
              <a:srgbClr val="000000">
                <a:alpha val="74998"/>
              </a:srgbClr>
            </a:outerShdw>
          </a:effectLst>
        </p:spPr>
      </p:pic>
      <p:sp>
        <p:nvSpPr>
          <p:cNvPr id="23581" name="Text Box 9"/>
          <p:cNvSpPr txBox="1">
            <a:spLocks noChangeArrowheads="1"/>
          </p:cNvSpPr>
          <p:nvPr/>
        </p:nvSpPr>
        <p:spPr bwMode="auto">
          <a:xfrm>
            <a:off x="2231393" y="3286240"/>
            <a:ext cx="162840" cy="526675"/>
          </a:xfrm>
          <a:prstGeom prst="rect">
            <a:avLst/>
          </a:prstGeom>
          <a:noFill/>
          <a:ln w="9525">
            <a:noFill/>
            <a:miter lim="800000"/>
            <a:headEnd/>
            <a:tailEnd/>
          </a:ln>
        </p:spPr>
        <p:txBody>
          <a:bodyPr wrap="square">
            <a:prstTxWarp prst="textNoShape">
              <a:avLst/>
            </a:prstTxWarp>
            <a:spAutoFit/>
          </a:bodyPr>
          <a:lstStyle/>
          <a:p>
            <a:pPr algn="l"/>
            <a:endParaRPr lang="en-AU" sz="3200"/>
          </a:p>
        </p:txBody>
      </p:sp>
      <p:sp>
        <p:nvSpPr>
          <p:cNvPr id="23579" name="Text Box 11"/>
          <p:cNvSpPr txBox="1">
            <a:spLocks noChangeArrowheads="1"/>
          </p:cNvSpPr>
          <p:nvPr/>
        </p:nvSpPr>
        <p:spPr bwMode="auto">
          <a:xfrm>
            <a:off x="349250" y="3702464"/>
            <a:ext cx="1555750" cy="369332"/>
          </a:xfrm>
          <a:prstGeom prst="rect">
            <a:avLst/>
          </a:prstGeom>
          <a:noFill/>
          <a:ln w="9525">
            <a:noFill/>
            <a:miter lim="800000"/>
            <a:headEnd/>
            <a:tailEnd/>
          </a:ln>
        </p:spPr>
        <p:txBody>
          <a:bodyPr wrap="square">
            <a:prstTxWarp prst="textNoShape">
              <a:avLst/>
            </a:prstTxWarp>
            <a:spAutoFit/>
          </a:bodyPr>
          <a:lstStyle/>
          <a:p>
            <a:pPr algn="l"/>
            <a:r>
              <a:rPr lang="en-AU" sz="1800" dirty="0">
                <a:latin typeface="Candara"/>
                <a:cs typeface="Candara"/>
              </a:rPr>
              <a:t>7.5 Pg C y</a:t>
            </a:r>
            <a:r>
              <a:rPr lang="en-AU" sz="1800" baseline="30000" dirty="0">
                <a:latin typeface="Candara"/>
                <a:cs typeface="Candara"/>
              </a:rPr>
              <a:t>-1</a:t>
            </a:r>
          </a:p>
        </p:txBody>
      </p:sp>
      <p:sp>
        <p:nvSpPr>
          <p:cNvPr id="23574" name="Text Box 14"/>
          <p:cNvSpPr txBox="1">
            <a:spLocks noChangeArrowheads="1"/>
          </p:cNvSpPr>
          <p:nvPr/>
        </p:nvSpPr>
        <p:spPr bwMode="auto">
          <a:xfrm>
            <a:off x="5731128" y="1671935"/>
            <a:ext cx="551541" cy="369332"/>
          </a:xfrm>
          <a:prstGeom prst="rect">
            <a:avLst/>
          </a:prstGeom>
          <a:noFill/>
          <a:ln w="9525">
            <a:noFill/>
            <a:miter lim="800000"/>
            <a:headEnd/>
            <a:tailEnd/>
          </a:ln>
        </p:spPr>
        <p:txBody>
          <a:bodyPr wrap="none">
            <a:prstTxWarp prst="textNoShape">
              <a:avLst/>
            </a:prstTxWarp>
            <a:spAutoFit/>
          </a:bodyPr>
          <a:lstStyle/>
          <a:p>
            <a:r>
              <a:rPr lang="en-AU" dirty="0" smtClean="0">
                <a:latin typeface="Candara"/>
                <a:cs typeface="Candara"/>
              </a:rPr>
              <a:t>46%</a:t>
            </a:r>
            <a:endParaRPr lang="en-AU" dirty="0">
              <a:latin typeface="Candara"/>
              <a:cs typeface="Candara"/>
            </a:endParaRPr>
          </a:p>
        </p:txBody>
      </p:sp>
      <p:pic>
        <p:nvPicPr>
          <p:cNvPr id="1130511" name="Picture 15" descr="sky-10"/>
          <p:cNvPicPr>
            <a:picLocks noChangeAspect="1" noChangeArrowheads="1"/>
          </p:cNvPicPr>
          <p:nvPr/>
        </p:nvPicPr>
        <p:blipFill>
          <a:blip r:embed="rId5"/>
          <a:srcRect/>
          <a:stretch>
            <a:fillRect/>
          </a:stretch>
        </p:blipFill>
        <p:spPr bwMode="auto">
          <a:xfrm>
            <a:off x="6589256" y="1051560"/>
            <a:ext cx="2173744" cy="1463040"/>
          </a:xfrm>
          <a:prstGeom prst="rect">
            <a:avLst/>
          </a:prstGeom>
          <a:noFill/>
          <a:ln w="9525">
            <a:solidFill>
              <a:schemeClr val="tx1"/>
            </a:solidFill>
            <a:miter lim="800000"/>
            <a:headEnd/>
            <a:tailEnd/>
          </a:ln>
          <a:effectLst>
            <a:outerShdw blurRad="63500" dist="89803" dir="2700000" algn="ctr" rotWithShape="0">
              <a:srgbClr val="000000">
                <a:alpha val="74998"/>
              </a:srgbClr>
            </a:outerShdw>
          </a:effectLst>
        </p:spPr>
      </p:pic>
      <p:sp>
        <p:nvSpPr>
          <p:cNvPr id="23576" name="Line 16"/>
          <p:cNvSpPr>
            <a:spLocks noChangeShapeType="1"/>
          </p:cNvSpPr>
          <p:nvPr/>
        </p:nvSpPr>
        <p:spPr bwMode="auto">
          <a:xfrm flipV="1">
            <a:off x="3502528" y="2034164"/>
            <a:ext cx="2192543" cy="1668300"/>
          </a:xfrm>
          <a:prstGeom prst="line">
            <a:avLst/>
          </a:prstGeom>
          <a:noFill/>
          <a:ln w="57150">
            <a:solidFill>
              <a:schemeClr val="tx1"/>
            </a:solidFill>
            <a:round/>
            <a:headEnd/>
            <a:tailEnd type="stealth" w="lg" len="med"/>
          </a:ln>
        </p:spPr>
        <p:txBody>
          <a:bodyPr>
            <a:prstTxWarp prst="textNoShape">
              <a:avLst/>
            </a:prstTxWarp>
          </a:bodyPr>
          <a:lstStyle/>
          <a:p>
            <a:endParaRPr lang="en-US"/>
          </a:p>
        </p:txBody>
      </p:sp>
      <p:sp>
        <p:nvSpPr>
          <p:cNvPr id="23573" name="Text Box 17"/>
          <p:cNvSpPr txBox="1">
            <a:spLocks noChangeArrowheads="1"/>
          </p:cNvSpPr>
          <p:nvPr/>
        </p:nvSpPr>
        <p:spPr bwMode="auto">
          <a:xfrm>
            <a:off x="7696200" y="697468"/>
            <a:ext cx="1024627" cy="369332"/>
          </a:xfrm>
          <a:prstGeom prst="rect">
            <a:avLst/>
          </a:prstGeom>
          <a:noFill/>
          <a:ln w="9525">
            <a:noFill/>
            <a:miter lim="800000"/>
            <a:headEnd/>
            <a:tailEnd/>
          </a:ln>
        </p:spPr>
        <p:txBody>
          <a:bodyPr wrap="none">
            <a:prstTxWarp prst="textNoShape">
              <a:avLst/>
            </a:prstTxWarp>
            <a:spAutoFit/>
          </a:bodyPr>
          <a:lstStyle/>
          <a:p>
            <a:pPr algn="l"/>
            <a:r>
              <a:rPr lang="en-AU" sz="1800" dirty="0" smtClean="0">
                <a:latin typeface="Candara"/>
                <a:cs typeface="Candara"/>
              </a:rPr>
              <a:t>4.2 </a:t>
            </a:r>
            <a:r>
              <a:rPr lang="en-AU" sz="1800" dirty="0">
                <a:latin typeface="Candara"/>
                <a:cs typeface="Candara"/>
              </a:rPr>
              <a:t>Pg y</a:t>
            </a:r>
            <a:r>
              <a:rPr lang="en-AU" sz="1800" baseline="30000" dirty="0">
                <a:latin typeface="Candara"/>
                <a:cs typeface="Candara"/>
              </a:rPr>
              <a:t>-1</a:t>
            </a:r>
          </a:p>
        </p:txBody>
      </p:sp>
      <p:sp>
        <p:nvSpPr>
          <p:cNvPr id="23569" name="Text Box 20"/>
          <p:cNvSpPr txBox="1">
            <a:spLocks noChangeArrowheads="1"/>
          </p:cNvSpPr>
          <p:nvPr/>
        </p:nvSpPr>
        <p:spPr bwMode="auto">
          <a:xfrm>
            <a:off x="5695072" y="3500735"/>
            <a:ext cx="534296" cy="369332"/>
          </a:xfrm>
          <a:prstGeom prst="rect">
            <a:avLst/>
          </a:prstGeom>
          <a:noFill/>
          <a:ln w="9525">
            <a:noFill/>
            <a:miter lim="800000"/>
            <a:headEnd/>
            <a:tailEnd/>
          </a:ln>
        </p:spPr>
        <p:txBody>
          <a:bodyPr wrap="none">
            <a:prstTxWarp prst="textNoShape">
              <a:avLst/>
            </a:prstTxWarp>
            <a:spAutoFit/>
          </a:bodyPr>
          <a:lstStyle/>
          <a:p>
            <a:r>
              <a:rPr lang="en-AU" dirty="0" smtClean="0">
                <a:latin typeface="Candara"/>
                <a:cs typeface="Candara"/>
              </a:rPr>
              <a:t>29%</a:t>
            </a:r>
            <a:endParaRPr lang="en-AU" dirty="0">
              <a:latin typeface="Candara"/>
              <a:cs typeface="Candara"/>
            </a:endParaRPr>
          </a:p>
        </p:txBody>
      </p:sp>
      <p:pic>
        <p:nvPicPr>
          <p:cNvPr id="1130517" name="Picture 21" descr="Tropical forest on hillsides. Puerto Rico"/>
          <p:cNvPicPr>
            <a:picLocks noChangeAspect="1" noChangeArrowheads="1"/>
          </p:cNvPicPr>
          <p:nvPr/>
        </p:nvPicPr>
        <p:blipFill>
          <a:blip r:embed="rId6"/>
          <a:srcRect l="2756" t="3688" r="2756" b="3688"/>
          <a:stretch>
            <a:fillRect/>
          </a:stretch>
        </p:blipFill>
        <p:spPr bwMode="auto">
          <a:xfrm>
            <a:off x="6569909" y="3032760"/>
            <a:ext cx="2193091" cy="1463040"/>
          </a:xfrm>
          <a:prstGeom prst="rect">
            <a:avLst/>
          </a:prstGeom>
          <a:noFill/>
          <a:ln w="9525">
            <a:solidFill>
              <a:schemeClr val="tx1"/>
            </a:solidFill>
            <a:miter lim="800000"/>
            <a:headEnd/>
            <a:tailEnd/>
          </a:ln>
          <a:effectLst>
            <a:outerShdw blurRad="63500" dist="89803" dir="2700000" algn="ctr" rotWithShape="0">
              <a:srgbClr val="000000">
                <a:alpha val="74998"/>
              </a:srgbClr>
            </a:outerShdw>
          </a:effectLst>
        </p:spPr>
      </p:pic>
      <p:sp>
        <p:nvSpPr>
          <p:cNvPr id="23571" name="Line 22"/>
          <p:cNvSpPr>
            <a:spLocks noChangeShapeType="1"/>
          </p:cNvSpPr>
          <p:nvPr/>
        </p:nvSpPr>
        <p:spPr bwMode="auto">
          <a:xfrm flipV="1">
            <a:off x="3502528" y="3810000"/>
            <a:ext cx="2212472" cy="41906"/>
          </a:xfrm>
          <a:prstGeom prst="line">
            <a:avLst/>
          </a:prstGeom>
          <a:noFill/>
          <a:ln w="57150">
            <a:solidFill>
              <a:schemeClr val="tx1"/>
            </a:solidFill>
            <a:round/>
            <a:headEnd/>
            <a:tailEnd type="stealth" w="lg" len="med"/>
          </a:ln>
        </p:spPr>
        <p:txBody>
          <a:bodyPr>
            <a:prstTxWarp prst="textNoShape">
              <a:avLst/>
            </a:prstTxWarp>
          </a:bodyPr>
          <a:lstStyle/>
          <a:p>
            <a:endParaRPr lang="en-US"/>
          </a:p>
        </p:txBody>
      </p:sp>
      <p:sp>
        <p:nvSpPr>
          <p:cNvPr id="23568" name="Text Box 23"/>
          <p:cNvSpPr txBox="1">
            <a:spLocks noChangeArrowheads="1"/>
          </p:cNvSpPr>
          <p:nvPr/>
        </p:nvSpPr>
        <p:spPr bwMode="auto">
          <a:xfrm>
            <a:off x="7696200" y="2678668"/>
            <a:ext cx="1028910" cy="369332"/>
          </a:xfrm>
          <a:prstGeom prst="rect">
            <a:avLst/>
          </a:prstGeom>
          <a:noFill/>
          <a:ln w="9525">
            <a:noFill/>
            <a:miter lim="800000"/>
            <a:headEnd/>
            <a:tailEnd/>
          </a:ln>
        </p:spPr>
        <p:txBody>
          <a:bodyPr wrap="none">
            <a:prstTxWarp prst="textNoShape">
              <a:avLst/>
            </a:prstTxWarp>
            <a:spAutoFit/>
          </a:bodyPr>
          <a:lstStyle/>
          <a:p>
            <a:pPr algn="l"/>
            <a:r>
              <a:rPr lang="en-AU" sz="1800" dirty="0" smtClean="0">
                <a:latin typeface="Candara"/>
                <a:cs typeface="Candara"/>
              </a:rPr>
              <a:t>2.6 </a:t>
            </a:r>
            <a:r>
              <a:rPr lang="en-AU" sz="1800" dirty="0">
                <a:latin typeface="Candara"/>
                <a:cs typeface="Candara"/>
              </a:rPr>
              <a:t>Pg y</a:t>
            </a:r>
            <a:r>
              <a:rPr lang="en-AU" sz="1800" baseline="30000" dirty="0">
                <a:latin typeface="Candara"/>
                <a:cs typeface="Candara"/>
              </a:rPr>
              <a:t>-1</a:t>
            </a:r>
          </a:p>
        </p:txBody>
      </p:sp>
      <p:sp>
        <p:nvSpPr>
          <p:cNvPr id="23564" name="Text Box 26"/>
          <p:cNvSpPr txBox="1">
            <a:spLocks noChangeArrowheads="1"/>
          </p:cNvSpPr>
          <p:nvPr/>
        </p:nvSpPr>
        <p:spPr bwMode="auto">
          <a:xfrm>
            <a:off x="5695072" y="5435024"/>
            <a:ext cx="521109" cy="369332"/>
          </a:xfrm>
          <a:prstGeom prst="rect">
            <a:avLst/>
          </a:prstGeom>
          <a:noFill/>
          <a:ln w="9525">
            <a:noFill/>
            <a:miter lim="800000"/>
            <a:headEnd/>
            <a:tailEnd/>
          </a:ln>
        </p:spPr>
        <p:txBody>
          <a:bodyPr wrap="none">
            <a:prstTxWarp prst="textNoShape">
              <a:avLst/>
            </a:prstTxWarp>
            <a:spAutoFit/>
          </a:bodyPr>
          <a:lstStyle/>
          <a:p>
            <a:r>
              <a:rPr lang="en-AU" dirty="0" smtClean="0">
                <a:latin typeface="Candara"/>
                <a:cs typeface="Candara"/>
              </a:rPr>
              <a:t>25%</a:t>
            </a:r>
            <a:endParaRPr lang="en-AU" dirty="0">
              <a:latin typeface="Candara"/>
              <a:cs typeface="Candara"/>
            </a:endParaRPr>
          </a:p>
        </p:txBody>
      </p:sp>
      <p:pic>
        <p:nvPicPr>
          <p:cNvPr id="1130523" name="Picture 27" descr="u16098014"/>
          <p:cNvPicPr>
            <a:picLocks noChangeAspect="1" noChangeArrowheads="1"/>
          </p:cNvPicPr>
          <p:nvPr/>
        </p:nvPicPr>
        <p:blipFill>
          <a:blip r:embed="rId7"/>
          <a:srcRect b="5481"/>
          <a:stretch>
            <a:fillRect/>
          </a:stretch>
        </p:blipFill>
        <p:spPr bwMode="auto">
          <a:xfrm>
            <a:off x="6564077" y="4937760"/>
            <a:ext cx="2198923" cy="1463040"/>
          </a:xfrm>
          <a:prstGeom prst="rect">
            <a:avLst/>
          </a:prstGeom>
          <a:noFill/>
          <a:ln w="9525">
            <a:solidFill>
              <a:schemeClr val="tx1"/>
            </a:solidFill>
            <a:miter lim="800000"/>
            <a:headEnd/>
            <a:tailEnd/>
          </a:ln>
          <a:effectLst>
            <a:outerShdw blurRad="63500" dist="89803" dir="2700000" algn="ctr" rotWithShape="0">
              <a:srgbClr val="000000">
                <a:alpha val="74998"/>
              </a:srgbClr>
            </a:outerShdw>
          </a:effectLst>
        </p:spPr>
      </p:pic>
      <p:sp>
        <p:nvSpPr>
          <p:cNvPr id="23566" name="Line 28"/>
          <p:cNvSpPr>
            <a:spLocks noChangeShapeType="1"/>
          </p:cNvSpPr>
          <p:nvPr/>
        </p:nvSpPr>
        <p:spPr bwMode="auto">
          <a:xfrm>
            <a:off x="3502528" y="4087608"/>
            <a:ext cx="2192543" cy="1627392"/>
          </a:xfrm>
          <a:prstGeom prst="line">
            <a:avLst/>
          </a:prstGeom>
          <a:noFill/>
          <a:ln w="57150">
            <a:solidFill>
              <a:schemeClr val="tx1"/>
            </a:solidFill>
            <a:round/>
            <a:headEnd/>
            <a:tailEnd type="stealth" w="lg" len="med"/>
          </a:ln>
        </p:spPr>
        <p:txBody>
          <a:bodyPr>
            <a:prstTxWarp prst="textNoShape">
              <a:avLst/>
            </a:prstTxWarp>
          </a:bodyPr>
          <a:lstStyle/>
          <a:p>
            <a:endParaRPr lang="en-US"/>
          </a:p>
        </p:txBody>
      </p:sp>
      <p:sp>
        <p:nvSpPr>
          <p:cNvPr id="23563" name="Text Box 29"/>
          <p:cNvSpPr txBox="1">
            <a:spLocks noChangeArrowheads="1"/>
          </p:cNvSpPr>
          <p:nvPr/>
        </p:nvSpPr>
        <p:spPr bwMode="auto">
          <a:xfrm>
            <a:off x="7696200" y="4583668"/>
            <a:ext cx="1013694" cy="369332"/>
          </a:xfrm>
          <a:prstGeom prst="rect">
            <a:avLst/>
          </a:prstGeom>
          <a:noFill/>
          <a:ln w="9525">
            <a:noFill/>
            <a:miter lim="800000"/>
            <a:headEnd/>
            <a:tailEnd/>
          </a:ln>
        </p:spPr>
        <p:txBody>
          <a:bodyPr wrap="none">
            <a:prstTxWarp prst="textNoShape">
              <a:avLst/>
            </a:prstTxWarp>
            <a:spAutoFit/>
          </a:bodyPr>
          <a:lstStyle/>
          <a:p>
            <a:pPr algn="l"/>
            <a:r>
              <a:rPr lang="en-AU" sz="1800" dirty="0" smtClean="0">
                <a:latin typeface="Candara"/>
                <a:cs typeface="Candara"/>
              </a:rPr>
              <a:t>2.3 </a:t>
            </a:r>
            <a:r>
              <a:rPr lang="en-AU" sz="1800" dirty="0">
                <a:latin typeface="Candara"/>
                <a:cs typeface="Candara"/>
              </a:rPr>
              <a:t>Pg y</a:t>
            </a:r>
            <a:r>
              <a:rPr lang="en-AU" sz="1800" baseline="30000" dirty="0">
                <a:latin typeface="Candara"/>
                <a:cs typeface="Candara"/>
              </a:rPr>
              <a:t>-1</a:t>
            </a:r>
          </a:p>
        </p:txBody>
      </p:sp>
      <p:sp>
        <p:nvSpPr>
          <p:cNvPr id="31" name="TextBox 30"/>
          <p:cNvSpPr txBox="1"/>
          <p:nvPr/>
        </p:nvSpPr>
        <p:spPr>
          <a:xfrm>
            <a:off x="222250" y="76200"/>
            <a:ext cx="2901950" cy="830997"/>
          </a:xfrm>
          <a:prstGeom prst="rect">
            <a:avLst/>
          </a:prstGeom>
          <a:noFill/>
        </p:spPr>
        <p:txBody>
          <a:bodyPr wrap="square" rtlCol="0">
            <a:spAutoFit/>
          </a:bodyPr>
          <a:lstStyle/>
          <a:p>
            <a:pPr algn="ctr"/>
            <a:r>
              <a:rPr lang="en-US" sz="2400" b="1" dirty="0" smtClean="0">
                <a:latin typeface="Candara"/>
                <a:cs typeface="Candara"/>
              </a:rPr>
              <a:t>The CO2 we put in the atmosphere</a:t>
            </a:r>
            <a:endParaRPr lang="en-US" sz="2400" b="1" baseline="-25000" dirty="0">
              <a:latin typeface="Candara"/>
              <a:cs typeface="Candara"/>
            </a:endParaRPr>
          </a:p>
        </p:txBody>
      </p:sp>
      <p:sp>
        <p:nvSpPr>
          <p:cNvPr id="24" name="TextBox 23"/>
          <p:cNvSpPr txBox="1"/>
          <p:nvPr/>
        </p:nvSpPr>
        <p:spPr>
          <a:xfrm>
            <a:off x="490787" y="6334780"/>
            <a:ext cx="2438400" cy="523220"/>
          </a:xfrm>
          <a:prstGeom prst="rect">
            <a:avLst/>
          </a:prstGeom>
          <a:solidFill>
            <a:schemeClr val="bg1"/>
          </a:solidFill>
        </p:spPr>
        <p:txBody>
          <a:bodyPr wrap="square" rtlCol="0">
            <a:spAutoFit/>
          </a:bodyPr>
          <a:lstStyle/>
          <a:p>
            <a:r>
              <a:rPr lang="en-US" sz="1400" dirty="0" smtClean="0">
                <a:latin typeface="Candara"/>
                <a:cs typeface="Candara"/>
              </a:rPr>
              <a:t>Slide modified  from GCP - Global Carbon Budget Team</a:t>
            </a:r>
            <a:endParaRPr lang="en-US" sz="1400" dirty="0">
              <a:latin typeface="Candara"/>
              <a:cs typeface="Candara"/>
            </a:endParaRPr>
          </a:p>
        </p:txBody>
      </p:sp>
      <p:pic>
        <p:nvPicPr>
          <p:cNvPr id="25" name="Picture 3" descr="4COLOR"/>
          <p:cNvPicPr>
            <a:picLocks noChangeAspect="1" noChangeArrowheads="1"/>
          </p:cNvPicPr>
          <p:nvPr/>
        </p:nvPicPr>
        <p:blipFill>
          <a:blip r:embed="rId8">
            <a:lum contrast="18000"/>
          </a:blip>
          <a:srcRect l="32001" t="70857" r="33333"/>
          <a:stretch>
            <a:fillRect/>
          </a:stretch>
        </p:blipFill>
        <p:spPr bwMode="auto">
          <a:xfrm>
            <a:off x="1" y="6400800"/>
            <a:ext cx="465950" cy="457200"/>
          </a:xfrm>
          <a:prstGeom prst="rect">
            <a:avLst/>
          </a:prstGeom>
          <a:noFill/>
          <a:ln w="9525">
            <a:noFill/>
            <a:miter lim="800000"/>
            <a:headEnd/>
            <a:tailEnd/>
          </a:ln>
        </p:spPr>
      </p:pic>
      <p:sp>
        <p:nvSpPr>
          <p:cNvPr id="26" name="TextBox 25"/>
          <p:cNvSpPr txBox="1"/>
          <p:nvPr/>
        </p:nvSpPr>
        <p:spPr>
          <a:xfrm>
            <a:off x="3657600" y="6019800"/>
            <a:ext cx="1779867" cy="369332"/>
          </a:xfrm>
          <a:prstGeom prst="rect">
            <a:avLst/>
          </a:prstGeom>
          <a:noFill/>
        </p:spPr>
        <p:txBody>
          <a:bodyPr wrap="none" rtlCol="0">
            <a:spAutoFit/>
          </a:bodyPr>
          <a:lstStyle/>
          <a:p>
            <a:r>
              <a:rPr lang="en-US" sz="1800" dirty="0" smtClean="0">
                <a:latin typeface="Candara"/>
                <a:cs typeface="Candara"/>
              </a:rPr>
              <a:t>Years 2000-2007</a:t>
            </a:r>
            <a:endParaRPr lang="en-US" sz="1800" dirty="0">
              <a:latin typeface="Candara"/>
              <a:cs typeface="Candara"/>
            </a:endParaRPr>
          </a:p>
        </p:txBody>
      </p:sp>
      <p:sp>
        <p:nvSpPr>
          <p:cNvPr id="27" name="TextBox 26"/>
          <p:cNvSpPr txBox="1"/>
          <p:nvPr/>
        </p:nvSpPr>
        <p:spPr>
          <a:xfrm>
            <a:off x="6248400" y="79296"/>
            <a:ext cx="2901950" cy="461665"/>
          </a:xfrm>
          <a:prstGeom prst="rect">
            <a:avLst/>
          </a:prstGeom>
          <a:noFill/>
        </p:spPr>
        <p:txBody>
          <a:bodyPr wrap="square" rtlCol="0">
            <a:spAutoFit/>
          </a:bodyPr>
          <a:lstStyle/>
          <a:p>
            <a:pPr algn="ctr"/>
            <a:r>
              <a:rPr lang="en-US" sz="2400" b="1" dirty="0" smtClean="0">
                <a:latin typeface="Candara"/>
                <a:cs typeface="Candara"/>
              </a:rPr>
              <a:t>Where it ends up</a:t>
            </a:r>
            <a:endParaRPr lang="en-US" sz="2400" b="1" baseline="-25000" dirty="0">
              <a:latin typeface="Candara"/>
              <a:cs typeface="Candara"/>
            </a:endParaRPr>
          </a:p>
        </p:txBody>
      </p:sp>
    </p:spTree>
    <p:extLst>
      <p:ext uri="{BB962C8B-B14F-4D97-AF65-F5344CB8AC3E}">
        <p14:creationId xmlns:p14="http://schemas.microsoft.com/office/powerpoint/2010/main" val="280793731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925825" cy="914400"/>
            <a:chOff x="0" y="0"/>
            <a:chExt cx="925825" cy="914400"/>
          </a:xfrm>
        </p:grpSpPr>
        <p:pic>
          <p:nvPicPr>
            <p:cNvPr id="8" name="Picture 7" descr="porites_polyps_ncri.jpg"/>
            <p:cNvPicPr>
              <a:picLocks noChangeAspect="1"/>
            </p:cNvPicPr>
            <p:nvPr/>
          </p:nvPicPr>
          <p:blipFill>
            <a:blip r:embed="rId3"/>
            <a:stretch>
              <a:fillRect/>
            </a:stretch>
          </p:blipFill>
          <p:spPr>
            <a:xfrm>
              <a:off x="0" y="0"/>
              <a:ext cx="925825" cy="914399"/>
            </a:xfrm>
            <a:prstGeom prst="rect">
              <a:avLst/>
            </a:prstGeom>
            <a:noFill/>
          </p:spPr>
        </p:pic>
        <p:sp>
          <p:nvSpPr>
            <p:cNvPr id="9" name="Rectangle 8"/>
            <p:cNvSpPr/>
            <p:nvPr/>
          </p:nvSpPr>
          <p:spPr>
            <a:xfrm>
              <a:off x="11425" y="0"/>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corals</a:t>
              </a:r>
              <a:endParaRPr lang="en-US" dirty="0">
                <a:solidFill>
                  <a:schemeClr val="bg1"/>
                </a:solidFill>
              </a:endParaRPr>
            </a:p>
          </p:txBody>
        </p:sp>
      </p:grpSp>
      <p:sp>
        <p:nvSpPr>
          <p:cNvPr id="10" name="Title 1"/>
          <p:cNvSpPr txBox="1">
            <a:spLocks/>
          </p:cNvSpPr>
          <p:nvPr/>
        </p:nvSpPr>
        <p:spPr>
          <a:xfrm>
            <a:off x="1250462" y="1"/>
            <a:ext cx="7436337" cy="9144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latin typeface="Candara"/>
                <a:cs typeface="Candara"/>
              </a:rPr>
              <a:t>Effects on other </a:t>
            </a:r>
            <a:r>
              <a:rPr lang="en-US" sz="3600" b="1" dirty="0">
                <a:latin typeface="Candara"/>
                <a:cs typeface="Candara"/>
              </a:rPr>
              <a:t>r</a:t>
            </a:r>
            <a:r>
              <a:rPr lang="en-US" sz="3600" b="1" dirty="0" smtClean="0">
                <a:latin typeface="Candara"/>
                <a:cs typeface="Candara"/>
              </a:rPr>
              <a:t>eef organisms</a:t>
            </a:r>
          </a:p>
        </p:txBody>
      </p:sp>
      <p:pic>
        <p:nvPicPr>
          <p:cNvPr id="11" name="Picture 10" descr="zostera_northern_bush.jpg"/>
          <p:cNvPicPr>
            <a:picLocks noChangeAspect="1"/>
          </p:cNvPicPr>
          <p:nvPr/>
        </p:nvPicPr>
        <p:blipFill>
          <a:blip r:embed="rId4"/>
          <a:stretch>
            <a:fillRect/>
          </a:stretch>
        </p:blipFill>
        <p:spPr>
          <a:xfrm>
            <a:off x="400060" y="4426014"/>
            <a:ext cx="3256327" cy="2291967"/>
          </a:xfrm>
          <a:prstGeom prst="rect">
            <a:avLst/>
          </a:prstGeom>
        </p:spPr>
      </p:pic>
      <p:pic>
        <p:nvPicPr>
          <p:cNvPr id="12" name="Picture 11" descr="Chondrus_crispus_wikipedia.jpg"/>
          <p:cNvPicPr>
            <a:picLocks noChangeAspect="1"/>
          </p:cNvPicPr>
          <p:nvPr/>
        </p:nvPicPr>
        <p:blipFill>
          <a:blip r:embed="rId5"/>
          <a:stretch>
            <a:fillRect/>
          </a:stretch>
        </p:blipFill>
        <p:spPr>
          <a:xfrm>
            <a:off x="400060" y="1512781"/>
            <a:ext cx="3266002" cy="2254251"/>
          </a:xfrm>
          <a:prstGeom prst="rect">
            <a:avLst/>
          </a:prstGeom>
        </p:spPr>
      </p:pic>
      <p:sp>
        <p:nvSpPr>
          <p:cNvPr id="13" name="TextBox 12"/>
          <p:cNvSpPr txBox="1"/>
          <p:nvPr/>
        </p:nvSpPr>
        <p:spPr>
          <a:xfrm>
            <a:off x="153678" y="1046346"/>
            <a:ext cx="3810834" cy="461665"/>
          </a:xfrm>
          <a:prstGeom prst="rect">
            <a:avLst/>
          </a:prstGeom>
          <a:noFill/>
        </p:spPr>
        <p:txBody>
          <a:bodyPr wrap="square" rtlCol="0">
            <a:spAutoFit/>
          </a:bodyPr>
          <a:lstStyle/>
          <a:p>
            <a:pPr algn="ctr"/>
            <a:r>
              <a:rPr lang="en-US" sz="2400" dirty="0" smtClean="0">
                <a:solidFill>
                  <a:srgbClr val="000000"/>
                </a:solidFill>
                <a:latin typeface="Corbel"/>
                <a:cs typeface="Corbel"/>
              </a:rPr>
              <a:t>Macroalgae</a:t>
            </a:r>
            <a:endParaRPr lang="en-US" sz="2400" dirty="0">
              <a:solidFill>
                <a:srgbClr val="000000"/>
              </a:solidFill>
              <a:latin typeface="Corbel"/>
              <a:cs typeface="Corbel"/>
            </a:endParaRPr>
          </a:p>
        </p:txBody>
      </p:sp>
      <p:sp>
        <p:nvSpPr>
          <p:cNvPr id="14" name="TextBox 13"/>
          <p:cNvSpPr txBox="1"/>
          <p:nvPr/>
        </p:nvSpPr>
        <p:spPr>
          <a:xfrm>
            <a:off x="153678" y="3964349"/>
            <a:ext cx="3810834" cy="461665"/>
          </a:xfrm>
          <a:prstGeom prst="rect">
            <a:avLst/>
          </a:prstGeom>
          <a:noFill/>
        </p:spPr>
        <p:txBody>
          <a:bodyPr wrap="square" rtlCol="0">
            <a:spAutoFit/>
          </a:bodyPr>
          <a:lstStyle/>
          <a:p>
            <a:pPr algn="ctr"/>
            <a:r>
              <a:rPr lang="en-US" sz="2400" dirty="0" smtClean="0">
                <a:solidFill>
                  <a:srgbClr val="000000"/>
                </a:solidFill>
                <a:latin typeface="Corbel"/>
                <a:cs typeface="Corbel"/>
              </a:rPr>
              <a:t>Seagrasses</a:t>
            </a:r>
            <a:endParaRPr lang="en-US" sz="2400" dirty="0">
              <a:solidFill>
                <a:srgbClr val="000000"/>
              </a:solidFill>
              <a:latin typeface="Corbel"/>
              <a:cs typeface="Corbel"/>
            </a:endParaRPr>
          </a:p>
        </p:txBody>
      </p:sp>
      <p:pic>
        <p:nvPicPr>
          <p:cNvPr id="15" name="Picture 5" descr="halimeda_incrassata"/>
          <p:cNvPicPr>
            <a:picLocks noGrp="1" noChangeAspect="1" noChangeArrowheads="1"/>
          </p:cNvPicPr>
          <p:nvPr>
            <p:ph sz="quarter" idx="4294967295"/>
          </p:nvPr>
        </p:nvPicPr>
        <p:blipFill>
          <a:blip r:embed="rId6">
            <a:extLst>
              <a:ext uri="{28A0092B-C50C-407E-A947-70E740481C1C}">
                <a14:useLocalDpi xmlns:a14="http://schemas.microsoft.com/office/drawing/2010/main" val="0"/>
              </a:ext>
            </a:extLst>
          </a:blip>
          <a:srcRect l="-12267" r="-12267"/>
          <a:stretch>
            <a:fillRect/>
          </a:stretch>
        </p:blipFill>
        <p:spPr>
          <a:xfrm>
            <a:off x="4056472" y="1512781"/>
            <a:ext cx="1910386" cy="24145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grpSp>
        <p:nvGrpSpPr>
          <p:cNvPr id="16" name="Group 10"/>
          <p:cNvGrpSpPr>
            <a:grpSpLocks/>
          </p:cNvGrpSpPr>
          <p:nvPr/>
        </p:nvGrpSpPr>
        <p:grpSpPr bwMode="auto">
          <a:xfrm>
            <a:off x="6112435" y="1508011"/>
            <a:ext cx="2686050" cy="3070225"/>
            <a:chOff x="3552" y="720"/>
            <a:chExt cx="1584" cy="1728"/>
          </a:xfrm>
        </p:grpSpPr>
        <p:pic>
          <p:nvPicPr>
            <p:cNvPr id="17" name="Picture 7" descr="corall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9" y="720"/>
              <a:ext cx="1527" cy="1728"/>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9"/>
            <p:cNvSpPr txBox="1">
              <a:spLocks noChangeArrowheads="1"/>
            </p:cNvSpPr>
            <p:nvPr/>
          </p:nvSpPr>
          <p:spPr bwMode="auto">
            <a:xfrm rot="-21589772">
              <a:off x="3552" y="2275"/>
              <a:ext cx="961"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1400" b="1" i="1">
                  <a:solidFill>
                    <a:schemeClr val="bg1"/>
                  </a:solidFill>
                </a:rPr>
                <a:t>Nancy Sefton</a:t>
              </a:r>
            </a:p>
          </p:txBody>
        </p:sp>
      </p:grpSp>
      <p:sp>
        <p:nvSpPr>
          <p:cNvPr id="19" name="TextBox 18"/>
          <p:cNvSpPr txBox="1"/>
          <p:nvPr/>
        </p:nvSpPr>
        <p:spPr>
          <a:xfrm>
            <a:off x="4624078" y="1057559"/>
            <a:ext cx="3810834" cy="461665"/>
          </a:xfrm>
          <a:prstGeom prst="rect">
            <a:avLst/>
          </a:prstGeom>
          <a:noFill/>
        </p:spPr>
        <p:txBody>
          <a:bodyPr wrap="square" rtlCol="0">
            <a:spAutoFit/>
          </a:bodyPr>
          <a:lstStyle/>
          <a:p>
            <a:pPr algn="ctr"/>
            <a:r>
              <a:rPr lang="en-US" sz="2400" dirty="0" smtClean="0">
                <a:solidFill>
                  <a:srgbClr val="000000"/>
                </a:solidFill>
                <a:latin typeface="Corbel"/>
                <a:cs typeface="Corbel"/>
              </a:rPr>
              <a:t>Calcifying macroalgae</a:t>
            </a:r>
            <a:endParaRPr lang="en-US" sz="2400" dirty="0">
              <a:solidFill>
                <a:srgbClr val="000000"/>
              </a:solidFill>
              <a:latin typeface="Corbel"/>
              <a:cs typeface="Corbel"/>
            </a:endParaRPr>
          </a:p>
        </p:txBody>
      </p:sp>
      <p:pic>
        <p:nvPicPr>
          <p:cNvPr id="20" name="Picture 19" descr="nemo_clownfish_1"/>
          <p:cNvPicPr>
            <a:picLocks noChangeAspect="1" noChangeArrowheads="1"/>
          </p:cNvPicPr>
          <p:nvPr/>
        </p:nvPicPr>
        <p:blipFill>
          <a:blip r:embed="rId8"/>
          <a:srcRect/>
          <a:stretch>
            <a:fillRect/>
          </a:stretch>
        </p:blipFill>
        <p:spPr bwMode="auto">
          <a:xfrm flipH="1">
            <a:off x="6744000" y="4604365"/>
            <a:ext cx="2185627" cy="1633737"/>
          </a:xfrm>
          <a:prstGeom prst="rect">
            <a:avLst/>
          </a:prstGeom>
          <a:noFill/>
          <a:ln w="9525">
            <a:noFill/>
            <a:miter lim="800000"/>
            <a:headEnd/>
            <a:tailEnd/>
          </a:ln>
        </p:spPr>
      </p:pic>
      <p:sp>
        <p:nvSpPr>
          <p:cNvPr id="2" name="Up Arrow 1"/>
          <p:cNvSpPr/>
          <p:nvPr/>
        </p:nvSpPr>
        <p:spPr>
          <a:xfrm>
            <a:off x="2989384" y="4578236"/>
            <a:ext cx="484632" cy="978408"/>
          </a:xfrm>
          <a:prstGeom prst="upArrow">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Up Arrow 21"/>
          <p:cNvSpPr/>
          <p:nvPr/>
        </p:nvSpPr>
        <p:spPr>
          <a:xfrm rot="10800000">
            <a:off x="4358393" y="2841863"/>
            <a:ext cx="484632" cy="978408"/>
          </a:xfrm>
          <a:prstGeom prst="upArrow">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Up Arrow 22"/>
          <p:cNvSpPr/>
          <p:nvPr/>
        </p:nvSpPr>
        <p:spPr>
          <a:xfrm rot="10800000">
            <a:off x="6259368" y="3438165"/>
            <a:ext cx="484632" cy="978408"/>
          </a:xfrm>
          <a:prstGeom prst="upArrow">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Up Arrow 23"/>
          <p:cNvSpPr/>
          <p:nvPr/>
        </p:nvSpPr>
        <p:spPr>
          <a:xfrm rot="10800000">
            <a:off x="6744000" y="5647213"/>
            <a:ext cx="484632" cy="978408"/>
          </a:xfrm>
          <a:prstGeom prst="upArrow">
            <a:avLst/>
          </a:prstGeom>
          <a:solidFill>
            <a:srgbClr val="FFFFFF"/>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Up-Down Arrow 2"/>
          <p:cNvSpPr/>
          <p:nvPr/>
        </p:nvSpPr>
        <p:spPr>
          <a:xfrm>
            <a:off x="3171755" y="1650621"/>
            <a:ext cx="484632" cy="1191242"/>
          </a:xfrm>
          <a:prstGeom prst="upDownArrow">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padina_vickersiae_BBSR.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56472" y="4205756"/>
            <a:ext cx="1935985" cy="1786177"/>
          </a:xfrm>
          <a:prstGeom prst="rect">
            <a:avLst/>
          </a:prstGeom>
        </p:spPr>
      </p:pic>
      <p:sp>
        <p:nvSpPr>
          <p:cNvPr id="26" name="Up Arrow 25"/>
          <p:cNvSpPr/>
          <p:nvPr/>
        </p:nvSpPr>
        <p:spPr>
          <a:xfrm>
            <a:off x="5482226" y="4917938"/>
            <a:ext cx="484632" cy="978408"/>
          </a:xfrm>
          <a:prstGeom prst="upArrow">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7472786" y="6238102"/>
            <a:ext cx="962126" cy="461665"/>
          </a:xfrm>
          <a:prstGeom prst="rect">
            <a:avLst/>
          </a:prstGeom>
          <a:noFill/>
        </p:spPr>
        <p:txBody>
          <a:bodyPr wrap="square" rtlCol="0">
            <a:spAutoFit/>
          </a:bodyPr>
          <a:lstStyle/>
          <a:p>
            <a:r>
              <a:rPr lang="en-US" sz="2400" dirty="0" smtClean="0">
                <a:solidFill>
                  <a:srgbClr val="000000"/>
                </a:solidFill>
                <a:latin typeface="Corbel"/>
                <a:cs typeface="Corbel"/>
              </a:rPr>
              <a:t>Fish</a:t>
            </a:r>
            <a:endParaRPr lang="en-US" sz="2400" dirty="0">
              <a:solidFill>
                <a:srgbClr val="000000"/>
              </a:solidFill>
              <a:latin typeface="Corbel"/>
              <a:cs typeface="Corbel"/>
            </a:endParaRPr>
          </a:p>
        </p:txBody>
      </p:sp>
    </p:spTree>
    <p:extLst>
      <p:ext uri="{BB962C8B-B14F-4D97-AF65-F5344CB8AC3E}">
        <p14:creationId xmlns:p14="http://schemas.microsoft.com/office/powerpoint/2010/main" val="23520993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two_reefs.tiff"/>
          <p:cNvPicPr>
            <a:picLocks noChangeAspect="1"/>
          </p:cNvPicPr>
          <p:nvPr/>
        </p:nvPicPr>
        <p:blipFill>
          <a:blip r:embed="rId3"/>
          <a:stretch>
            <a:fillRect/>
          </a:stretch>
        </p:blipFill>
        <p:spPr>
          <a:xfrm>
            <a:off x="-6401" y="5420592"/>
            <a:ext cx="1530404" cy="1437408"/>
          </a:xfrm>
          <a:prstGeom prst="rect">
            <a:avLst/>
          </a:prstGeom>
        </p:spPr>
      </p:pic>
      <p:pic>
        <p:nvPicPr>
          <p:cNvPr id="26" name="Picture 25" descr="sterling_zumbrunn_p13coral_37759b.jpg"/>
          <p:cNvPicPr>
            <a:picLocks noChangeAspect="1"/>
          </p:cNvPicPr>
          <p:nvPr/>
        </p:nvPicPr>
        <p:blipFill>
          <a:blip r:embed="rId4"/>
          <a:stretch>
            <a:fillRect/>
          </a:stretch>
        </p:blipFill>
        <p:spPr>
          <a:xfrm>
            <a:off x="-6401" y="1228437"/>
            <a:ext cx="1522800" cy="1421882"/>
          </a:xfrm>
          <a:prstGeom prst="rect">
            <a:avLst/>
          </a:prstGeom>
        </p:spPr>
      </p:pic>
      <p:sp>
        <p:nvSpPr>
          <p:cNvPr id="23" name="TextBox 22"/>
          <p:cNvSpPr txBox="1"/>
          <p:nvPr/>
        </p:nvSpPr>
        <p:spPr>
          <a:xfrm>
            <a:off x="274108" y="4558268"/>
            <a:ext cx="928459" cy="369332"/>
          </a:xfrm>
          <a:prstGeom prst="rect">
            <a:avLst/>
          </a:prstGeom>
          <a:noFill/>
        </p:spPr>
        <p:txBody>
          <a:bodyPr wrap="none" rtlCol="0">
            <a:spAutoFit/>
          </a:bodyPr>
          <a:lstStyle/>
          <a:p>
            <a:pPr algn="ctr"/>
            <a:r>
              <a:rPr lang="en-US" dirty="0" smtClean="0">
                <a:solidFill>
                  <a:schemeClr val="bg1"/>
                </a:solidFill>
              </a:rPr>
              <a:t>Records</a:t>
            </a:r>
            <a:endParaRPr lang="en-US" dirty="0">
              <a:solidFill>
                <a:schemeClr val="bg1"/>
              </a:solidFill>
            </a:endParaRPr>
          </a:p>
        </p:txBody>
      </p:sp>
      <p:pic>
        <p:nvPicPr>
          <p:cNvPr id="21" name="Picture 20" descr="porites_polyps_ncri.jpg"/>
          <p:cNvPicPr>
            <a:picLocks noChangeAspect="1"/>
          </p:cNvPicPr>
          <p:nvPr/>
        </p:nvPicPr>
        <p:blipFill>
          <a:blip r:embed="rId5"/>
          <a:stretch>
            <a:fillRect/>
          </a:stretch>
        </p:blipFill>
        <p:spPr>
          <a:xfrm>
            <a:off x="3" y="2633588"/>
            <a:ext cx="1524000" cy="1409700"/>
          </a:xfrm>
          <a:prstGeom prst="rect">
            <a:avLst/>
          </a:prstGeom>
        </p:spPr>
      </p:pic>
      <p:pic>
        <p:nvPicPr>
          <p:cNvPr id="25" name="Picture 24" descr="gbrarial.jpg"/>
          <p:cNvPicPr>
            <a:picLocks noChangeAspect="1"/>
          </p:cNvPicPr>
          <p:nvPr/>
        </p:nvPicPr>
        <p:blipFill>
          <a:blip r:embed="rId6"/>
          <a:stretch>
            <a:fillRect/>
          </a:stretch>
        </p:blipFill>
        <p:spPr>
          <a:xfrm>
            <a:off x="2" y="4043288"/>
            <a:ext cx="1524000" cy="1409700"/>
          </a:xfrm>
          <a:prstGeom prst="rect">
            <a:avLst/>
          </a:prstGeom>
        </p:spPr>
      </p:pic>
      <p:sp>
        <p:nvSpPr>
          <p:cNvPr id="27" name="Subtitle 2"/>
          <p:cNvSpPr txBox="1">
            <a:spLocks/>
          </p:cNvSpPr>
          <p:nvPr/>
        </p:nvSpPr>
        <p:spPr>
          <a:xfrm>
            <a:off x="1946911" y="2969841"/>
            <a:ext cx="6511289" cy="637615"/>
          </a:xfrm>
          <a:prstGeom prst="rect">
            <a:avLst/>
          </a:prstGeom>
        </p:spPr>
        <p:txBody>
          <a:bodyPr vert="horz" lIns="91440" tIns="45720" rIns="91440" bIns="45720" rtlCol="0">
            <a:normAutofit/>
          </a:bodyPr>
          <a:lstStyle/>
          <a:p>
            <a:pPr marL="514350" marR="0" lvl="0" indent="-514350" algn="l" defTabSz="457200" rtl="0" eaLnBrk="1" fontAlgn="auto" latinLnBrk="0" hangingPunct="1">
              <a:lnSpc>
                <a:spcPct val="100000"/>
              </a:lnSpc>
              <a:spcBef>
                <a:spcPct val="20000"/>
              </a:spcBef>
              <a:spcAft>
                <a:spcPts val="0"/>
              </a:spcAft>
              <a:buClrTx/>
              <a:buSzTx/>
              <a:tabLst/>
              <a:defRPr/>
            </a:pPr>
            <a:r>
              <a:rPr lang="en-US" sz="3200" b="1" dirty="0" smtClean="0">
                <a:solidFill>
                  <a:srgbClr val="A6A6A6"/>
                </a:solidFill>
                <a:effectLst>
                  <a:outerShdw blurRad="50800" dist="38100" dir="2700000" algn="tl" rotWithShape="0">
                    <a:srgbClr val="004080">
                      <a:alpha val="43000"/>
                    </a:srgbClr>
                  </a:outerShdw>
                </a:effectLst>
              </a:rPr>
              <a:t>Effects of OA on Reef Organisms</a:t>
            </a:r>
            <a:endParaRPr kumimoji="0" lang="en-US" sz="3200" b="1" i="0" u="none" strike="noStrike" kern="1200" cap="none" spc="0" normalizeH="0" baseline="0" noProof="0" dirty="0" smtClean="0">
              <a:ln>
                <a:noFill/>
              </a:ln>
              <a:solidFill>
                <a:srgbClr val="A6A6A6"/>
              </a:solidFill>
              <a:effectLst>
                <a:outerShdw blurRad="50800" dist="38100" dir="2700000" algn="tl" rotWithShape="0">
                  <a:srgbClr val="004080">
                    <a:alpha val="43000"/>
                  </a:srgbClr>
                </a:outerShdw>
              </a:effectLst>
              <a:uLnTx/>
              <a:uFillTx/>
              <a:latin typeface="+mn-lt"/>
              <a:ea typeface="+mn-ea"/>
              <a:cs typeface="+mn-cs"/>
            </a:endParaRPr>
          </a:p>
        </p:txBody>
      </p:sp>
      <p:sp>
        <p:nvSpPr>
          <p:cNvPr id="28" name="Subtitle 2"/>
          <p:cNvSpPr txBox="1">
            <a:spLocks/>
          </p:cNvSpPr>
          <p:nvPr/>
        </p:nvSpPr>
        <p:spPr>
          <a:xfrm>
            <a:off x="1946911" y="4394373"/>
            <a:ext cx="6511289" cy="637615"/>
          </a:xfrm>
          <a:prstGeom prst="rect">
            <a:avLst/>
          </a:prstGeom>
        </p:spPr>
        <p:txBody>
          <a:bodyPr vert="horz" lIns="91440" tIns="45720" rIns="91440" bIns="45720" rtlCol="0">
            <a:normAutofit/>
          </a:bodyPr>
          <a:lstStyle/>
          <a:p>
            <a:pPr marL="514350" lvl="0" indent="-514350">
              <a:spcBef>
                <a:spcPct val="20000"/>
              </a:spcBef>
              <a:defRPr/>
            </a:pPr>
            <a:r>
              <a:rPr lang="en-US" sz="3200" b="1" dirty="0" smtClean="0">
                <a:effectLst>
                  <a:outerShdw blurRad="50800" dist="38100" dir="2700000" algn="tl" rotWithShape="0">
                    <a:srgbClr val="004080">
                      <a:alpha val="43000"/>
                    </a:srgbClr>
                  </a:outerShdw>
                </a:effectLst>
              </a:rPr>
              <a:t>Effects of OA on Reefs</a:t>
            </a:r>
          </a:p>
        </p:txBody>
      </p:sp>
      <p:sp>
        <p:nvSpPr>
          <p:cNvPr id="29" name="Subtitle 2"/>
          <p:cNvSpPr txBox="1">
            <a:spLocks/>
          </p:cNvSpPr>
          <p:nvPr/>
        </p:nvSpPr>
        <p:spPr>
          <a:xfrm>
            <a:off x="1946911" y="5764825"/>
            <a:ext cx="6511289" cy="637615"/>
          </a:xfrm>
          <a:prstGeom prst="rect">
            <a:avLst/>
          </a:prstGeom>
        </p:spPr>
        <p:txBody>
          <a:bodyPr vert="horz" lIns="91440" tIns="45720" rIns="91440" bIns="45720" rtlCol="0">
            <a:normAutofit/>
          </a:bodyPr>
          <a:lstStyle/>
          <a:p>
            <a:pPr marL="514350" marR="0" lvl="0" indent="-514350" algn="l" defTabSz="457200" rtl="0" eaLnBrk="1" fontAlgn="auto" latinLnBrk="0" hangingPunct="1">
              <a:lnSpc>
                <a:spcPct val="100000"/>
              </a:lnSpc>
              <a:spcBef>
                <a:spcPct val="20000"/>
              </a:spcBef>
              <a:spcAft>
                <a:spcPts val="0"/>
              </a:spcAft>
              <a:buClrTx/>
              <a:buSzTx/>
              <a:tabLst/>
              <a:defRPr/>
            </a:pPr>
            <a:r>
              <a:rPr kumimoji="0" lang="en-US" sz="3200" b="1" i="0" u="none" strike="noStrike" kern="1200" cap="none" spc="0" normalizeH="0" baseline="0" noProof="0" dirty="0" smtClean="0">
                <a:ln>
                  <a:noFill/>
                </a:ln>
                <a:solidFill>
                  <a:srgbClr val="A6A6A6"/>
                </a:solidFill>
                <a:effectLst>
                  <a:outerShdw blurRad="50800" dist="38100" dir="2700000" algn="tl" rotWithShape="0">
                    <a:srgbClr val="004080">
                      <a:alpha val="43000"/>
                    </a:srgbClr>
                  </a:outerShdw>
                </a:effectLst>
                <a:uLnTx/>
                <a:uFillTx/>
                <a:latin typeface="+mn-lt"/>
                <a:ea typeface="+mn-ea"/>
                <a:cs typeface="+mn-cs"/>
              </a:rPr>
              <a:t>Future</a:t>
            </a:r>
            <a:r>
              <a:rPr kumimoji="0" lang="en-US" sz="3200" b="1" i="0" u="none" strike="noStrike" kern="1200" cap="none" spc="0" normalizeH="0" noProof="0" dirty="0" smtClean="0">
                <a:ln>
                  <a:noFill/>
                </a:ln>
                <a:solidFill>
                  <a:srgbClr val="A6A6A6"/>
                </a:solidFill>
                <a:effectLst>
                  <a:outerShdw blurRad="50800" dist="38100" dir="2700000" algn="tl" rotWithShape="0">
                    <a:srgbClr val="004080">
                      <a:alpha val="43000"/>
                    </a:srgbClr>
                  </a:outerShdw>
                </a:effectLst>
                <a:uLnTx/>
                <a:uFillTx/>
                <a:latin typeface="+mn-lt"/>
                <a:ea typeface="+mn-ea"/>
                <a:cs typeface="+mn-cs"/>
              </a:rPr>
              <a:t> State of Coral Reefs</a:t>
            </a:r>
            <a:endParaRPr kumimoji="0" lang="en-US" sz="3200" b="1" i="0" u="none" strike="noStrike" kern="1200" cap="none" spc="0" normalizeH="0" baseline="0" noProof="0" dirty="0" smtClean="0">
              <a:ln>
                <a:noFill/>
              </a:ln>
              <a:solidFill>
                <a:srgbClr val="A6A6A6"/>
              </a:solidFill>
              <a:effectLst>
                <a:outerShdw blurRad="50800" dist="38100" dir="2700000" algn="tl" rotWithShape="0">
                  <a:srgbClr val="004080">
                    <a:alpha val="43000"/>
                  </a:srgbClr>
                </a:outerShdw>
              </a:effectLst>
              <a:uLnTx/>
              <a:uFillTx/>
              <a:latin typeface="+mn-lt"/>
              <a:ea typeface="+mn-ea"/>
              <a:cs typeface="+mn-cs"/>
            </a:endParaRPr>
          </a:p>
        </p:txBody>
      </p:sp>
      <p:sp>
        <p:nvSpPr>
          <p:cNvPr id="30" name="Subtitle 2"/>
          <p:cNvSpPr txBox="1">
            <a:spLocks/>
          </p:cNvSpPr>
          <p:nvPr/>
        </p:nvSpPr>
        <p:spPr>
          <a:xfrm>
            <a:off x="1946911" y="1651908"/>
            <a:ext cx="6511289" cy="637615"/>
          </a:xfrm>
          <a:prstGeom prst="rect">
            <a:avLst/>
          </a:prstGeom>
        </p:spPr>
        <p:txBody>
          <a:bodyPr vert="horz" lIns="91440" tIns="45720" rIns="91440" bIns="45720" rtlCol="0">
            <a:normAutofit/>
          </a:bodyPr>
          <a:lstStyle/>
          <a:p>
            <a:pPr marL="514350" marR="0" lvl="0" indent="-514350" algn="l" defTabSz="457200" rtl="0" eaLnBrk="1" fontAlgn="auto" latinLnBrk="0" hangingPunct="1">
              <a:lnSpc>
                <a:spcPct val="100000"/>
              </a:lnSpc>
              <a:spcBef>
                <a:spcPct val="20000"/>
              </a:spcBef>
              <a:spcAft>
                <a:spcPts val="0"/>
              </a:spcAft>
              <a:buClrTx/>
              <a:buSzTx/>
              <a:tabLst/>
              <a:defRPr/>
            </a:pPr>
            <a:r>
              <a:rPr lang="en-US" sz="3200" b="1" noProof="0" dirty="0" smtClean="0">
                <a:solidFill>
                  <a:srgbClr val="A6A6A6"/>
                </a:solidFill>
                <a:effectLst>
                  <a:outerShdw blurRad="50800" dist="38100" dir="2700000" algn="tl" rotWithShape="0">
                    <a:srgbClr val="004080">
                      <a:alpha val="43000"/>
                    </a:srgbClr>
                  </a:outerShdw>
                </a:effectLst>
              </a:rPr>
              <a:t>Background</a:t>
            </a:r>
            <a:endParaRPr kumimoji="0" lang="en-US" sz="3200" b="1" i="0" u="none" strike="noStrike" kern="1200" cap="none" spc="0" normalizeH="0" baseline="0" noProof="0" dirty="0" smtClean="0">
              <a:ln>
                <a:noFill/>
              </a:ln>
              <a:solidFill>
                <a:srgbClr val="A6A6A6"/>
              </a:solidFill>
              <a:effectLst>
                <a:outerShdw blurRad="50800" dist="38100" dir="2700000" algn="tl" rotWithShape="0">
                  <a:srgbClr val="004080">
                    <a:alpha val="43000"/>
                  </a:srgbClr>
                </a:outerShdw>
              </a:effectLst>
              <a:uLnTx/>
              <a:uFillTx/>
              <a:latin typeface="+mn-lt"/>
              <a:ea typeface="+mn-ea"/>
              <a:cs typeface="+mn-cs"/>
            </a:endParaRPr>
          </a:p>
        </p:txBody>
      </p:sp>
      <p:sp>
        <p:nvSpPr>
          <p:cNvPr id="15" name="Rectangle 14"/>
          <p:cNvSpPr/>
          <p:nvPr/>
        </p:nvSpPr>
        <p:spPr>
          <a:xfrm>
            <a:off x="14248" y="2637766"/>
            <a:ext cx="1509754" cy="1409700"/>
          </a:xfrm>
          <a:prstGeom prst="rect">
            <a:avLst/>
          </a:prstGeom>
          <a:no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374136" y="0"/>
            <a:ext cx="4931753" cy="630936"/>
          </a:xfrm>
          <a:prstGeom prst="rect">
            <a:avLst/>
          </a:prstGeom>
          <a:gradFill>
            <a:gsLst>
              <a:gs pos="0">
                <a:schemeClr val="tx1"/>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cu_banner_white.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3386747" cy="634024"/>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22222E-6 0 L -0.00174 0.20486 " pathEditMode="relative" rAng="0" ptsTypes="AA">
                                      <p:cBhvr>
                                        <p:cTn id="6" dur="1000" fill="hold"/>
                                        <p:tgtEl>
                                          <p:spTgt spid="15"/>
                                        </p:tgtEl>
                                        <p:attrNameLst>
                                          <p:attrName>ppt_x</p:attrName>
                                          <p:attrName>ppt_y</p:attrName>
                                        </p:attrNameLst>
                                      </p:cBhvr>
                                      <p:rCtr x="-87" y="10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19600" y="1371600"/>
            <a:ext cx="3733800" cy="3970318"/>
          </a:xfrm>
          <a:prstGeom prst="rect">
            <a:avLst/>
          </a:prstGeom>
          <a:noFill/>
        </p:spPr>
        <p:txBody>
          <a:bodyPr wrap="square" rtlCol="0">
            <a:spAutoFit/>
          </a:bodyPr>
          <a:lstStyle/>
          <a:p>
            <a:pPr marL="339725" indent="-339725"/>
            <a:r>
              <a:rPr lang="en-US" sz="1800" b="1" dirty="0" smtClean="0">
                <a:solidFill>
                  <a:srgbClr val="FF0000"/>
                </a:solidFill>
                <a:latin typeface="Candara"/>
                <a:cs typeface="Candara"/>
              </a:rPr>
              <a:t>WINNERS:</a:t>
            </a:r>
          </a:p>
          <a:p>
            <a:pPr marL="796925" lvl="1" indent="-339725"/>
            <a:r>
              <a:rPr lang="en-US" sz="1800" b="1" dirty="0" err="1" smtClean="0">
                <a:latin typeface="Candara"/>
                <a:cs typeface="Candara"/>
              </a:rPr>
              <a:t>Seagrasses</a:t>
            </a:r>
            <a:endParaRPr lang="en-US" sz="1800" b="1" dirty="0" smtClean="0">
              <a:latin typeface="Candara"/>
              <a:cs typeface="Candara"/>
            </a:endParaRPr>
          </a:p>
          <a:p>
            <a:pPr marL="796925" lvl="1" indent="-339725"/>
            <a:r>
              <a:rPr lang="en-US" sz="1800" b="1" dirty="0" smtClean="0">
                <a:latin typeface="Candara"/>
                <a:cs typeface="Candara"/>
              </a:rPr>
              <a:t>Macroalgae</a:t>
            </a:r>
          </a:p>
          <a:p>
            <a:pPr marL="796925" lvl="1" indent="-339725"/>
            <a:r>
              <a:rPr lang="en-US" sz="1800" b="1" dirty="0" smtClean="0">
                <a:latin typeface="Candara"/>
                <a:cs typeface="Candara"/>
              </a:rPr>
              <a:t>Massive </a:t>
            </a:r>
            <a:r>
              <a:rPr lang="en-US" sz="1800" b="1" i="1" dirty="0" err="1" smtClean="0">
                <a:latin typeface="Candara"/>
                <a:cs typeface="Candara"/>
              </a:rPr>
              <a:t>Porites</a:t>
            </a:r>
            <a:endParaRPr lang="en-US" sz="1800" b="1" i="1" dirty="0" smtClean="0">
              <a:latin typeface="Candara"/>
              <a:cs typeface="Candara"/>
            </a:endParaRPr>
          </a:p>
          <a:p>
            <a:pPr marL="796925" lvl="1" indent="-339725"/>
            <a:endParaRPr lang="en-US" sz="1800" b="1" dirty="0" smtClean="0">
              <a:latin typeface="Candara"/>
              <a:cs typeface="Candara"/>
            </a:endParaRPr>
          </a:p>
          <a:p>
            <a:pPr marL="0" lvl="1"/>
            <a:r>
              <a:rPr lang="en-US" sz="1800" b="1" dirty="0" smtClean="0">
                <a:solidFill>
                  <a:srgbClr val="FF0000"/>
                </a:solidFill>
                <a:latin typeface="Candara"/>
                <a:cs typeface="Candara"/>
              </a:rPr>
              <a:t>LOSERS:</a:t>
            </a:r>
          </a:p>
          <a:p>
            <a:pPr marL="457200" lvl="2"/>
            <a:r>
              <a:rPr lang="en-US" sz="1800" b="1" dirty="0" smtClean="0">
                <a:latin typeface="Candara"/>
                <a:cs typeface="Candara"/>
              </a:rPr>
              <a:t>Other hard corals</a:t>
            </a:r>
          </a:p>
          <a:p>
            <a:pPr marL="457200" lvl="2"/>
            <a:r>
              <a:rPr lang="en-US" sz="1800" b="1" dirty="0" smtClean="0">
                <a:latin typeface="Candara"/>
                <a:cs typeface="Candara"/>
              </a:rPr>
              <a:t>Soft corals</a:t>
            </a:r>
          </a:p>
          <a:p>
            <a:pPr marL="457200" lvl="2"/>
            <a:r>
              <a:rPr lang="en-US" sz="1800" b="1" dirty="0" smtClean="0">
                <a:latin typeface="Candara"/>
                <a:cs typeface="Candara"/>
              </a:rPr>
              <a:t>Sponges</a:t>
            </a:r>
          </a:p>
          <a:p>
            <a:pPr marL="457200" lvl="2"/>
            <a:r>
              <a:rPr lang="en-US" sz="1800" b="1" dirty="0" smtClean="0">
                <a:latin typeface="Candara"/>
                <a:cs typeface="Candara"/>
              </a:rPr>
              <a:t>Coralline algae</a:t>
            </a:r>
          </a:p>
          <a:p>
            <a:pPr marL="457200" lvl="2"/>
            <a:r>
              <a:rPr lang="en-US" sz="1800" b="1" dirty="0" smtClean="0">
                <a:latin typeface="Candara"/>
                <a:cs typeface="Candara"/>
              </a:rPr>
              <a:t>Gastropods</a:t>
            </a:r>
          </a:p>
          <a:p>
            <a:pPr marL="339725" indent="-339725">
              <a:buFontTx/>
              <a:buChar char="-"/>
            </a:pPr>
            <a:endParaRPr lang="en-US" sz="1800" b="1" dirty="0" smtClean="0">
              <a:latin typeface="Candara"/>
              <a:cs typeface="Candara"/>
            </a:endParaRPr>
          </a:p>
          <a:p>
            <a:pPr marL="339725" indent="-339725">
              <a:buFontTx/>
              <a:buChar char="-"/>
            </a:pPr>
            <a:r>
              <a:rPr lang="en-US" sz="1800" b="1" dirty="0" smtClean="0">
                <a:latin typeface="Candara"/>
                <a:cs typeface="Candara"/>
              </a:rPr>
              <a:t>Decreased biodiversity</a:t>
            </a:r>
          </a:p>
          <a:p>
            <a:pPr marL="339725" indent="-339725">
              <a:buFontTx/>
              <a:buChar char="-"/>
            </a:pPr>
            <a:r>
              <a:rPr lang="en-US" sz="1800" b="1" dirty="0" smtClean="0">
                <a:latin typeface="Candara"/>
                <a:cs typeface="Candara"/>
              </a:rPr>
              <a:t>Ecosystem elimination</a:t>
            </a:r>
            <a:endParaRPr lang="en-US" sz="1800" b="1" dirty="0">
              <a:latin typeface="Candara"/>
              <a:cs typeface="Candara"/>
            </a:endParaRPr>
          </a:p>
        </p:txBody>
      </p:sp>
      <p:sp>
        <p:nvSpPr>
          <p:cNvPr id="7" name="TextBox 6"/>
          <p:cNvSpPr txBox="1"/>
          <p:nvPr/>
        </p:nvSpPr>
        <p:spPr>
          <a:xfrm>
            <a:off x="4823261" y="6476555"/>
            <a:ext cx="4256305" cy="338554"/>
          </a:xfrm>
          <a:prstGeom prst="rect">
            <a:avLst/>
          </a:prstGeom>
          <a:noFill/>
        </p:spPr>
        <p:txBody>
          <a:bodyPr wrap="none" rtlCol="0">
            <a:spAutoFit/>
          </a:bodyPr>
          <a:lstStyle/>
          <a:p>
            <a:r>
              <a:rPr lang="en-US" sz="1600" dirty="0" err="1" smtClean="0"/>
              <a:t>Fabricius</a:t>
            </a:r>
            <a:r>
              <a:rPr lang="en-US" sz="1600" dirty="0" smtClean="0"/>
              <a:t> et al</a:t>
            </a:r>
            <a:r>
              <a:rPr lang="en-US" sz="1600" i="1" dirty="0" smtClean="0"/>
              <a:t>. </a:t>
            </a:r>
            <a:r>
              <a:rPr lang="en-US" sz="1600" dirty="0" smtClean="0"/>
              <a:t>2011 </a:t>
            </a:r>
            <a:r>
              <a:rPr lang="en-US" sz="1600" i="1" dirty="0" smtClean="0"/>
              <a:t>Nature Climate Change</a:t>
            </a:r>
            <a:endParaRPr lang="en-US" sz="1600" i="1" dirty="0"/>
          </a:p>
        </p:txBody>
      </p:sp>
      <p:sp>
        <p:nvSpPr>
          <p:cNvPr id="10" name="Text Box 3"/>
          <p:cNvSpPr txBox="1">
            <a:spLocks noChangeArrowheads="1"/>
          </p:cNvSpPr>
          <p:nvPr/>
        </p:nvSpPr>
        <p:spPr bwMode="auto">
          <a:xfrm>
            <a:off x="1020260" y="16845"/>
            <a:ext cx="4373567" cy="830997"/>
          </a:xfrm>
          <a:prstGeom prst="rect">
            <a:avLst/>
          </a:prstGeom>
          <a:noFill/>
          <a:ln w="9525">
            <a:noFill/>
            <a:miter lim="800000"/>
            <a:headEnd/>
            <a:tailEnd/>
          </a:ln>
        </p:spPr>
        <p:txBody>
          <a:bodyPr wrap="square">
            <a:prstTxWarp prst="textNoShape">
              <a:avLst/>
            </a:prstTxWarp>
            <a:spAutoFit/>
          </a:bodyPr>
          <a:lstStyle/>
          <a:p>
            <a:pPr eaLnBrk="0" hangingPunct="0"/>
            <a:r>
              <a:rPr lang="en-US" sz="2800" b="1" dirty="0">
                <a:latin typeface="Candara"/>
                <a:ea typeface="ＭＳ Ｐゴシック" charset="-128"/>
                <a:cs typeface="Candara"/>
              </a:rPr>
              <a:t>Natural</a:t>
            </a:r>
            <a:r>
              <a:rPr lang="en-US" sz="2800" b="1" dirty="0" smtClean="0">
                <a:latin typeface="Candara"/>
                <a:ea typeface="ＭＳ Ｐゴシック" charset="-128"/>
                <a:cs typeface="Candara"/>
              </a:rPr>
              <a:t> ocean acidification</a:t>
            </a:r>
          </a:p>
          <a:p>
            <a:pPr eaLnBrk="0" hangingPunct="0"/>
            <a:r>
              <a:rPr lang="en-US" sz="2000" b="1" dirty="0" smtClean="0">
                <a:latin typeface="Candara"/>
                <a:ea typeface="ＭＳ Ｐゴシック" charset="-128"/>
                <a:cs typeface="Candara"/>
              </a:rPr>
              <a:t>CO2 vents </a:t>
            </a:r>
            <a:r>
              <a:rPr lang="en-US" sz="2000" b="1" dirty="0">
                <a:latin typeface="Candara"/>
                <a:ea typeface="ＭＳ Ｐゴシック" charset="-128"/>
                <a:cs typeface="Candara"/>
              </a:rPr>
              <a:t>off</a:t>
            </a:r>
            <a:r>
              <a:rPr lang="en-US" sz="2000" b="1" dirty="0" smtClean="0">
                <a:latin typeface="Candara"/>
                <a:ea typeface="ＭＳ Ｐゴシック" charset="-128"/>
                <a:cs typeface="Candara"/>
              </a:rPr>
              <a:t> Papua New Guinea</a:t>
            </a:r>
            <a:endParaRPr lang="en-US" sz="2000" b="1" dirty="0">
              <a:latin typeface="Candara"/>
              <a:ea typeface="ＭＳ Ｐゴシック" charset="-128"/>
              <a:cs typeface="Candara"/>
            </a:endParaRPr>
          </a:p>
        </p:txBody>
      </p:sp>
      <p:pic>
        <p:nvPicPr>
          <p:cNvPr id="6" name="Picture 5" descr="upa-upasina.tiff"/>
          <p:cNvPicPr>
            <a:picLocks noChangeAspect="1"/>
          </p:cNvPicPr>
          <p:nvPr/>
        </p:nvPicPr>
        <p:blipFill>
          <a:blip r:embed="rId3"/>
          <a:srcRect t="2981" b="18629"/>
          <a:stretch>
            <a:fillRect/>
          </a:stretch>
        </p:blipFill>
        <p:spPr>
          <a:xfrm>
            <a:off x="381000" y="3505200"/>
            <a:ext cx="3200400" cy="3172681"/>
          </a:xfrm>
          <a:prstGeom prst="rect">
            <a:avLst/>
          </a:prstGeom>
        </p:spPr>
      </p:pic>
      <p:pic>
        <p:nvPicPr>
          <p:cNvPr id="8" name="Picture 7" descr="png.tiff"/>
          <p:cNvPicPr>
            <a:picLocks noChangeAspect="1"/>
          </p:cNvPicPr>
          <p:nvPr/>
        </p:nvPicPr>
        <p:blipFill>
          <a:blip r:embed="rId4"/>
          <a:stretch>
            <a:fillRect/>
          </a:stretch>
        </p:blipFill>
        <p:spPr>
          <a:xfrm>
            <a:off x="381001" y="1371600"/>
            <a:ext cx="3200400" cy="2068029"/>
          </a:xfrm>
          <a:prstGeom prst="rect">
            <a:avLst/>
          </a:prstGeom>
        </p:spPr>
      </p:pic>
      <p:sp>
        <p:nvSpPr>
          <p:cNvPr id="14" name="TextBox 13"/>
          <p:cNvSpPr txBox="1"/>
          <p:nvPr/>
        </p:nvSpPr>
        <p:spPr>
          <a:xfrm>
            <a:off x="2362200" y="2286000"/>
            <a:ext cx="990600" cy="307777"/>
          </a:xfrm>
          <a:prstGeom prst="rect">
            <a:avLst/>
          </a:prstGeom>
          <a:noFill/>
          <a:ln>
            <a:noFill/>
          </a:ln>
        </p:spPr>
        <p:txBody>
          <a:bodyPr wrap="square" rtlCol="0">
            <a:spAutoFit/>
          </a:bodyPr>
          <a:lstStyle/>
          <a:p>
            <a:r>
              <a:rPr lang="en-US" sz="1400" dirty="0" smtClean="0">
                <a:solidFill>
                  <a:srgbClr val="FF0000"/>
                </a:solidFill>
              </a:rPr>
              <a:t>Milne Bay</a:t>
            </a:r>
            <a:endParaRPr lang="en-US" sz="1400" dirty="0">
              <a:solidFill>
                <a:srgbClr val="FF0000"/>
              </a:solidFill>
            </a:endParaRPr>
          </a:p>
        </p:txBody>
      </p:sp>
      <p:sp>
        <p:nvSpPr>
          <p:cNvPr id="15" name="Rectangle 14"/>
          <p:cNvSpPr/>
          <p:nvPr/>
        </p:nvSpPr>
        <p:spPr>
          <a:xfrm>
            <a:off x="2743200" y="2819400"/>
            <a:ext cx="152400" cy="1524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362200" y="4648200"/>
            <a:ext cx="152400" cy="1524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1676400" y="4572000"/>
            <a:ext cx="152400" cy="1524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1752600" y="5715000"/>
            <a:ext cx="152400" cy="1524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gbrarial.jpg"/>
          <p:cNvPicPr>
            <a:picLocks noChangeAspect="1"/>
          </p:cNvPicPr>
          <p:nvPr/>
        </p:nvPicPr>
        <p:blipFill>
          <a:blip r:embed="rId5"/>
          <a:stretch>
            <a:fillRect/>
          </a:stretch>
        </p:blipFill>
        <p:spPr>
          <a:xfrm>
            <a:off x="-7403" y="-7389"/>
            <a:ext cx="879538" cy="813573"/>
          </a:xfrm>
          <a:prstGeom prst="rect">
            <a:avLst/>
          </a:prstGeom>
        </p:spPr>
      </p:pic>
      <p:sp>
        <p:nvSpPr>
          <p:cNvPr id="21" name="Rectangle 20"/>
          <p:cNvSpPr/>
          <p:nvPr/>
        </p:nvSpPr>
        <p:spPr>
          <a:xfrm>
            <a:off x="6733" y="0"/>
            <a:ext cx="861597" cy="806184"/>
          </a:xfrm>
          <a:prstGeom prst="rect">
            <a:avLst/>
          </a:prstGeom>
          <a:no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100735" y="229601"/>
            <a:ext cx="700432" cy="369332"/>
          </a:xfrm>
          <a:prstGeom prst="rect">
            <a:avLst/>
          </a:prstGeom>
          <a:noFill/>
        </p:spPr>
        <p:txBody>
          <a:bodyPr wrap="none" rtlCol="0">
            <a:spAutoFit/>
          </a:bodyPr>
          <a:lstStyle/>
          <a:p>
            <a:pPr algn="ctr"/>
            <a:r>
              <a:rPr lang="en-US" dirty="0" smtClean="0">
                <a:solidFill>
                  <a:schemeClr val="bg1"/>
                </a:solidFill>
              </a:rPr>
              <a:t>Reefs</a:t>
            </a:r>
            <a:endParaRPr lang="en-US" dirty="0">
              <a:solidFill>
                <a:schemeClr val="bg1"/>
              </a:solidFill>
            </a:endParaRPr>
          </a:p>
        </p:txBody>
      </p:sp>
    </p:spTree>
    <p:extLst>
      <p:ext uri="{BB962C8B-B14F-4D97-AF65-F5344CB8AC3E}">
        <p14:creationId xmlns:p14="http://schemas.microsoft.com/office/powerpoint/2010/main" val="277698294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abricius_etal_NatureCC_2011_fig1.jpg"/>
          <p:cNvPicPr>
            <a:picLocks noGrp="1" noChangeAspect="1"/>
          </p:cNvPicPr>
          <p:nvPr>
            <p:ph idx="1"/>
          </p:nvPr>
        </p:nvPicPr>
        <p:blipFill>
          <a:blip r:embed="rId3"/>
          <a:srcRect/>
          <a:stretch>
            <a:fillRect/>
          </a:stretch>
        </p:blipFill>
        <p:spPr>
          <a:xfrm>
            <a:off x="617735" y="1130790"/>
            <a:ext cx="7876680" cy="5462055"/>
          </a:xfrm>
        </p:spPr>
      </p:pic>
      <p:sp>
        <p:nvSpPr>
          <p:cNvPr id="5" name="TextBox 4"/>
          <p:cNvSpPr txBox="1"/>
          <p:nvPr/>
        </p:nvSpPr>
        <p:spPr>
          <a:xfrm>
            <a:off x="0" y="6506066"/>
            <a:ext cx="3860890" cy="338554"/>
          </a:xfrm>
          <a:prstGeom prst="rect">
            <a:avLst/>
          </a:prstGeom>
          <a:noFill/>
        </p:spPr>
        <p:txBody>
          <a:bodyPr wrap="none" rtlCol="0">
            <a:spAutoFit/>
          </a:bodyPr>
          <a:lstStyle/>
          <a:p>
            <a:r>
              <a:rPr lang="en-US" sz="1600" dirty="0" err="1" smtClean="0">
                <a:latin typeface="Candara"/>
                <a:cs typeface="Candara"/>
              </a:rPr>
              <a:t>Fabricius</a:t>
            </a:r>
            <a:r>
              <a:rPr lang="en-US" sz="1600" dirty="0" smtClean="0">
                <a:latin typeface="Candara"/>
                <a:cs typeface="Candara"/>
              </a:rPr>
              <a:t> et al</a:t>
            </a:r>
            <a:r>
              <a:rPr lang="en-US" sz="1600" i="1" dirty="0" smtClean="0">
                <a:latin typeface="Candara"/>
                <a:cs typeface="Candara"/>
              </a:rPr>
              <a:t>. </a:t>
            </a:r>
            <a:r>
              <a:rPr lang="en-US" sz="1600" dirty="0" smtClean="0">
                <a:latin typeface="Candara"/>
                <a:cs typeface="Candara"/>
              </a:rPr>
              <a:t>2011 </a:t>
            </a:r>
            <a:r>
              <a:rPr lang="en-US" sz="1600" i="1" dirty="0" smtClean="0">
                <a:latin typeface="Candara"/>
                <a:cs typeface="Candara"/>
              </a:rPr>
              <a:t>Nature Climate Change</a:t>
            </a:r>
            <a:endParaRPr lang="en-US" sz="1600" i="1" dirty="0">
              <a:latin typeface="Candara"/>
              <a:cs typeface="Candara"/>
            </a:endParaRPr>
          </a:p>
        </p:txBody>
      </p:sp>
      <p:sp>
        <p:nvSpPr>
          <p:cNvPr id="7" name="TextBox 6"/>
          <p:cNvSpPr txBox="1"/>
          <p:nvPr/>
        </p:nvSpPr>
        <p:spPr>
          <a:xfrm>
            <a:off x="841305" y="1255230"/>
            <a:ext cx="1730837" cy="369332"/>
          </a:xfrm>
          <a:prstGeom prst="rect">
            <a:avLst/>
          </a:prstGeom>
          <a:solidFill>
            <a:srgbClr val="597EBA"/>
          </a:solidFill>
          <a:effectLst/>
        </p:spPr>
        <p:txBody>
          <a:bodyPr wrap="none" rtlCol="0">
            <a:spAutoFit/>
          </a:bodyPr>
          <a:lstStyle/>
          <a:p>
            <a:r>
              <a:rPr lang="en-US" sz="1800" b="1" dirty="0" smtClean="0">
                <a:solidFill>
                  <a:schemeClr val="bg1"/>
                </a:solidFill>
              </a:rPr>
              <a:t>pH = 7.93-8.05</a:t>
            </a:r>
            <a:endParaRPr lang="en-US" sz="1800" b="1" dirty="0">
              <a:solidFill>
                <a:schemeClr val="bg1"/>
              </a:solidFill>
            </a:endParaRPr>
          </a:p>
        </p:txBody>
      </p:sp>
      <p:sp>
        <p:nvSpPr>
          <p:cNvPr id="10" name="TextBox 9"/>
          <p:cNvSpPr txBox="1"/>
          <p:nvPr/>
        </p:nvSpPr>
        <p:spPr>
          <a:xfrm>
            <a:off x="841305" y="3861171"/>
            <a:ext cx="1730837" cy="369332"/>
          </a:xfrm>
          <a:prstGeom prst="rect">
            <a:avLst/>
          </a:prstGeom>
          <a:solidFill>
            <a:srgbClr val="D69C77"/>
          </a:solidFill>
          <a:ln>
            <a:solidFill>
              <a:srgbClr val="D69C77"/>
            </a:solidFill>
          </a:ln>
          <a:effectLst/>
        </p:spPr>
        <p:txBody>
          <a:bodyPr wrap="none" rtlCol="0">
            <a:spAutoFit/>
          </a:bodyPr>
          <a:lstStyle/>
          <a:p>
            <a:r>
              <a:rPr lang="en-US" sz="1800" b="1" dirty="0" smtClean="0">
                <a:solidFill>
                  <a:schemeClr val="bg1"/>
                </a:solidFill>
              </a:rPr>
              <a:t>pH = 7.45-7.57</a:t>
            </a:r>
            <a:endParaRPr lang="en-US" sz="1800" b="1" dirty="0">
              <a:solidFill>
                <a:schemeClr val="bg1"/>
              </a:solidFill>
            </a:endParaRPr>
          </a:p>
        </p:txBody>
      </p:sp>
      <p:sp>
        <p:nvSpPr>
          <p:cNvPr id="11" name="TextBox 10"/>
          <p:cNvSpPr txBox="1"/>
          <p:nvPr/>
        </p:nvSpPr>
        <p:spPr>
          <a:xfrm>
            <a:off x="5311454" y="1255230"/>
            <a:ext cx="1730837" cy="369332"/>
          </a:xfrm>
          <a:prstGeom prst="rect">
            <a:avLst/>
          </a:prstGeom>
          <a:solidFill>
            <a:srgbClr val="A0BEDB"/>
          </a:solidFill>
          <a:effectLst/>
        </p:spPr>
        <p:txBody>
          <a:bodyPr wrap="none" rtlCol="0">
            <a:spAutoFit/>
          </a:bodyPr>
          <a:lstStyle/>
          <a:p>
            <a:r>
              <a:rPr lang="en-US" sz="1800" b="1" dirty="0" smtClean="0">
                <a:solidFill>
                  <a:schemeClr val="bg1"/>
                </a:solidFill>
              </a:rPr>
              <a:t>pH = 7.81-7.93</a:t>
            </a:r>
            <a:endParaRPr lang="en-US" sz="1800" b="1" dirty="0">
              <a:solidFill>
                <a:schemeClr val="bg1"/>
              </a:solidFill>
            </a:endParaRPr>
          </a:p>
        </p:txBody>
      </p:sp>
      <p:sp>
        <p:nvSpPr>
          <p:cNvPr id="12" name="Rectangle 11"/>
          <p:cNvSpPr/>
          <p:nvPr/>
        </p:nvSpPr>
        <p:spPr>
          <a:xfrm>
            <a:off x="4107535" y="3711412"/>
            <a:ext cx="293456" cy="29951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438450" y="5693838"/>
            <a:ext cx="181296" cy="177860"/>
          </a:xfrm>
          <a:prstGeom prst="ellipse">
            <a:avLst/>
          </a:prstGeom>
          <a:solidFill>
            <a:srgbClr val="FF0000"/>
          </a:solid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809555" y="1193793"/>
            <a:ext cx="3204000" cy="2372789"/>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809555" y="3816000"/>
            <a:ext cx="3204000" cy="2372789"/>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5292000" y="1193793"/>
            <a:ext cx="3204000" cy="2372789"/>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7263025" y="5094820"/>
            <a:ext cx="181296" cy="177860"/>
          </a:xfrm>
          <a:prstGeom prst="ellipse">
            <a:avLst/>
          </a:prstGeom>
          <a:solidFill>
            <a:srgbClr val="FF0000"/>
          </a:solid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891189" y="4895794"/>
            <a:ext cx="181296" cy="177860"/>
          </a:xfrm>
          <a:prstGeom prst="ellipse">
            <a:avLst/>
          </a:prstGeom>
          <a:solidFill>
            <a:srgbClr val="FF0000"/>
          </a:solid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gbrarial.jpg"/>
          <p:cNvPicPr>
            <a:picLocks noChangeAspect="1"/>
          </p:cNvPicPr>
          <p:nvPr/>
        </p:nvPicPr>
        <p:blipFill>
          <a:blip r:embed="rId4"/>
          <a:stretch>
            <a:fillRect/>
          </a:stretch>
        </p:blipFill>
        <p:spPr>
          <a:xfrm>
            <a:off x="-7403" y="-7389"/>
            <a:ext cx="879538" cy="813573"/>
          </a:xfrm>
          <a:prstGeom prst="rect">
            <a:avLst/>
          </a:prstGeom>
        </p:spPr>
      </p:pic>
      <p:sp>
        <p:nvSpPr>
          <p:cNvPr id="22" name="Rectangle 21"/>
          <p:cNvSpPr/>
          <p:nvPr/>
        </p:nvSpPr>
        <p:spPr>
          <a:xfrm>
            <a:off x="6733" y="0"/>
            <a:ext cx="861597" cy="806184"/>
          </a:xfrm>
          <a:prstGeom prst="rect">
            <a:avLst/>
          </a:prstGeom>
          <a:no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100735" y="229601"/>
            <a:ext cx="700432" cy="369332"/>
          </a:xfrm>
          <a:prstGeom prst="rect">
            <a:avLst/>
          </a:prstGeom>
          <a:noFill/>
        </p:spPr>
        <p:txBody>
          <a:bodyPr wrap="none" rtlCol="0">
            <a:spAutoFit/>
          </a:bodyPr>
          <a:lstStyle/>
          <a:p>
            <a:pPr algn="ctr"/>
            <a:r>
              <a:rPr lang="en-US" dirty="0" smtClean="0">
                <a:solidFill>
                  <a:schemeClr val="bg1"/>
                </a:solidFill>
              </a:rPr>
              <a:t>Reefs</a:t>
            </a:r>
            <a:endParaRPr lang="en-US" dirty="0">
              <a:solidFill>
                <a:schemeClr val="bg1"/>
              </a:solidFill>
            </a:endParaRPr>
          </a:p>
        </p:txBody>
      </p:sp>
      <p:sp>
        <p:nvSpPr>
          <p:cNvPr id="24" name="Text Box 3"/>
          <p:cNvSpPr txBox="1">
            <a:spLocks noChangeArrowheads="1"/>
          </p:cNvSpPr>
          <p:nvPr/>
        </p:nvSpPr>
        <p:spPr bwMode="auto">
          <a:xfrm>
            <a:off x="1020260" y="16845"/>
            <a:ext cx="4373567" cy="830997"/>
          </a:xfrm>
          <a:prstGeom prst="rect">
            <a:avLst/>
          </a:prstGeom>
          <a:noFill/>
          <a:ln w="9525">
            <a:noFill/>
            <a:miter lim="800000"/>
            <a:headEnd/>
            <a:tailEnd/>
          </a:ln>
        </p:spPr>
        <p:txBody>
          <a:bodyPr wrap="square">
            <a:prstTxWarp prst="textNoShape">
              <a:avLst/>
            </a:prstTxWarp>
            <a:spAutoFit/>
          </a:bodyPr>
          <a:lstStyle/>
          <a:p>
            <a:pPr eaLnBrk="0" hangingPunct="0"/>
            <a:r>
              <a:rPr lang="en-US" sz="2800" b="1" dirty="0">
                <a:latin typeface="Candara"/>
                <a:ea typeface="ＭＳ Ｐゴシック" charset="-128"/>
                <a:cs typeface="Candara"/>
              </a:rPr>
              <a:t>Natural</a:t>
            </a:r>
            <a:r>
              <a:rPr lang="en-US" sz="2800" b="1" dirty="0" smtClean="0">
                <a:latin typeface="Candara"/>
                <a:ea typeface="ＭＳ Ｐゴシック" charset="-128"/>
                <a:cs typeface="Candara"/>
              </a:rPr>
              <a:t> ocean acidification</a:t>
            </a:r>
          </a:p>
          <a:p>
            <a:pPr eaLnBrk="0" hangingPunct="0"/>
            <a:r>
              <a:rPr lang="en-US" sz="2000" b="1" dirty="0" smtClean="0">
                <a:latin typeface="Candara"/>
                <a:ea typeface="ＭＳ Ｐゴシック" charset="-128"/>
                <a:cs typeface="Candara"/>
              </a:rPr>
              <a:t>CO2 vents </a:t>
            </a:r>
            <a:r>
              <a:rPr lang="en-US" sz="2000" b="1" dirty="0">
                <a:latin typeface="Candara"/>
                <a:ea typeface="ＭＳ Ｐゴシック" charset="-128"/>
                <a:cs typeface="Candara"/>
              </a:rPr>
              <a:t>off</a:t>
            </a:r>
            <a:r>
              <a:rPr lang="en-US" sz="2000" b="1" dirty="0" smtClean="0">
                <a:latin typeface="Candara"/>
                <a:ea typeface="ＭＳ Ｐゴシック" charset="-128"/>
                <a:cs typeface="Candara"/>
              </a:rPr>
              <a:t> Papua New Guinea</a:t>
            </a:r>
            <a:endParaRPr lang="en-US" sz="2000" b="1" dirty="0">
              <a:latin typeface="Candara"/>
              <a:ea typeface="ＭＳ Ｐゴシック" charset="-128"/>
              <a:cs typeface="Candara"/>
            </a:endParaRPr>
          </a:p>
        </p:txBody>
      </p:sp>
    </p:spTree>
    <p:extLst>
      <p:ext uri="{BB962C8B-B14F-4D97-AF65-F5344CB8AC3E}">
        <p14:creationId xmlns:p14="http://schemas.microsoft.com/office/powerpoint/2010/main" val="10234786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1"/>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7" grpId="0" animBg="1"/>
      <p:bldP spid="17" grpId="1" animBg="1"/>
      <p:bldP spid="18" grpId="0" animBg="1"/>
      <p:bldP spid="19" grpId="0" animBg="1"/>
      <p:bldP spid="19" grpId="1" animBg="1"/>
      <p:bldP spid="20" grpId="0" animBg="1"/>
      <p:bldP spid="21" grpId="0" animBg="1"/>
      <p:bldP spid="21"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564732" y="6506066"/>
            <a:ext cx="3518467" cy="338554"/>
          </a:xfrm>
          <a:prstGeom prst="rect">
            <a:avLst/>
          </a:prstGeom>
          <a:noFill/>
        </p:spPr>
        <p:txBody>
          <a:bodyPr wrap="none" rtlCol="0">
            <a:spAutoFit/>
          </a:bodyPr>
          <a:lstStyle/>
          <a:p>
            <a:r>
              <a:rPr lang="en-US" sz="1600" dirty="0" smtClean="0">
                <a:latin typeface="Candara"/>
                <a:cs typeface="Candara"/>
              </a:rPr>
              <a:t>Inoue et al</a:t>
            </a:r>
            <a:r>
              <a:rPr lang="en-US" sz="1600" i="1" dirty="0" smtClean="0">
                <a:latin typeface="Candara"/>
                <a:cs typeface="Candara"/>
              </a:rPr>
              <a:t>. </a:t>
            </a:r>
            <a:r>
              <a:rPr lang="en-US" sz="1600" dirty="0" smtClean="0">
                <a:latin typeface="Candara"/>
                <a:cs typeface="Candara"/>
              </a:rPr>
              <a:t>2013 </a:t>
            </a:r>
            <a:r>
              <a:rPr lang="en-US" sz="1600" i="1" dirty="0" smtClean="0">
                <a:latin typeface="Candara"/>
                <a:cs typeface="Candara"/>
              </a:rPr>
              <a:t>Nature Climate Change</a:t>
            </a:r>
            <a:endParaRPr lang="en-US" sz="1600" i="1" dirty="0">
              <a:latin typeface="Candara"/>
              <a:cs typeface="Candara"/>
            </a:endParaRPr>
          </a:p>
        </p:txBody>
      </p:sp>
      <p:pic>
        <p:nvPicPr>
          <p:cNvPr id="6" name="Picture 5" descr="inoue_etal_ncc_2013_figS1_photos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995" y="1106507"/>
            <a:ext cx="8455721" cy="2880428"/>
          </a:xfrm>
          <a:prstGeom prst="rect">
            <a:avLst/>
          </a:prstGeom>
        </p:spPr>
      </p:pic>
      <p:pic>
        <p:nvPicPr>
          <p:cNvPr id="8" name="Picture 7" descr="inoue_etal_ncc_2013_fig1.tiff"/>
          <p:cNvPicPr>
            <a:picLocks noChangeAspect="1"/>
          </p:cNvPicPr>
          <p:nvPr/>
        </p:nvPicPr>
        <p:blipFill rotWithShape="1">
          <a:blip r:embed="rId4">
            <a:extLst>
              <a:ext uri="{28A0092B-C50C-407E-A947-70E740481C1C}">
                <a14:useLocalDpi xmlns:a14="http://schemas.microsoft.com/office/drawing/2010/main" val="0"/>
              </a:ext>
            </a:extLst>
          </a:blip>
          <a:srcRect l="-467" r="63467"/>
          <a:stretch/>
        </p:blipFill>
        <p:spPr>
          <a:xfrm>
            <a:off x="2214192" y="3443222"/>
            <a:ext cx="2721226" cy="3358055"/>
          </a:xfrm>
          <a:prstGeom prst="rect">
            <a:avLst/>
          </a:prstGeom>
        </p:spPr>
      </p:pic>
      <p:sp>
        <p:nvSpPr>
          <p:cNvPr id="23" name="TextBox 22"/>
          <p:cNvSpPr txBox="1"/>
          <p:nvPr/>
        </p:nvSpPr>
        <p:spPr>
          <a:xfrm>
            <a:off x="4971060" y="3718319"/>
            <a:ext cx="3733800" cy="2031325"/>
          </a:xfrm>
          <a:prstGeom prst="rect">
            <a:avLst/>
          </a:prstGeom>
          <a:noFill/>
        </p:spPr>
        <p:txBody>
          <a:bodyPr wrap="square" rtlCol="0">
            <a:spAutoFit/>
          </a:bodyPr>
          <a:lstStyle/>
          <a:p>
            <a:pPr marL="339725" indent="-339725"/>
            <a:r>
              <a:rPr lang="en-US" sz="1800" b="1" dirty="0" smtClean="0">
                <a:solidFill>
                  <a:srgbClr val="FF0000"/>
                </a:solidFill>
                <a:latin typeface="Candara"/>
                <a:cs typeface="Candara"/>
              </a:rPr>
              <a:t>WINNERS:</a:t>
            </a:r>
          </a:p>
          <a:p>
            <a:pPr marL="796925" lvl="1" indent="-339725"/>
            <a:r>
              <a:rPr lang="en-US" sz="1800" b="1" dirty="0" smtClean="0">
                <a:latin typeface="Candara"/>
                <a:cs typeface="Candara"/>
              </a:rPr>
              <a:t>Soft corals</a:t>
            </a:r>
            <a:endParaRPr lang="en-US" sz="1800" b="1" i="1" dirty="0" smtClean="0">
              <a:latin typeface="Candara"/>
              <a:cs typeface="Candara"/>
            </a:endParaRPr>
          </a:p>
          <a:p>
            <a:pPr marL="796925" lvl="1" indent="-339725"/>
            <a:endParaRPr lang="en-US" sz="1800" b="1" dirty="0" smtClean="0">
              <a:latin typeface="Candara"/>
              <a:cs typeface="Candara"/>
            </a:endParaRPr>
          </a:p>
          <a:p>
            <a:pPr marL="0" lvl="1"/>
            <a:r>
              <a:rPr lang="en-US" sz="1800" b="1" dirty="0" smtClean="0">
                <a:solidFill>
                  <a:srgbClr val="FF0000"/>
                </a:solidFill>
                <a:latin typeface="Candara"/>
                <a:cs typeface="Candara"/>
              </a:rPr>
              <a:t>LOSERS:</a:t>
            </a:r>
          </a:p>
          <a:p>
            <a:pPr marL="457200" lvl="2"/>
            <a:r>
              <a:rPr lang="en-US" sz="1800" b="1" dirty="0" smtClean="0">
                <a:latin typeface="Candara"/>
                <a:cs typeface="Candara"/>
              </a:rPr>
              <a:t>Hard corals</a:t>
            </a:r>
          </a:p>
          <a:p>
            <a:pPr marL="339725" indent="-339725">
              <a:buFontTx/>
              <a:buChar char="-"/>
            </a:pPr>
            <a:endParaRPr lang="en-US" sz="1800" b="1" dirty="0" smtClean="0">
              <a:latin typeface="Candara"/>
              <a:cs typeface="Candara"/>
            </a:endParaRPr>
          </a:p>
          <a:p>
            <a:r>
              <a:rPr lang="en-US" sz="1800" b="1" dirty="0" smtClean="0">
                <a:latin typeface="Candara"/>
                <a:cs typeface="Candara"/>
              </a:rPr>
              <a:t>Decreased biodiversity</a:t>
            </a:r>
          </a:p>
        </p:txBody>
      </p:sp>
      <p:sp>
        <p:nvSpPr>
          <p:cNvPr id="9" name="Rectangle 8"/>
          <p:cNvSpPr/>
          <p:nvPr/>
        </p:nvSpPr>
        <p:spPr>
          <a:xfrm>
            <a:off x="1094563" y="2690559"/>
            <a:ext cx="609949" cy="559836"/>
          </a:xfrm>
          <a:prstGeom prst="rect">
            <a:avLst/>
          </a:prstGeom>
          <a:solidFill>
            <a:srgbClr val="8E8E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gbrarial.jpg"/>
          <p:cNvPicPr>
            <a:picLocks noChangeAspect="1"/>
          </p:cNvPicPr>
          <p:nvPr/>
        </p:nvPicPr>
        <p:blipFill>
          <a:blip r:embed="rId5"/>
          <a:stretch>
            <a:fillRect/>
          </a:stretch>
        </p:blipFill>
        <p:spPr>
          <a:xfrm>
            <a:off x="-7403" y="-7389"/>
            <a:ext cx="879538" cy="813573"/>
          </a:xfrm>
          <a:prstGeom prst="rect">
            <a:avLst/>
          </a:prstGeom>
        </p:spPr>
      </p:pic>
      <p:sp>
        <p:nvSpPr>
          <p:cNvPr id="11" name="Rectangle 10"/>
          <p:cNvSpPr/>
          <p:nvPr/>
        </p:nvSpPr>
        <p:spPr>
          <a:xfrm>
            <a:off x="6733" y="0"/>
            <a:ext cx="861597" cy="806184"/>
          </a:xfrm>
          <a:prstGeom prst="rect">
            <a:avLst/>
          </a:prstGeom>
          <a:no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00735" y="229601"/>
            <a:ext cx="700432" cy="369332"/>
          </a:xfrm>
          <a:prstGeom prst="rect">
            <a:avLst/>
          </a:prstGeom>
          <a:noFill/>
        </p:spPr>
        <p:txBody>
          <a:bodyPr wrap="none" rtlCol="0">
            <a:spAutoFit/>
          </a:bodyPr>
          <a:lstStyle/>
          <a:p>
            <a:pPr algn="ctr"/>
            <a:r>
              <a:rPr lang="en-US" dirty="0" smtClean="0">
                <a:solidFill>
                  <a:schemeClr val="bg1"/>
                </a:solidFill>
              </a:rPr>
              <a:t>Reefs</a:t>
            </a:r>
            <a:endParaRPr lang="en-US" dirty="0">
              <a:solidFill>
                <a:schemeClr val="bg1"/>
              </a:solidFill>
            </a:endParaRPr>
          </a:p>
        </p:txBody>
      </p:sp>
      <p:sp>
        <p:nvSpPr>
          <p:cNvPr id="13" name="Text Box 3"/>
          <p:cNvSpPr txBox="1">
            <a:spLocks noChangeArrowheads="1"/>
          </p:cNvSpPr>
          <p:nvPr/>
        </p:nvSpPr>
        <p:spPr bwMode="auto">
          <a:xfrm>
            <a:off x="1020260" y="16845"/>
            <a:ext cx="4373567" cy="830997"/>
          </a:xfrm>
          <a:prstGeom prst="rect">
            <a:avLst/>
          </a:prstGeom>
          <a:noFill/>
          <a:ln w="9525">
            <a:noFill/>
            <a:miter lim="800000"/>
            <a:headEnd/>
            <a:tailEnd/>
          </a:ln>
        </p:spPr>
        <p:txBody>
          <a:bodyPr wrap="square">
            <a:prstTxWarp prst="textNoShape">
              <a:avLst/>
            </a:prstTxWarp>
            <a:spAutoFit/>
          </a:bodyPr>
          <a:lstStyle/>
          <a:p>
            <a:pPr eaLnBrk="0" hangingPunct="0"/>
            <a:r>
              <a:rPr lang="en-US" sz="2800" b="1" dirty="0">
                <a:latin typeface="Candara"/>
                <a:ea typeface="ＭＳ Ｐゴシック" charset="-128"/>
                <a:cs typeface="Candara"/>
              </a:rPr>
              <a:t>Natural</a:t>
            </a:r>
            <a:r>
              <a:rPr lang="en-US" sz="2800" b="1" dirty="0" smtClean="0">
                <a:latin typeface="Candara"/>
                <a:ea typeface="ＭＳ Ｐゴシック" charset="-128"/>
                <a:cs typeface="Candara"/>
              </a:rPr>
              <a:t> ocean acidification</a:t>
            </a:r>
          </a:p>
          <a:p>
            <a:pPr eaLnBrk="0" hangingPunct="0"/>
            <a:r>
              <a:rPr lang="en-US" sz="2000" b="1" dirty="0" smtClean="0">
                <a:latin typeface="Candara"/>
                <a:ea typeface="ＭＳ Ｐゴシック" charset="-128"/>
                <a:cs typeface="Candara"/>
              </a:rPr>
              <a:t>CO2 vents </a:t>
            </a:r>
            <a:r>
              <a:rPr lang="en-US" sz="2000" b="1" dirty="0">
                <a:latin typeface="Candara"/>
                <a:ea typeface="ＭＳ Ｐゴシック" charset="-128"/>
                <a:cs typeface="Candara"/>
              </a:rPr>
              <a:t>off</a:t>
            </a:r>
            <a:r>
              <a:rPr lang="en-US" sz="2000" b="1" dirty="0" smtClean="0">
                <a:latin typeface="Candara"/>
                <a:ea typeface="ＭＳ Ｐゴシック" charset="-128"/>
                <a:cs typeface="Candara"/>
              </a:rPr>
              <a:t> Japan</a:t>
            </a:r>
            <a:endParaRPr lang="en-US" sz="2000" b="1" dirty="0">
              <a:latin typeface="Candara"/>
              <a:ea typeface="ＭＳ Ｐゴシック" charset="-128"/>
              <a:cs typeface="Candara"/>
            </a:endParaRPr>
          </a:p>
        </p:txBody>
      </p:sp>
    </p:spTree>
    <p:extLst>
      <p:ext uri="{BB962C8B-B14F-4D97-AF65-F5344CB8AC3E}">
        <p14:creationId xmlns:p14="http://schemas.microsoft.com/office/powerpoint/2010/main" val="156264908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32" y="1160312"/>
            <a:ext cx="9137267" cy="5697687"/>
          </a:xfrm>
          <a:prstGeom prst="rect">
            <a:avLst/>
          </a:prstGeom>
          <a:solidFill>
            <a:srgbClr val="00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gbrarial.jpg"/>
          <p:cNvPicPr>
            <a:picLocks noChangeAspect="1"/>
          </p:cNvPicPr>
          <p:nvPr/>
        </p:nvPicPr>
        <p:blipFill>
          <a:blip r:embed="rId3"/>
          <a:stretch>
            <a:fillRect/>
          </a:stretch>
        </p:blipFill>
        <p:spPr>
          <a:xfrm>
            <a:off x="-7403" y="-7389"/>
            <a:ext cx="879538" cy="813573"/>
          </a:xfrm>
          <a:prstGeom prst="rect">
            <a:avLst/>
          </a:prstGeom>
        </p:spPr>
      </p:pic>
      <p:sp>
        <p:nvSpPr>
          <p:cNvPr id="11" name="Rectangle 10"/>
          <p:cNvSpPr/>
          <p:nvPr/>
        </p:nvSpPr>
        <p:spPr>
          <a:xfrm>
            <a:off x="6733" y="0"/>
            <a:ext cx="861597" cy="806184"/>
          </a:xfrm>
          <a:prstGeom prst="rect">
            <a:avLst/>
          </a:prstGeom>
          <a:no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00735" y="229601"/>
            <a:ext cx="700432" cy="369332"/>
          </a:xfrm>
          <a:prstGeom prst="rect">
            <a:avLst/>
          </a:prstGeom>
          <a:noFill/>
        </p:spPr>
        <p:txBody>
          <a:bodyPr wrap="none" rtlCol="0">
            <a:spAutoFit/>
          </a:bodyPr>
          <a:lstStyle/>
          <a:p>
            <a:pPr algn="ctr"/>
            <a:r>
              <a:rPr lang="en-US" dirty="0" smtClean="0">
                <a:solidFill>
                  <a:schemeClr val="bg1"/>
                </a:solidFill>
              </a:rPr>
              <a:t>Reefs</a:t>
            </a:r>
            <a:endParaRPr lang="en-US" dirty="0">
              <a:solidFill>
                <a:schemeClr val="bg1"/>
              </a:solidFill>
            </a:endParaRPr>
          </a:p>
        </p:txBody>
      </p:sp>
      <p:sp>
        <p:nvSpPr>
          <p:cNvPr id="13" name="Text Box 3"/>
          <p:cNvSpPr txBox="1">
            <a:spLocks noChangeArrowheads="1"/>
          </p:cNvSpPr>
          <p:nvPr/>
        </p:nvSpPr>
        <p:spPr bwMode="auto">
          <a:xfrm>
            <a:off x="1020260" y="16845"/>
            <a:ext cx="7346799" cy="954107"/>
          </a:xfrm>
          <a:prstGeom prst="rect">
            <a:avLst/>
          </a:prstGeom>
          <a:noFill/>
          <a:ln w="9525">
            <a:noFill/>
            <a:miter lim="800000"/>
            <a:headEnd/>
            <a:tailEnd/>
          </a:ln>
        </p:spPr>
        <p:txBody>
          <a:bodyPr wrap="square">
            <a:prstTxWarp prst="textNoShape">
              <a:avLst/>
            </a:prstTxWarp>
            <a:spAutoFit/>
          </a:bodyPr>
          <a:lstStyle/>
          <a:p>
            <a:pPr eaLnBrk="0" hangingPunct="0"/>
            <a:r>
              <a:rPr lang="en-US" sz="2800" b="1" dirty="0">
                <a:latin typeface="Candara"/>
                <a:ea typeface="ＭＳ Ｐゴシック" charset="-128"/>
                <a:cs typeface="Candara"/>
              </a:rPr>
              <a:t>Natural</a:t>
            </a:r>
            <a:r>
              <a:rPr lang="en-US" sz="2800" b="1" dirty="0" smtClean="0">
                <a:latin typeface="Candara"/>
                <a:ea typeface="ＭＳ Ｐゴシック" charset="-128"/>
                <a:cs typeface="Candara"/>
              </a:rPr>
              <a:t> ocean acidification sites are not perfect analogs</a:t>
            </a:r>
          </a:p>
        </p:txBody>
      </p:sp>
      <p:sp>
        <p:nvSpPr>
          <p:cNvPr id="2" name="Oval 1"/>
          <p:cNvSpPr/>
          <p:nvPr/>
        </p:nvSpPr>
        <p:spPr>
          <a:xfrm>
            <a:off x="2430040" y="1771830"/>
            <a:ext cx="4358390" cy="4029735"/>
          </a:xfrm>
          <a:prstGeom prst="ellipse">
            <a:avLst/>
          </a:prstGeom>
          <a:gradFill flip="none" rotWithShape="1">
            <a:gsLst>
              <a:gs pos="0">
                <a:srgbClr val="FFFF00"/>
              </a:gs>
              <a:gs pos="70000">
                <a:srgbClr val="00FFFF"/>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00735" y="1297909"/>
            <a:ext cx="3116033" cy="1384995"/>
          </a:xfrm>
          <a:prstGeom prst="rect">
            <a:avLst/>
          </a:prstGeom>
          <a:noFill/>
        </p:spPr>
        <p:txBody>
          <a:bodyPr wrap="square" rtlCol="0">
            <a:spAutoFit/>
          </a:bodyPr>
          <a:lstStyle/>
          <a:p>
            <a:r>
              <a:rPr lang="en-US" sz="2800" b="1" dirty="0" smtClean="0">
                <a:latin typeface="Candara"/>
                <a:cs typeface="Candara"/>
              </a:rPr>
              <a:t>Problems due to connectivity with outside areas</a:t>
            </a:r>
            <a:endParaRPr lang="en-US" sz="2800" b="1" dirty="0">
              <a:latin typeface="Candara"/>
              <a:cs typeface="Candara"/>
            </a:endParaRPr>
          </a:p>
        </p:txBody>
      </p:sp>
      <p:sp>
        <p:nvSpPr>
          <p:cNvPr id="14" name="TextBox 13"/>
          <p:cNvSpPr txBox="1"/>
          <p:nvPr/>
        </p:nvSpPr>
        <p:spPr>
          <a:xfrm>
            <a:off x="100735" y="5307610"/>
            <a:ext cx="3116033" cy="1384995"/>
          </a:xfrm>
          <a:prstGeom prst="rect">
            <a:avLst/>
          </a:prstGeom>
          <a:noFill/>
        </p:spPr>
        <p:txBody>
          <a:bodyPr wrap="square" rtlCol="0">
            <a:spAutoFit/>
          </a:bodyPr>
          <a:lstStyle/>
          <a:p>
            <a:r>
              <a:rPr lang="en-US" sz="2800" b="1" dirty="0" smtClean="0">
                <a:latin typeface="Candara"/>
                <a:cs typeface="Candara"/>
              </a:rPr>
              <a:t>Immigration from areas NOT experiencing OA</a:t>
            </a:r>
            <a:endParaRPr lang="en-US" sz="2800" b="1" dirty="0">
              <a:latin typeface="Candara"/>
              <a:cs typeface="Candara"/>
            </a:endParaRPr>
          </a:p>
        </p:txBody>
      </p:sp>
      <p:sp>
        <p:nvSpPr>
          <p:cNvPr id="15" name="TextBox 14"/>
          <p:cNvSpPr txBox="1"/>
          <p:nvPr/>
        </p:nvSpPr>
        <p:spPr>
          <a:xfrm>
            <a:off x="5853912" y="5486904"/>
            <a:ext cx="3116033" cy="954107"/>
          </a:xfrm>
          <a:prstGeom prst="rect">
            <a:avLst/>
          </a:prstGeom>
          <a:noFill/>
        </p:spPr>
        <p:txBody>
          <a:bodyPr wrap="square" rtlCol="0">
            <a:spAutoFit/>
          </a:bodyPr>
          <a:lstStyle/>
          <a:p>
            <a:r>
              <a:rPr lang="en-US" sz="2800" b="1" dirty="0" smtClean="0">
                <a:latin typeface="Candara"/>
                <a:cs typeface="Candara"/>
              </a:rPr>
              <a:t>Lack of isolation hinders adaptation</a:t>
            </a:r>
            <a:endParaRPr lang="en-US" sz="2800" b="1" dirty="0">
              <a:latin typeface="Candara"/>
              <a:cs typeface="Candara"/>
            </a:endParaRPr>
          </a:p>
        </p:txBody>
      </p:sp>
      <p:sp>
        <p:nvSpPr>
          <p:cNvPr id="5" name="Right Arrow 4"/>
          <p:cNvSpPr/>
          <p:nvPr/>
        </p:nvSpPr>
        <p:spPr>
          <a:xfrm rot="19794473">
            <a:off x="2086635" y="4627311"/>
            <a:ext cx="995993" cy="484632"/>
          </a:xfrm>
          <a:prstGeom prst="rightArrow">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5635750" y="5084709"/>
            <a:ext cx="436323" cy="41364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6006353" y="4681323"/>
            <a:ext cx="642471" cy="294089"/>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5154706" y="5387025"/>
            <a:ext cx="149412" cy="60438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384087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body" sz="half" idx="1"/>
          </p:nvPr>
        </p:nvSpPr>
        <p:spPr>
          <a:xfrm>
            <a:off x="5334000" y="555625"/>
            <a:ext cx="4038600" cy="4983163"/>
          </a:xfrm>
        </p:spPr>
        <p:txBody>
          <a:bodyPr/>
          <a:lstStyle/>
          <a:p>
            <a:pPr marL="0" indent="0" eaLnBrk="1" hangingPunct="1"/>
            <a:r>
              <a:rPr lang="en-US" sz="2400" dirty="0"/>
              <a:t>Galapagos example</a:t>
            </a:r>
          </a:p>
        </p:txBody>
      </p:sp>
      <p:pic>
        <p:nvPicPr>
          <p:cNvPr id="99331" name="Picture 3" descr="galapagos_nasa"/>
          <p:cNvPicPr>
            <a:picLocks noGrp="1" noChangeAspect="1" noChangeArrowheads="1"/>
          </p:cNvPicPr>
          <p:nvPr>
            <p:ph sz="quarter" idx="4294967295"/>
          </p:nvPr>
        </p:nvPicPr>
        <p:blipFill>
          <a:blip r:embed="rId3"/>
          <a:srcRect/>
          <a:stretch>
            <a:fillRect/>
          </a:stretch>
        </p:blipFill>
        <p:spPr>
          <a:xfrm>
            <a:off x="295275" y="1420813"/>
            <a:ext cx="6572250" cy="4929187"/>
          </a:xfrm>
        </p:spPr>
      </p:pic>
      <p:sp>
        <p:nvSpPr>
          <p:cNvPr id="99332" name="Line 4"/>
          <p:cNvSpPr>
            <a:spLocks noChangeShapeType="1"/>
          </p:cNvSpPr>
          <p:nvPr/>
        </p:nvSpPr>
        <p:spPr bwMode="auto">
          <a:xfrm>
            <a:off x="2590800" y="3276600"/>
            <a:ext cx="228600" cy="228600"/>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sp>
        <p:nvSpPr>
          <p:cNvPr id="99333" name="Line 5"/>
          <p:cNvSpPr>
            <a:spLocks noChangeShapeType="1"/>
          </p:cNvSpPr>
          <p:nvPr/>
        </p:nvSpPr>
        <p:spPr bwMode="auto">
          <a:xfrm flipH="1">
            <a:off x="3505200" y="3429000"/>
            <a:ext cx="228600" cy="228600"/>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sp>
        <p:nvSpPr>
          <p:cNvPr id="99334" name="Line 6"/>
          <p:cNvSpPr>
            <a:spLocks noChangeShapeType="1"/>
          </p:cNvSpPr>
          <p:nvPr/>
        </p:nvSpPr>
        <p:spPr bwMode="auto">
          <a:xfrm flipH="1">
            <a:off x="2743200" y="4191000"/>
            <a:ext cx="228600" cy="228600"/>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sp>
        <p:nvSpPr>
          <p:cNvPr id="99335" name="Line 7"/>
          <p:cNvSpPr>
            <a:spLocks noChangeShapeType="1"/>
          </p:cNvSpPr>
          <p:nvPr/>
        </p:nvSpPr>
        <p:spPr bwMode="auto">
          <a:xfrm flipH="1">
            <a:off x="3886200" y="5562600"/>
            <a:ext cx="0" cy="228600"/>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pic>
        <p:nvPicPr>
          <p:cNvPr id="99336" name="Picture 8" descr="galapagos_map"/>
          <p:cNvPicPr>
            <a:picLocks noGrp="1" noChangeAspect="1" noChangeArrowheads="1"/>
          </p:cNvPicPr>
          <p:nvPr>
            <p:ph sz="quarter" idx="4294967295"/>
          </p:nvPr>
        </p:nvPicPr>
        <p:blipFill>
          <a:blip r:embed="rId4"/>
          <a:srcRect/>
          <a:stretch>
            <a:fillRect/>
          </a:stretch>
        </p:blipFill>
        <p:spPr>
          <a:xfrm>
            <a:off x="5376863" y="228600"/>
            <a:ext cx="3309937" cy="3611562"/>
          </a:xfrm>
        </p:spPr>
      </p:pic>
      <p:sp>
        <p:nvSpPr>
          <p:cNvPr id="99337" name="Rectangle 9"/>
          <p:cNvSpPr>
            <a:spLocks noChangeArrowheads="1"/>
          </p:cNvSpPr>
          <p:nvPr/>
        </p:nvSpPr>
        <p:spPr bwMode="auto">
          <a:xfrm>
            <a:off x="7467600" y="1752600"/>
            <a:ext cx="228600" cy="152400"/>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pic>
        <p:nvPicPr>
          <p:cNvPr id="1672203" name="Picture 11" descr="Eucidaris_thouarsii_GAL"/>
          <p:cNvPicPr>
            <a:picLocks noChangeAspect="1" noChangeArrowheads="1"/>
          </p:cNvPicPr>
          <p:nvPr/>
        </p:nvPicPr>
        <p:blipFill>
          <a:blip r:embed="rId5"/>
          <a:srcRect/>
          <a:stretch>
            <a:fillRect/>
          </a:stretch>
        </p:blipFill>
        <p:spPr bwMode="auto">
          <a:xfrm>
            <a:off x="5790568" y="3962400"/>
            <a:ext cx="3175631" cy="2400300"/>
          </a:xfrm>
          <a:prstGeom prst="rect">
            <a:avLst/>
          </a:prstGeom>
          <a:noFill/>
          <a:ln w="9525">
            <a:solidFill>
              <a:schemeClr val="tx1"/>
            </a:solidFill>
            <a:miter lim="800000"/>
            <a:headEnd/>
            <a:tailEnd/>
          </a:ln>
        </p:spPr>
      </p:pic>
      <p:sp>
        <p:nvSpPr>
          <p:cNvPr id="1672204" name="Text Box 12"/>
          <p:cNvSpPr txBox="1">
            <a:spLocks noChangeArrowheads="1"/>
          </p:cNvSpPr>
          <p:nvPr/>
        </p:nvSpPr>
        <p:spPr bwMode="auto">
          <a:xfrm>
            <a:off x="5790568" y="5983288"/>
            <a:ext cx="1606550" cy="366712"/>
          </a:xfrm>
          <a:prstGeom prst="rect">
            <a:avLst/>
          </a:prstGeom>
          <a:solidFill>
            <a:srgbClr val="FFFFFF">
              <a:alpha val="52156"/>
            </a:srgbClr>
          </a:solidFill>
          <a:ln w="9525">
            <a:noFill/>
            <a:miter lim="800000"/>
            <a:headEnd/>
            <a:tailEnd/>
          </a:ln>
        </p:spPr>
        <p:txBody>
          <a:bodyPr wrap="none">
            <a:prstTxWarp prst="textNoShape">
              <a:avLst/>
            </a:prstTxWarp>
            <a:spAutoFit/>
          </a:bodyPr>
          <a:lstStyle/>
          <a:p>
            <a:pPr algn="l"/>
            <a:r>
              <a:rPr lang="en-US" b="1" i="1" dirty="0" err="1">
                <a:latin typeface="Arial" charset="0"/>
              </a:rPr>
              <a:t>Eucidaris</a:t>
            </a:r>
            <a:r>
              <a:rPr lang="en-US" b="1" i="1" dirty="0">
                <a:latin typeface="Arial" charset="0"/>
              </a:rPr>
              <a:t> sp.</a:t>
            </a:r>
          </a:p>
        </p:txBody>
      </p:sp>
      <p:sp>
        <p:nvSpPr>
          <p:cNvPr id="99341" name="Rectangle 13"/>
          <p:cNvSpPr>
            <a:spLocks noGrp="1" noChangeArrowheads="1"/>
          </p:cNvSpPr>
          <p:nvPr>
            <p:ph type="title"/>
          </p:nvPr>
        </p:nvSpPr>
        <p:spPr>
          <a:xfrm>
            <a:off x="1040878" y="18055"/>
            <a:ext cx="4928644" cy="907257"/>
          </a:xfrm>
        </p:spPr>
        <p:txBody>
          <a:bodyPr>
            <a:noAutofit/>
          </a:bodyPr>
          <a:lstStyle/>
          <a:p>
            <a:pPr algn="l" eaLnBrk="1" hangingPunct="1"/>
            <a:r>
              <a:rPr lang="en-US" sz="2800" b="1" dirty="0" smtClean="0">
                <a:latin typeface="Candara"/>
                <a:cs typeface="Candara"/>
              </a:rPr>
              <a:t>Natural ocean acidification</a:t>
            </a:r>
            <a:r>
              <a:rPr lang="en-US" sz="2000" b="1" dirty="0" smtClean="0">
                <a:latin typeface="Candara"/>
                <a:cs typeface="Candara"/>
              </a:rPr>
              <a:t/>
            </a:r>
            <a:br>
              <a:rPr lang="en-US" sz="2000" b="1" dirty="0" smtClean="0">
                <a:latin typeface="Candara"/>
                <a:cs typeface="Candara"/>
              </a:rPr>
            </a:br>
            <a:r>
              <a:rPr lang="en-US" sz="2000" b="1" dirty="0" smtClean="0">
                <a:latin typeface="Candara"/>
                <a:cs typeface="Candara"/>
              </a:rPr>
              <a:t>Galápagos </a:t>
            </a:r>
            <a:r>
              <a:rPr lang="en-US" sz="2000" b="1" dirty="0">
                <a:latin typeface="Candara"/>
                <a:cs typeface="Candara"/>
              </a:rPr>
              <a:t>Coral </a:t>
            </a:r>
            <a:r>
              <a:rPr lang="en-US" sz="2000" b="1" dirty="0" smtClean="0">
                <a:latin typeface="Candara"/>
                <a:cs typeface="Candara"/>
              </a:rPr>
              <a:t>Reefs</a:t>
            </a:r>
            <a:endParaRPr lang="en-US" sz="1200" b="1" i="1" dirty="0">
              <a:latin typeface="Candara"/>
              <a:cs typeface="Candara"/>
            </a:endParaRPr>
          </a:p>
        </p:txBody>
      </p:sp>
      <p:grpSp>
        <p:nvGrpSpPr>
          <p:cNvPr id="14" name="Group 13"/>
          <p:cNvGrpSpPr/>
          <p:nvPr/>
        </p:nvGrpSpPr>
        <p:grpSpPr>
          <a:xfrm>
            <a:off x="4" y="0"/>
            <a:ext cx="925822" cy="914400"/>
            <a:chOff x="4" y="0"/>
            <a:chExt cx="925822" cy="914400"/>
          </a:xfrm>
        </p:grpSpPr>
        <p:pic>
          <p:nvPicPr>
            <p:cNvPr id="15" name="Picture 14" descr="gbrarial.jpg"/>
            <p:cNvPicPr>
              <a:picLocks noChangeAspect="1"/>
            </p:cNvPicPr>
            <p:nvPr/>
          </p:nvPicPr>
          <p:blipFill>
            <a:blip r:embed="rId6"/>
            <a:stretch>
              <a:fillRect/>
            </a:stretch>
          </p:blipFill>
          <p:spPr>
            <a:xfrm>
              <a:off x="4" y="0"/>
              <a:ext cx="925822" cy="914400"/>
            </a:xfrm>
            <a:prstGeom prst="rect">
              <a:avLst/>
            </a:prstGeom>
          </p:spPr>
        </p:pic>
        <p:sp>
          <p:nvSpPr>
            <p:cNvPr id="16" name="Rectangle 15"/>
            <p:cNvSpPr/>
            <p:nvPr/>
          </p:nvSpPr>
          <p:spPr>
            <a:xfrm>
              <a:off x="11425" y="0"/>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reefs</a:t>
              </a:r>
              <a:endParaRPr lang="en-US" dirty="0">
                <a:solidFill>
                  <a:schemeClr val="bg1"/>
                </a:solidFill>
              </a:endParaRPr>
            </a:p>
          </p:txBody>
        </p:sp>
      </p:gr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3" descr="glodap_sata_mapset"/>
          <p:cNvPicPr>
            <a:picLocks noChangeAspect="1" noChangeArrowheads="1"/>
          </p:cNvPicPr>
          <p:nvPr/>
        </p:nvPicPr>
        <p:blipFill>
          <a:blip r:embed="rId3"/>
          <a:srcRect/>
          <a:stretch>
            <a:fillRect/>
          </a:stretch>
        </p:blipFill>
        <p:spPr bwMode="auto">
          <a:xfrm>
            <a:off x="457200" y="1778000"/>
            <a:ext cx="6115050" cy="4497388"/>
          </a:xfrm>
          <a:prstGeom prst="rect">
            <a:avLst/>
          </a:prstGeom>
          <a:noFill/>
          <a:ln w="9525">
            <a:noFill/>
            <a:miter lim="800000"/>
            <a:headEnd/>
            <a:tailEnd/>
          </a:ln>
        </p:spPr>
      </p:pic>
      <p:grpSp>
        <p:nvGrpSpPr>
          <p:cNvPr id="2" name="Group 4"/>
          <p:cNvGrpSpPr>
            <a:grpSpLocks/>
          </p:cNvGrpSpPr>
          <p:nvPr/>
        </p:nvGrpSpPr>
        <p:grpSpPr bwMode="auto">
          <a:xfrm>
            <a:off x="6781800" y="939800"/>
            <a:ext cx="2057400" cy="5842000"/>
            <a:chOff x="4032" y="192"/>
            <a:chExt cx="1664" cy="4064"/>
          </a:xfrm>
        </p:grpSpPr>
        <p:pic>
          <p:nvPicPr>
            <p:cNvPr id="101387" name="Picture 5" descr="galapagos_cmt"/>
            <p:cNvPicPr>
              <a:picLocks noChangeAspect="1" noChangeArrowheads="1"/>
            </p:cNvPicPr>
            <p:nvPr/>
          </p:nvPicPr>
          <p:blipFill>
            <a:blip r:embed="rId4"/>
            <a:srcRect/>
            <a:stretch>
              <a:fillRect/>
            </a:stretch>
          </p:blipFill>
          <p:spPr bwMode="auto">
            <a:xfrm>
              <a:off x="4032" y="2921"/>
              <a:ext cx="1664" cy="1335"/>
            </a:xfrm>
            <a:prstGeom prst="rect">
              <a:avLst/>
            </a:prstGeom>
            <a:noFill/>
            <a:ln w="9525">
              <a:noFill/>
              <a:miter lim="800000"/>
              <a:headEnd/>
              <a:tailEnd/>
            </a:ln>
          </p:spPr>
        </p:pic>
        <p:pic>
          <p:nvPicPr>
            <p:cNvPr id="101388" name="Picture 6" descr="panama_cmt"/>
            <p:cNvPicPr>
              <a:picLocks noChangeAspect="1" noChangeArrowheads="1"/>
            </p:cNvPicPr>
            <p:nvPr/>
          </p:nvPicPr>
          <p:blipFill>
            <a:blip r:embed="rId5"/>
            <a:srcRect/>
            <a:stretch>
              <a:fillRect/>
            </a:stretch>
          </p:blipFill>
          <p:spPr bwMode="auto">
            <a:xfrm>
              <a:off x="4032" y="1539"/>
              <a:ext cx="1664" cy="1349"/>
            </a:xfrm>
            <a:prstGeom prst="rect">
              <a:avLst/>
            </a:prstGeom>
            <a:noFill/>
            <a:ln w="9525">
              <a:noFill/>
              <a:miter lim="800000"/>
              <a:headEnd/>
              <a:tailEnd/>
            </a:ln>
          </p:spPr>
        </p:pic>
        <p:pic>
          <p:nvPicPr>
            <p:cNvPr id="101389" name="Picture 7" descr="bahamas_cmt"/>
            <p:cNvPicPr>
              <a:picLocks noChangeAspect="1" noChangeArrowheads="1"/>
            </p:cNvPicPr>
            <p:nvPr/>
          </p:nvPicPr>
          <p:blipFill>
            <a:blip r:embed="rId6"/>
            <a:srcRect/>
            <a:stretch>
              <a:fillRect/>
            </a:stretch>
          </p:blipFill>
          <p:spPr bwMode="auto">
            <a:xfrm>
              <a:off x="4032" y="192"/>
              <a:ext cx="1632" cy="1320"/>
            </a:xfrm>
            <a:prstGeom prst="rect">
              <a:avLst/>
            </a:prstGeom>
            <a:noFill/>
            <a:ln w="9525">
              <a:noFill/>
              <a:miter lim="800000"/>
              <a:headEnd/>
              <a:tailEnd/>
            </a:ln>
          </p:spPr>
        </p:pic>
      </p:grpSp>
      <p:sp>
        <p:nvSpPr>
          <p:cNvPr id="101380" name="Line 8"/>
          <p:cNvSpPr>
            <a:spLocks noChangeShapeType="1"/>
          </p:cNvSpPr>
          <p:nvPr/>
        </p:nvSpPr>
        <p:spPr bwMode="auto">
          <a:xfrm flipV="1">
            <a:off x="3733800" y="1397000"/>
            <a:ext cx="3048000" cy="1028700"/>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101381" name="Line 9"/>
          <p:cNvSpPr>
            <a:spLocks noChangeShapeType="1"/>
          </p:cNvSpPr>
          <p:nvPr/>
        </p:nvSpPr>
        <p:spPr bwMode="auto">
          <a:xfrm flipV="1">
            <a:off x="3219450" y="3378200"/>
            <a:ext cx="3562350" cy="0"/>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101382" name="Line 10"/>
          <p:cNvSpPr>
            <a:spLocks noChangeShapeType="1"/>
          </p:cNvSpPr>
          <p:nvPr/>
        </p:nvSpPr>
        <p:spPr bwMode="auto">
          <a:xfrm>
            <a:off x="2667000" y="3949700"/>
            <a:ext cx="4114800" cy="17907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101383" name="Text Box 11"/>
          <p:cNvSpPr txBox="1">
            <a:spLocks noChangeArrowheads="1"/>
          </p:cNvSpPr>
          <p:nvPr/>
        </p:nvSpPr>
        <p:spPr bwMode="auto">
          <a:xfrm>
            <a:off x="3352800" y="6415088"/>
            <a:ext cx="2971800" cy="366712"/>
          </a:xfrm>
          <a:prstGeom prst="rect">
            <a:avLst/>
          </a:prstGeom>
          <a:noFill/>
          <a:ln w="9525">
            <a:noFill/>
            <a:miter lim="800000"/>
            <a:headEnd/>
            <a:tailEnd/>
          </a:ln>
        </p:spPr>
        <p:txBody>
          <a:bodyPr>
            <a:prstTxWarp prst="textNoShape">
              <a:avLst/>
            </a:prstTxWarp>
            <a:spAutoFit/>
          </a:bodyPr>
          <a:lstStyle/>
          <a:p>
            <a:pPr algn="r"/>
            <a:r>
              <a:rPr lang="en-US">
                <a:solidFill>
                  <a:srgbClr val="4C4C4C"/>
                </a:solidFill>
                <a:latin typeface="Candara Italic" pitchFamily="48" charset="0"/>
              </a:rPr>
              <a:t>Manzello et al. (2008)</a:t>
            </a:r>
            <a:r>
              <a:rPr lang="en-US" i="1">
                <a:solidFill>
                  <a:srgbClr val="4C4C4C"/>
                </a:solidFill>
                <a:latin typeface="Candara Italic" pitchFamily="48" charset="0"/>
              </a:rPr>
              <a:t> PNAS</a:t>
            </a:r>
          </a:p>
        </p:txBody>
      </p:sp>
      <p:grpSp>
        <p:nvGrpSpPr>
          <p:cNvPr id="14" name="Group 13"/>
          <p:cNvGrpSpPr/>
          <p:nvPr/>
        </p:nvGrpSpPr>
        <p:grpSpPr>
          <a:xfrm>
            <a:off x="4" y="0"/>
            <a:ext cx="925822" cy="914400"/>
            <a:chOff x="4" y="0"/>
            <a:chExt cx="925822" cy="914400"/>
          </a:xfrm>
        </p:grpSpPr>
        <p:pic>
          <p:nvPicPr>
            <p:cNvPr id="15" name="Picture 14" descr="gbrarial.jpg"/>
            <p:cNvPicPr>
              <a:picLocks noChangeAspect="1"/>
            </p:cNvPicPr>
            <p:nvPr/>
          </p:nvPicPr>
          <p:blipFill>
            <a:blip r:embed="rId7"/>
            <a:stretch>
              <a:fillRect/>
            </a:stretch>
          </p:blipFill>
          <p:spPr>
            <a:xfrm>
              <a:off x="4" y="0"/>
              <a:ext cx="925822" cy="914400"/>
            </a:xfrm>
            <a:prstGeom prst="rect">
              <a:avLst/>
            </a:prstGeom>
          </p:spPr>
        </p:pic>
        <p:sp>
          <p:nvSpPr>
            <p:cNvPr id="16" name="Rectangle 15"/>
            <p:cNvSpPr/>
            <p:nvPr/>
          </p:nvSpPr>
          <p:spPr>
            <a:xfrm>
              <a:off x="11425" y="0"/>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reefs</a:t>
              </a:r>
              <a:endParaRPr lang="en-US" dirty="0">
                <a:solidFill>
                  <a:schemeClr val="bg1"/>
                </a:solidFill>
              </a:endParaRPr>
            </a:p>
          </p:txBody>
        </p:sp>
      </p:grpSp>
      <p:sp>
        <p:nvSpPr>
          <p:cNvPr id="18" name="Rectangle 13"/>
          <p:cNvSpPr>
            <a:spLocks noGrp="1" noChangeArrowheads="1"/>
          </p:cNvSpPr>
          <p:nvPr>
            <p:ph type="title"/>
          </p:nvPr>
        </p:nvSpPr>
        <p:spPr>
          <a:xfrm>
            <a:off x="1040878" y="18055"/>
            <a:ext cx="4928644" cy="907257"/>
          </a:xfrm>
        </p:spPr>
        <p:txBody>
          <a:bodyPr>
            <a:noAutofit/>
          </a:bodyPr>
          <a:lstStyle/>
          <a:p>
            <a:pPr algn="l" eaLnBrk="1" hangingPunct="1"/>
            <a:r>
              <a:rPr lang="en-US" sz="2800" b="1" dirty="0" smtClean="0">
                <a:latin typeface="Candara"/>
                <a:cs typeface="Candara"/>
              </a:rPr>
              <a:t>Natural ocean acidification</a:t>
            </a:r>
            <a:r>
              <a:rPr lang="en-US" sz="2000" b="1" dirty="0" smtClean="0">
                <a:latin typeface="Candara"/>
                <a:cs typeface="Candara"/>
              </a:rPr>
              <a:t/>
            </a:r>
            <a:br>
              <a:rPr lang="en-US" sz="2000" b="1" dirty="0" smtClean="0">
                <a:latin typeface="Candara"/>
                <a:cs typeface="Candara"/>
              </a:rPr>
            </a:br>
            <a:r>
              <a:rPr lang="en-US" sz="2000" b="1" dirty="0" smtClean="0">
                <a:latin typeface="Candara"/>
                <a:cs typeface="Candara"/>
              </a:rPr>
              <a:t>Galápagos </a:t>
            </a:r>
            <a:r>
              <a:rPr lang="en-US" sz="2000" b="1" dirty="0">
                <a:latin typeface="Candara"/>
                <a:cs typeface="Candara"/>
              </a:rPr>
              <a:t>Coral </a:t>
            </a:r>
            <a:r>
              <a:rPr lang="en-US" sz="2000" b="1" dirty="0" smtClean="0">
                <a:latin typeface="Candara"/>
                <a:cs typeface="Candara"/>
              </a:rPr>
              <a:t>Reefs</a:t>
            </a:r>
            <a:endParaRPr lang="en-US" sz="1200" b="1" i="1" dirty="0">
              <a:latin typeface="Candara"/>
              <a:cs typeface="Candara"/>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31" name="Text Box 9"/>
          <p:cNvSpPr txBox="1">
            <a:spLocks noChangeArrowheads="1"/>
          </p:cNvSpPr>
          <p:nvPr/>
        </p:nvSpPr>
        <p:spPr bwMode="auto">
          <a:xfrm>
            <a:off x="3144968" y="2147574"/>
            <a:ext cx="1513499" cy="523220"/>
          </a:xfrm>
          <a:prstGeom prst="rect">
            <a:avLst/>
          </a:prstGeom>
          <a:noFill/>
          <a:ln w="9525">
            <a:noFill/>
            <a:miter lim="800000"/>
            <a:headEnd/>
            <a:tailEnd/>
          </a:ln>
        </p:spPr>
        <p:txBody>
          <a:bodyPr wrap="square">
            <a:prstTxWarp prst="textNoShape">
              <a:avLst/>
            </a:prstTxWarp>
            <a:spAutoFit/>
          </a:bodyPr>
          <a:lstStyle/>
          <a:p>
            <a:pPr algn="l"/>
            <a:r>
              <a:rPr lang="en-US" sz="2800" b="1" dirty="0"/>
              <a:t>Grazers</a:t>
            </a:r>
          </a:p>
        </p:txBody>
      </p:sp>
      <p:sp>
        <p:nvSpPr>
          <p:cNvPr id="103432" name="Text Box 10"/>
          <p:cNvSpPr txBox="1">
            <a:spLocks noChangeArrowheads="1"/>
          </p:cNvSpPr>
          <p:nvPr/>
        </p:nvSpPr>
        <p:spPr bwMode="auto">
          <a:xfrm>
            <a:off x="3144730" y="4403839"/>
            <a:ext cx="2186187" cy="523220"/>
          </a:xfrm>
          <a:prstGeom prst="rect">
            <a:avLst/>
          </a:prstGeom>
          <a:noFill/>
          <a:ln w="9525">
            <a:noFill/>
            <a:miter lim="800000"/>
            <a:headEnd/>
            <a:tailEnd/>
          </a:ln>
        </p:spPr>
        <p:txBody>
          <a:bodyPr wrap="square">
            <a:prstTxWarp prst="textNoShape">
              <a:avLst/>
            </a:prstTxWarp>
            <a:spAutoFit/>
          </a:bodyPr>
          <a:lstStyle/>
          <a:p>
            <a:pPr algn="l"/>
            <a:r>
              <a:rPr lang="en-US" sz="2800" b="1" dirty="0" err="1"/>
              <a:t>Macroborers</a:t>
            </a:r>
            <a:endParaRPr lang="en-US" sz="2800" b="1" dirty="0"/>
          </a:p>
        </p:txBody>
      </p:sp>
      <p:sp>
        <p:nvSpPr>
          <p:cNvPr id="103433" name="Text Box 11"/>
          <p:cNvSpPr txBox="1">
            <a:spLocks noChangeArrowheads="1"/>
          </p:cNvSpPr>
          <p:nvPr/>
        </p:nvSpPr>
        <p:spPr bwMode="auto">
          <a:xfrm>
            <a:off x="3144730" y="5782942"/>
            <a:ext cx="2199356" cy="523220"/>
          </a:xfrm>
          <a:prstGeom prst="rect">
            <a:avLst/>
          </a:prstGeom>
          <a:noFill/>
          <a:ln w="9525">
            <a:noFill/>
            <a:miter lim="800000"/>
            <a:headEnd/>
            <a:tailEnd/>
          </a:ln>
        </p:spPr>
        <p:txBody>
          <a:bodyPr wrap="square">
            <a:prstTxWarp prst="textNoShape">
              <a:avLst/>
            </a:prstTxWarp>
            <a:spAutoFit/>
          </a:bodyPr>
          <a:lstStyle/>
          <a:p>
            <a:pPr algn="l"/>
            <a:r>
              <a:rPr lang="en-US" sz="2800" b="1" dirty="0" err="1"/>
              <a:t>Microborers</a:t>
            </a:r>
            <a:endParaRPr lang="en-US" sz="2800" b="1" dirty="0"/>
          </a:p>
        </p:txBody>
      </p:sp>
      <p:sp>
        <p:nvSpPr>
          <p:cNvPr id="103434" name="Line 12"/>
          <p:cNvSpPr>
            <a:spLocks noChangeShapeType="1"/>
          </p:cNvSpPr>
          <p:nvPr/>
        </p:nvSpPr>
        <p:spPr bwMode="auto">
          <a:xfrm flipH="1" flipV="1">
            <a:off x="3180577" y="1875488"/>
            <a:ext cx="251759" cy="272085"/>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103435" name="Line 13"/>
          <p:cNvSpPr>
            <a:spLocks noChangeShapeType="1"/>
          </p:cNvSpPr>
          <p:nvPr/>
        </p:nvSpPr>
        <p:spPr bwMode="auto">
          <a:xfrm flipH="1">
            <a:off x="3180577" y="2670794"/>
            <a:ext cx="251760" cy="320493"/>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13" name="TextBox 12"/>
          <p:cNvSpPr txBox="1"/>
          <p:nvPr/>
        </p:nvSpPr>
        <p:spPr>
          <a:xfrm>
            <a:off x="5284476" y="815920"/>
            <a:ext cx="3532756" cy="4708981"/>
          </a:xfrm>
          <a:prstGeom prst="rect">
            <a:avLst/>
          </a:prstGeom>
          <a:noFill/>
          <a:ln w="28575" cap="flat" cmpd="sng" algn="ctr">
            <a:solidFill>
              <a:srgbClr val="FF0000"/>
            </a:solidFill>
            <a:prstDash val="solid"/>
            <a:round/>
            <a:headEnd type="none" w="med" len="med"/>
            <a:tailEnd type="none" w="med" len="med"/>
          </a:ln>
        </p:spPr>
        <p:txBody>
          <a:bodyPr wrap="square">
            <a:prstTxWarp prst="textNoShape">
              <a:avLst/>
            </a:prstTxWarp>
            <a:spAutoFit/>
          </a:bodyPr>
          <a:lstStyle/>
          <a:p>
            <a:pPr>
              <a:defRPr/>
            </a:pPr>
            <a:r>
              <a:rPr lang="en-US" sz="2800" b="1" dirty="0"/>
              <a:t>Changes in </a:t>
            </a:r>
            <a:r>
              <a:rPr lang="en-US" sz="2800" b="1" dirty="0" err="1"/>
              <a:t>euendoliths</a:t>
            </a:r>
            <a:r>
              <a:rPr lang="en-US" sz="2800" b="1" dirty="0"/>
              <a:t> at 750 </a:t>
            </a:r>
            <a:r>
              <a:rPr lang="en-US" sz="2800" b="1" dirty="0" err="1"/>
              <a:t>vs</a:t>
            </a:r>
            <a:r>
              <a:rPr lang="en-US" sz="2800" b="1" dirty="0"/>
              <a:t> 400 ppm CO</a:t>
            </a:r>
            <a:r>
              <a:rPr lang="en-US" sz="2800" b="1" baseline="-25000" dirty="0"/>
              <a:t>2</a:t>
            </a:r>
          </a:p>
          <a:p>
            <a:pPr algn="l">
              <a:defRPr/>
            </a:pPr>
            <a:endParaRPr lang="en-US" sz="2400" b="1" dirty="0"/>
          </a:p>
          <a:p>
            <a:pPr marL="227013" indent="-227013" algn="l">
              <a:buFont typeface="Arial" charset="0"/>
              <a:buChar char="•"/>
              <a:defRPr/>
            </a:pPr>
            <a:r>
              <a:rPr lang="en-US" sz="2400" b="1" dirty="0"/>
              <a:t>Deeper penetration of </a:t>
            </a:r>
            <a:r>
              <a:rPr lang="en-US" sz="2400" b="1" dirty="0" err="1"/>
              <a:t>euendoliths</a:t>
            </a:r>
            <a:endParaRPr lang="en-US" sz="2400" b="1" dirty="0"/>
          </a:p>
          <a:p>
            <a:pPr marL="227013" indent="-227013" algn="l">
              <a:buFont typeface="Arial" charset="0"/>
              <a:buChar char="•"/>
              <a:defRPr/>
            </a:pPr>
            <a:r>
              <a:rPr lang="en-US" sz="2400" b="1" dirty="0"/>
              <a:t>48% increase in carbonate dissolution rates</a:t>
            </a:r>
          </a:p>
          <a:p>
            <a:pPr algn="r">
              <a:defRPr/>
            </a:pPr>
            <a:endParaRPr lang="en-US" sz="2400" b="1" dirty="0"/>
          </a:p>
          <a:p>
            <a:pPr>
              <a:defRPr/>
            </a:pPr>
            <a:r>
              <a:rPr lang="en-US" sz="2400" dirty="0" err="1">
                <a:solidFill>
                  <a:srgbClr val="262626"/>
                </a:solidFill>
                <a:latin typeface="Candara" charset="0"/>
                <a:ea typeface="Candara" charset="0"/>
                <a:cs typeface="Candara" charset="0"/>
              </a:rPr>
              <a:t>Tribollet</a:t>
            </a:r>
            <a:r>
              <a:rPr lang="en-US" sz="2400" dirty="0">
                <a:solidFill>
                  <a:srgbClr val="262626"/>
                </a:solidFill>
                <a:latin typeface="Candara" charset="0"/>
                <a:ea typeface="Candara" charset="0"/>
                <a:cs typeface="Candara" charset="0"/>
              </a:rPr>
              <a:t> et al.</a:t>
            </a:r>
            <a:r>
              <a:rPr lang="en-US" sz="2400" dirty="0" smtClean="0">
                <a:solidFill>
                  <a:srgbClr val="262626"/>
                </a:solidFill>
                <a:latin typeface="Candara" charset="0"/>
                <a:ea typeface="Candara" charset="0"/>
                <a:cs typeface="Candara" charset="0"/>
              </a:rPr>
              <a:t> 2009</a:t>
            </a:r>
          </a:p>
          <a:p>
            <a:pPr>
              <a:defRPr/>
            </a:pPr>
            <a:r>
              <a:rPr lang="en-US" sz="2400" i="1" dirty="0">
                <a:solidFill>
                  <a:srgbClr val="262626"/>
                </a:solidFill>
                <a:latin typeface="Candara" charset="0"/>
                <a:ea typeface="Candara" charset="0"/>
                <a:cs typeface="Candara" charset="0"/>
              </a:rPr>
              <a:t>Global </a:t>
            </a:r>
            <a:r>
              <a:rPr lang="en-US" sz="2400" i="1" dirty="0" err="1">
                <a:solidFill>
                  <a:srgbClr val="262626"/>
                </a:solidFill>
                <a:latin typeface="Candara" charset="0"/>
                <a:ea typeface="Candara" charset="0"/>
                <a:cs typeface="Candara" charset="0"/>
              </a:rPr>
              <a:t>Biogeochem</a:t>
            </a:r>
            <a:r>
              <a:rPr lang="en-US" sz="2400" i="1" dirty="0">
                <a:solidFill>
                  <a:srgbClr val="262626"/>
                </a:solidFill>
                <a:latin typeface="Candara" charset="0"/>
                <a:ea typeface="Candara" charset="0"/>
                <a:cs typeface="Candara" charset="0"/>
              </a:rPr>
              <a:t>. Cycles</a:t>
            </a:r>
          </a:p>
        </p:txBody>
      </p:sp>
      <p:sp>
        <p:nvSpPr>
          <p:cNvPr id="14" name="Right Arrow 13"/>
          <p:cNvSpPr>
            <a:spLocks noChangeArrowheads="1"/>
          </p:cNvSpPr>
          <p:nvPr/>
        </p:nvSpPr>
        <p:spPr bwMode="auto">
          <a:xfrm rot="18826949">
            <a:off x="5097195" y="5689937"/>
            <a:ext cx="493783" cy="296835"/>
          </a:xfrm>
          <a:prstGeom prst="rightArrow">
            <a:avLst>
              <a:gd name="adj1" fmla="val 50000"/>
              <a:gd name="adj2" fmla="val 49862"/>
            </a:avLst>
          </a:prstGeom>
          <a:solidFill>
            <a:srgbClr val="FF0000"/>
          </a:solidFill>
          <a:ln w="9525">
            <a:solidFill>
              <a:schemeClr val="tx1"/>
            </a:solidFill>
            <a:round/>
            <a:headEnd/>
            <a:tailEnd/>
          </a:ln>
        </p:spPr>
        <p:txBody>
          <a:bodyPr>
            <a:prstTxWarp prst="textNoShape">
              <a:avLst/>
            </a:prstTxWarp>
          </a:bodyPr>
          <a:lstStyle/>
          <a:p>
            <a:endParaRPr lang="en-US"/>
          </a:p>
        </p:txBody>
      </p:sp>
      <p:grpSp>
        <p:nvGrpSpPr>
          <p:cNvPr id="15" name="Group 14"/>
          <p:cNvGrpSpPr/>
          <p:nvPr/>
        </p:nvGrpSpPr>
        <p:grpSpPr>
          <a:xfrm>
            <a:off x="4" y="0"/>
            <a:ext cx="925822" cy="914400"/>
            <a:chOff x="4" y="0"/>
            <a:chExt cx="925822" cy="914400"/>
          </a:xfrm>
        </p:grpSpPr>
        <p:pic>
          <p:nvPicPr>
            <p:cNvPr id="16" name="Picture 15" descr="gbrarial.jpg"/>
            <p:cNvPicPr>
              <a:picLocks noChangeAspect="1"/>
            </p:cNvPicPr>
            <p:nvPr/>
          </p:nvPicPr>
          <p:blipFill>
            <a:blip r:embed="rId3"/>
            <a:stretch>
              <a:fillRect/>
            </a:stretch>
          </p:blipFill>
          <p:spPr>
            <a:xfrm>
              <a:off x="4" y="0"/>
              <a:ext cx="925822" cy="914400"/>
            </a:xfrm>
            <a:prstGeom prst="rect">
              <a:avLst/>
            </a:prstGeom>
          </p:spPr>
        </p:pic>
        <p:sp>
          <p:nvSpPr>
            <p:cNvPr id="17" name="Rectangle 16"/>
            <p:cNvSpPr/>
            <p:nvPr/>
          </p:nvSpPr>
          <p:spPr>
            <a:xfrm>
              <a:off x="11425" y="0"/>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reefs</a:t>
              </a:r>
              <a:endParaRPr lang="en-US" dirty="0">
                <a:solidFill>
                  <a:schemeClr val="bg1"/>
                </a:solidFill>
              </a:endParaRPr>
            </a:p>
          </p:txBody>
        </p:sp>
      </p:grpSp>
      <p:sp>
        <p:nvSpPr>
          <p:cNvPr id="19" name="Rectangle 13"/>
          <p:cNvSpPr txBox="1">
            <a:spLocks noChangeArrowheads="1"/>
          </p:cNvSpPr>
          <p:nvPr/>
        </p:nvSpPr>
        <p:spPr>
          <a:xfrm>
            <a:off x="1068066" y="7143"/>
            <a:ext cx="4451037" cy="907257"/>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j-lt"/>
                <a:ea typeface="+mj-ea"/>
                <a:cs typeface="+mj-cs"/>
              </a:rPr>
              <a:t>Bioerosion</a:t>
            </a:r>
            <a:br>
              <a:rPr kumimoji="0" lang="en-US" sz="3200" b="1" i="0" u="none" strike="noStrike" kern="1200" cap="none" spc="0" normalizeH="0" baseline="0" noProof="0" dirty="0" smtClean="0">
                <a:ln>
                  <a:noFill/>
                </a:ln>
                <a:solidFill>
                  <a:schemeClr val="tx1"/>
                </a:solidFill>
                <a:effectLst/>
                <a:uLnTx/>
                <a:uFillTx/>
                <a:latin typeface="+mj-lt"/>
                <a:ea typeface="+mj-ea"/>
                <a:cs typeface="+mj-cs"/>
              </a:rPr>
            </a:br>
            <a:r>
              <a:rPr lang="en-US" sz="2000" b="1" i="1" dirty="0" smtClean="0">
                <a:latin typeface="+mj-lt"/>
                <a:ea typeface="+mj-ea"/>
                <a:cs typeface="+mj-cs"/>
              </a:rPr>
              <a:t>will rates increase?</a:t>
            </a:r>
            <a:endParaRPr kumimoji="0" lang="en-US" sz="2000" b="1" i="1" u="none" strike="noStrike" kern="1200" cap="none" spc="0" normalizeH="0" baseline="0" noProof="0" dirty="0">
              <a:ln>
                <a:noFill/>
              </a:ln>
              <a:solidFill>
                <a:schemeClr val="tx1"/>
              </a:solidFill>
              <a:effectLst/>
              <a:uLnTx/>
              <a:uFillTx/>
              <a:latin typeface="+mj-lt"/>
              <a:ea typeface="+mj-ea"/>
              <a:cs typeface="+mj-cs"/>
            </a:endParaRPr>
          </a:p>
        </p:txBody>
      </p:sp>
      <p:pic>
        <p:nvPicPr>
          <p:cNvPr id="20" name="Picture 5" descr="parrotfish eating"/>
          <p:cNvPicPr>
            <a:picLocks noChangeAspect="1" noChangeArrowheads="1"/>
          </p:cNvPicPr>
          <p:nvPr/>
        </p:nvPicPr>
        <p:blipFill>
          <a:blip r:embed="rId4"/>
          <a:srcRect/>
          <a:stretch>
            <a:fillRect/>
          </a:stretch>
        </p:blipFill>
        <p:spPr bwMode="auto">
          <a:xfrm>
            <a:off x="1079966" y="1005840"/>
            <a:ext cx="2017409" cy="1415656"/>
          </a:xfrm>
          <a:prstGeom prst="rect">
            <a:avLst/>
          </a:prstGeom>
          <a:noFill/>
          <a:ln w="9525">
            <a:noFill/>
            <a:miter lim="800000"/>
            <a:headEnd/>
            <a:tailEnd/>
          </a:ln>
          <a:effectLst>
            <a:outerShdw blurRad="50800" dist="88900" dir="2700000" algn="tl" rotWithShape="0">
              <a:schemeClr val="bg1">
                <a:lumMod val="50000"/>
                <a:alpha val="43000"/>
              </a:schemeClr>
            </a:outerShdw>
          </a:effectLst>
        </p:spPr>
      </p:pic>
      <p:pic>
        <p:nvPicPr>
          <p:cNvPr id="21" name="Picture 6" descr="purple urchin"/>
          <p:cNvPicPr>
            <a:picLocks noChangeAspect="1" noChangeArrowheads="1"/>
          </p:cNvPicPr>
          <p:nvPr/>
        </p:nvPicPr>
        <p:blipFill>
          <a:blip r:embed="rId5"/>
          <a:srcRect/>
          <a:stretch>
            <a:fillRect/>
          </a:stretch>
        </p:blipFill>
        <p:spPr bwMode="auto">
          <a:xfrm>
            <a:off x="1079966" y="2426113"/>
            <a:ext cx="2017409" cy="1557088"/>
          </a:xfrm>
          <a:prstGeom prst="rect">
            <a:avLst/>
          </a:prstGeom>
          <a:noFill/>
          <a:ln w="9525">
            <a:noFill/>
            <a:miter lim="800000"/>
            <a:headEnd/>
            <a:tailEnd/>
          </a:ln>
          <a:effectLst>
            <a:outerShdw blurRad="50800" dist="63500" dir="2700000" algn="tl" rotWithShape="0">
              <a:schemeClr val="bg1">
                <a:lumMod val="50000"/>
                <a:alpha val="43000"/>
              </a:schemeClr>
            </a:outerShdw>
          </a:effectLst>
        </p:spPr>
      </p:pic>
      <p:pic>
        <p:nvPicPr>
          <p:cNvPr id="22" name="Picture 7" descr="boring sponges copie"/>
          <p:cNvPicPr>
            <a:picLocks noChangeAspect="1" noChangeArrowheads="1"/>
          </p:cNvPicPr>
          <p:nvPr/>
        </p:nvPicPr>
        <p:blipFill>
          <a:blip r:embed="rId6"/>
          <a:srcRect/>
          <a:stretch>
            <a:fillRect/>
          </a:stretch>
        </p:blipFill>
        <p:spPr bwMode="auto">
          <a:xfrm>
            <a:off x="1079966" y="3889697"/>
            <a:ext cx="2017409" cy="1587776"/>
          </a:xfrm>
          <a:prstGeom prst="rect">
            <a:avLst/>
          </a:prstGeom>
          <a:noFill/>
          <a:ln w="9525">
            <a:noFill/>
            <a:miter lim="800000"/>
            <a:headEnd/>
            <a:tailEnd/>
          </a:ln>
          <a:effectLst>
            <a:outerShdw blurRad="50800" dist="63500" dir="2700000" algn="tl" rotWithShape="0">
              <a:schemeClr val="bg1">
                <a:lumMod val="50000"/>
                <a:alpha val="43000"/>
              </a:schemeClr>
            </a:outerShdw>
          </a:effectLst>
        </p:spPr>
      </p:pic>
      <p:pic>
        <p:nvPicPr>
          <p:cNvPr id="23" name="Picture 4" descr="tribollet_mastigocoleus_testarum"/>
          <p:cNvPicPr>
            <a:picLocks noChangeAspect="1" noChangeArrowheads="1"/>
          </p:cNvPicPr>
          <p:nvPr/>
        </p:nvPicPr>
        <p:blipFill>
          <a:blip r:embed="rId7"/>
          <a:srcRect r="1819"/>
          <a:stretch>
            <a:fillRect/>
          </a:stretch>
        </p:blipFill>
        <p:spPr bwMode="auto">
          <a:xfrm>
            <a:off x="1079966" y="5390292"/>
            <a:ext cx="2017409" cy="1322256"/>
          </a:xfrm>
          <a:prstGeom prst="rect">
            <a:avLst/>
          </a:prstGeom>
          <a:noFill/>
          <a:ln w="9525">
            <a:noFill/>
            <a:miter lim="800000"/>
            <a:headEnd/>
            <a:tailEnd/>
          </a:ln>
          <a:effectLst>
            <a:outerShdw blurRad="50800" dist="88900" dir="2700000" algn="tl" rotWithShape="0">
              <a:schemeClr val="bg1">
                <a:lumMod val="50000"/>
                <a:alpha val="43000"/>
              </a:scheme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isshak_etal_pone_2012_fig5a.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338" y="1101571"/>
            <a:ext cx="5528665" cy="3851293"/>
          </a:xfrm>
          <a:prstGeom prst="rect">
            <a:avLst/>
          </a:prstGeom>
        </p:spPr>
      </p:pic>
      <p:pic>
        <p:nvPicPr>
          <p:cNvPr id="4" name="Picture 3" descr="wisshak_etal_pone_2012_fig1b.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855" y="1854630"/>
            <a:ext cx="3281795" cy="2107196"/>
          </a:xfrm>
          <a:prstGeom prst="rect">
            <a:avLst/>
          </a:prstGeom>
        </p:spPr>
      </p:pic>
      <p:sp>
        <p:nvSpPr>
          <p:cNvPr id="6" name="TextBox 5"/>
          <p:cNvSpPr txBox="1"/>
          <p:nvPr/>
        </p:nvSpPr>
        <p:spPr>
          <a:xfrm>
            <a:off x="6811968" y="6423975"/>
            <a:ext cx="2250035" cy="307777"/>
          </a:xfrm>
          <a:prstGeom prst="rect">
            <a:avLst/>
          </a:prstGeom>
          <a:noFill/>
        </p:spPr>
        <p:txBody>
          <a:bodyPr wrap="none" rtlCol="0">
            <a:spAutoFit/>
          </a:bodyPr>
          <a:lstStyle/>
          <a:p>
            <a:r>
              <a:rPr lang="en-US" sz="1400" dirty="0" err="1" smtClean="0">
                <a:latin typeface="Candara"/>
                <a:cs typeface="Candara"/>
              </a:rPr>
              <a:t>Wisshak</a:t>
            </a:r>
            <a:r>
              <a:rPr lang="en-US" sz="1400" dirty="0" smtClean="0">
                <a:latin typeface="Candara"/>
                <a:cs typeface="Candara"/>
              </a:rPr>
              <a:t> et al. 2012 </a:t>
            </a:r>
            <a:r>
              <a:rPr lang="en-US" sz="1400" i="1" dirty="0" err="1" smtClean="0">
                <a:latin typeface="Candara"/>
                <a:cs typeface="Candara"/>
              </a:rPr>
              <a:t>PlosOne</a:t>
            </a:r>
            <a:endParaRPr lang="en-US" sz="1400" i="1" dirty="0">
              <a:latin typeface="Candara"/>
              <a:cs typeface="Candara"/>
            </a:endParaRPr>
          </a:p>
        </p:txBody>
      </p:sp>
      <p:sp>
        <p:nvSpPr>
          <p:cNvPr id="7" name="TextBox 6"/>
          <p:cNvSpPr txBox="1"/>
          <p:nvPr/>
        </p:nvSpPr>
        <p:spPr>
          <a:xfrm>
            <a:off x="157855" y="1148149"/>
            <a:ext cx="3115458" cy="646331"/>
          </a:xfrm>
          <a:prstGeom prst="rect">
            <a:avLst/>
          </a:prstGeom>
          <a:noFill/>
        </p:spPr>
        <p:txBody>
          <a:bodyPr wrap="square" rtlCol="0">
            <a:spAutoFit/>
          </a:bodyPr>
          <a:lstStyle/>
          <a:p>
            <a:r>
              <a:rPr lang="en-US" b="1" dirty="0" smtClean="0">
                <a:latin typeface="Candara"/>
                <a:cs typeface="Candara"/>
              </a:rPr>
              <a:t>Sponge:	</a:t>
            </a:r>
            <a:r>
              <a:rPr lang="en-US" b="1" i="1" dirty="0" err="1" smtClean="0">
                <a:latin typeface="Candara"/>
                <a:cs typeface="Candara"/>
              </a:rPr>
              <a:t>Cliona</a:t>
            </a:r>
            <a:r>
              <a:rPr lang="en-US" b="1" dirty="0" smtClean="0">
                <a:latin typeface="Candara"/>
                <a:cs typeface="Candara"/>
              </a:rPr>
              <a:t> </a:t>
            </a:r>
            <a:r>
              <a:rPr lang="en-US" b="1" i="1" dirty="0" err="1" smtClean="0">
                <a:latin typeface="Candara"/>
                <a:cs typeface="Candara"/>
              </a:rPr>
              <a:t>orientalis</a:t>
            </a:r>
            <a:endParaRPr lang="en-US" b="1" i="1" dirty="0">
              <a:latin typeface="Candara"/>
              <a:cs typeface="Candara"/>
            </a:endParaRPr>
          </a:p>
          <a:p>
            <a:r>
              <a:rPr lang="en-US" b="1" dirty="0" smtClean="0">
                <a:latin typeface="Candara"/>
                <a:cs typeface="Candara"/>
              </a:rPr>
              <a:t>Coral:</a:t>
            </a:r>
            <a:r>
              <a:rPr lang="en-US" b="1" i="1" dirty="0" smtClean="0">
                <a:latin typeface="Candara"/>
                <a:cs typeface="Candara"/>
              </a:rPr>
              <a:t>	</a:t>
            </a:r>
            <a:r>
              <a:rPr lang="en-US" b="1" i="1" dirty="0" err="1" smtClean="0">
                <a:latin typeface="Candara"/>
                <a:cs typeface="Candara"/>
              </a:rPr>
              <a:t>Porites</a:t>
            </a:r>
            <a:r>
              <a:rPr lang="en-US" b="1" dirty="0" smtClean="0">
                <a:latin typeface="Candara"/>
                <a:cs typeface="Candara"/>
              </a:rPr>
              <a:t> </a:t>
            </a:r>
          </a:p>
        </p:txBody>
      </p:sp>
      <p:sp>
        <p:nvSpPr>
          <p:cNvPr id="8" name="TextBox 7"/>
          <p:cNvSpPr txBox="1"/>
          <p:nvPr/>
        </p:nvSpPr>
        <p:spPr>
          <a:xfrm>
            <a:off x="157855" y="6116198"/>
            <a:ext cx="252787" cy="307777"/>
          </a:xfrm>
          <a:prstGeom prst="rect">
            <a:avLst/>
          </a:prstGeom>
          <a:noFill/>
        </p:spPr>
        <p:txBody>
          <a:bodyPr wrap="none" rtlCol="0">
            <a:spAutoFit/>
          </a:bodyPr>
          <a:lstStyle/>
          <a:p>
            <a:r>
              <a:rPr lang="en-US" sz="1400" i="1" dirty="0" smtClean="0">
                <a:latin typeface="Candara"/>
                <a:cs typeface="Candara"/>
              </a:rPr>
              <a:t>.</a:t>
            </a:r>
          </a:p>
        </p:txBody>
      </p:sp>
      <p:grpSp>
        <p:nvGrpSpPr>
          <p:cNvPr id="9" name="Group 8"/>
          <p:cNvGrpSpPr/>
          <p:nvPr/>
        </p:nvGrpSpPr>
        <p:grpSpPr>
          <a:xfrm>
            <a:off x="4" y="0"/>
            <a:ext cx="925822" cy="914400"/>
            <a:chOff x="4" y="0"/>
            <a:chExt cx="925822" cy="914400"/>
          </a:xfrm>
        </p:grpSpPr>
        <p:pic>
          <p:nvPicPr>
            <p:cNvPr id="10" name="Picture 9" descr="gbrarial.jpg"/>
            <p:cNvPicPr>
              <a:picLocks noChangeAspect="1"/>
            </p:cNvPicPr>
            <p:nvPr/>
          </p:nvPicPr>
          <p:blipFill>
            <a:blip r:embed="rId5"/>
            <a:stretch>
              <a:fillRect/>
            </a:stretch>
          </p:blipFill>
          <p:spPr>
            <a:xfrm>
              <a:off x="4" y="0"/>
              <a:ext cx="925822" cy="914400"/>
            </a:xfrm>
            <a:prstGeom prst="rect">
              <a:avLst/>
            </a:prstGeom>
          </p:spPr>
        </p:pic>
        <p:sp>
          <p:nvSpPr>
            <p:cNvPr id="11" name="Rectangle 10"/>
            <p:cNvSpPr/>
            <p:nvPr/>
          </p:nvSpPr>
          <p:spPr>
            <a:xfrm>
              <a:off x="11425" y="0"/>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reefs</a:t>
              </a:r>
              <a:endParaRPr lang="en-US" dirty="0">
                <a:solidFill>
                  <a:schemeClr val="bg1"/>
                </a:solidFill>
              </a:endParaRPr>
            </a:p>
          </p:txBody>
        </p:sp>
      </p:grpSp>
      <p:sp>
        <p:nvSpPr>
          <p:cNvPr id="12" name="Rectangle 13"/>
          <p:cNvSpPr txBox="1">
            <a:spLocks noChangeArrowheads="1"/>
          </p:cNvSpPr>
          <p:nvPr/>
        </p:nvSpPr>
        <p:spPr>
          <a:xfrm>
            <a:off x="1068066" y="7143"/>
            <a:ext cx="4451037" cy="907257"/>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j-lt"/>
                <a:ea typeface="+mj-ea"/>
                <a:cs typeface="+mj-cs"/>
              </a:rPr>
              <a:t>Bioerosion</a:t>
            </a:r>
            <a:br>
              <a:rPr kumimoji="0" lang="en-US" sz="3200" b="1" i="0" u="none" strike="noStrike" kern="1200" cap="none" spc="0" normalizeH="0" baseline="0" noProof="0" dirty="0" smtClean="0">
                <a:ln>
                  <a:noFill/>
                </a:ln>
                <a:solidFill>
                  <a:schemeClr val="tx1"/>
                </a:solidFill>
                <a:effectLst/>
                <a:uLnTx/>
                <a:uFillTx/>
                <a:latin typeface="+mj-lt"/>
                <a:ea typeface="+mj-ea"/>
                <a:cs typeface="+mj-cs"/>
              </a:rPr>
            </a:br>
            <a:r>
              <a:rPr lang="en-US" sz="2000" b="1" i="1" dirty="0" smtClean="0">
                <a:latin typeface="+mj-lt"/>
                <a:ea typeface="+mj-ea"/>
                <a:cs typeface="+mj-cs"/>
              </a:rPr>
              <a:t>will rates increase?</a:t>
            </a:r>
            <a:endParaRPr kumimoji="0" lang="en-US" sz="2000" b="1" i="1" u="none" strike="noStrike" kern="1200" cap="none" spc="0" normalizeH="0" baseline="0" noProof="0" dirty="0">
              <a:ln>
                <a:noFill/>
              </a:ln>
              <a:solidFill>
                <a:schemeClr val="tx1"/>
              </a:solidFill>
              <a:effectLst/>
              <a:uLnTx/>
              <a:uFillTx/>
              <a:latin typeface="+mj-lt"/>
              <a:ea typeface="+mj-ea"/>
              <a:cs typeface="+mj-cs"/>
            </a:endParaRPr>
          </a:p>
        </p:txBody>
      </p:sp>
      <p:sp>
        <p:nvSpPr>
          <p:cNvPr id="13" name="TextBox 12"/>
          <p:cNvSpPr txBox="1"/>
          <p:nvPr/>
        </p:nvSpPr>
        <p:spPr>
          <a:xfrm>
            <a:off x="157855" y="4705231"/>
            <a:ext cx="3835587" cy="2000548"/>
          </a:xfrm>
          <a:prstGeom prst="rect">
            <a:avLst/>
          </a:prstGeom>
          <a:solidFill>
            <a:srgbClr val="FFFFFF"/>
          </a:solidFill>
        </p:spPr>
        <p:txBody>
          <a:bodyPr wrap="square" rtlCol="0">
            <a:spAutoFit/>
          </a:bodyPr>
          <a:lstStyle/>
          <a:p>
            <a:r>
              <a:rPr lang="en-US" sz="1600" b="1" dirty="0" smtClean="0">
                <a:latin typeface="Candara"/>
                <a:cs typeface="Candara"/>
              </a:rPr>
              <a:t>Changes in </a:t>
            </a:r>
            <a:r>
              <a:rPr lang="en-US" sz="1600" b="1" dirty="0">
                <a:latin typeface="Candara"/>
                <a:cs typeface="Candara"/>
              </a:rPr>
              <a:t>b</a:t>
            </a:r>
            <a:r>
              <a:rPr lang="en-US" sz="1600" b="1" dirty="0" smtClean="0">
                <a:latin typeface="Candara"/>
                <a:cs typeface="Candara"/>
              </a:rPr>
              <a:t>ioerosion rates by Year 2100:</a:t>
            </a:r>
          </a:p>
          <a:p>
            <a:endParaRPr lang="en-US" dirty="0" smtClean="0">
              <a:latin typeface="Candara"/>
              <a:cs typeface="Candara"/>
            </a:endParaRPr>
          </a:p>
          <a:p>
            <a:pPr defTabSz="796925"/>
            <a:r>
              <a:rPr lang="en-US" b="1" dirty="0" smtClean="0">
                <a:latin typeface="Candara"/>
                <a:cs typeface="Candara"/>
              </a:rPr>
              <a:t>RCP	% Increase in bioerosion</a:t>
            </a:r>
          </a:p>
          <a:p>
            <a:pPr defTabSz="627063"/>
            <a:r>
              <a:rPr lang="en-US" b="1" dirty="0" smtClean="0">
                <a:latin typeface="Candara"/>
                <a:cs typeface="Candara"/>
              </a:rPr>
              <a:t>		at year 2100</a:t>
            </a:r>
          </a:p>
          <a:p>
            <a:pPr defTabSz="1544638"/>
            <a:r>
              <a:rPr lang="en-US" b="1" dirty="0" smtClean="0">
                <a:latin typeface="Candara"/>
                <a:cs typeface="Candara"/>
              </a:rPr>
              <a:t>4.5	 8.6</a:t>
            </a:r>
          </a:p>
          <a:p>
            <a:pPr defTabSz="1544638"/>
            <a:r>
              <a:rPr lang="en-US" b="1" dirty="0" smtClean="0">
                <a:latin typeface="Candara"/>
                <a:cs typeface="Candara"/>
              </a:rPr>
              <a:t>6	15.8</a:t>
            </a:r>
          </a:p>
          <a:p>
            <a:pPr defTabSz="1544638"/>
            <a:r>
              <a:rPr lang="en-US" b="1" dirty="0" smtClean="0">
                <a:latin typeface="Candara"/>
                <a:cs typeface="Candara"/>
              </a:rPr>
              <a:t>8.5	30.9</a:t>
            </a:r>
          </a:p>
        </p:txBody>
      </p:sp>
    </p:spTree>
    <p:extLst>
      <p:ext uri="{BB962C8B-B14F-4D97-AF65-F5344CB8AC3E}">
        <p14:creationId xmlns:p14="http://schemas.microsoft.com/office/powerpoint/2010/main" val="428727351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inshausen_etal_climchange_2011_fig5.tiff"/>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tretch>
            <a:fillRect/>
          </a:stretch>
        </p:blipFill>
        <p:spPr>
          <a:xfrm>
            <a:off x="822023" y="0"/>
            <a:ext cx="6703468" cy="6236129"/>
          </a:xfrm>
          <a:prstGeom prst="rect">
            <a:avLst/>
          </a:prstGeom>
        </p:spPr>
      </p:pic>
      <p:sp>
        <p:nvSpPr>
          <p:cNvPr id="3" name="TextBox 2"/>
          <p:cNvSpPr txBox="1"/>
          <p:nvPr/>
        </p:nvSpPr>
        <p:spPr>
          <a:xfrm>
            <a:off x="5985181" y="6488668"/>
            <a:ext cx="3158819" cy="307777"/>
          </a:xfrm>
          <a:prstGeom prst="rect">
            <a:avLst/>
          </a:prstGeom>
          <a:noFill/>
        </p:spPr>
        <p:txBody>
          <a:bodyPr wrap="none" rtlCol="0">
            <a:spAutoFit/>
          </a:bodyPr>
          <a:lstStyle/>
          <a:p>
            <a:pPr algn="r"/>
            <a:r>
              <a:rPr lang="en-US" sz="1400" dirty="0" err="1" smtClean="0">
                <a:latin typeface="Candara"/>
                <a:cs typeface="Candara"/>
              </a:rPr>
              <a:t>Meinshausen</a:t>
            </a:r>
            <a:r>
              <a:rPr lang="en-US" sz="1400" dirty="0" smtClean="0">
                <a:latin typeface="Candara"/>
                <a:cs typeface="Candara"/>
              </a:rPr>
              <a:t> et al. 2011 </a:t>
            </a:r>
            <a:r>
              <a:rPr lang="en-US" sz="1400" i="1" dirty="0" smtClean="0">
                <a:latin typeface="Candara"/>
                <a:cs typeface="Candara"/>
              </a:rPr>
              <a:t>Climatic Change</a:t>
            </a:r>
            <a:endParaRPr lang="en-US" sz="1400" i="1" dirty="0">
              <a:latin typeface="Candara"/>
              <a:cs typeface="Candara"/>
            </a:endParaRPr>
          </a:p>
        </p:txBody>
      </p:sp>
      <p:sp>
        <p:nvSpPr>
          <p:cNvPr id="7" name="Rectangle 6"/>
          <p:cNvSpPr/>
          <p:nvPr/>
        </p:nvSpPr>
        <p:spPr>
          <a:xfrm>
            <a:off x="5102411" y="0"/>
            <a:ext cx="2331172" cy="6236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838003" y="1868692"/>
            <a:ext cx="2723249" cy="707886"/>
          </a:xfrm>
          <a:prstGeom prst="rect">
            <a:avLst/>
          </a:prstGeom>
          <a:noFill/>
        </p:spPr>
        <p:txBody>
          <a:bodyPr wrap="square" rtlCol="0">
            <a:spAutoFit/>
          </a:bodyPr>
          <a:lstStyle/>
          <a:p>
            <a:r>
              <a:rPr lang="en-US" sz="2000" b="1" dirty="0" smtClean="0">
                <a:solidFill>
                  <a:srgbClr val="FF0000"/>
                </a:solidFill>
                <a:latin typeface="Candara"/>
                <a:cs typeface="Candara"/>
              </a:rPr>
              <a:t>RCP8.5</a:t>
            </a:r>
          </a:p>
          <a:p>
            <a:r>
              <a:rPr lang="en-US" sz="2000" b="1" dirty="0" smtClean="0">
                <a:solidFill>
                  <a:srgbClr val="FF0000"/>
                </a:solidFill>
                <a:latin typeface="Candara"/>
                <a:cs typeface="Candara"/>
              </a:rPr>
              <a:t>“Where we’re headed”  </a:t>
            </a:r>
            <a:endParaRPr lang="en-US" sz="2000" b="1" dirty="0">
              <a:solidFill>
                <a:srgbClr val="FF0000"/>
              </a:solidFill>
              <a:latin typeface="Candara"/>
              <a:cs typeface="Candara"/>
            </a:endParaRPr>
          </a:p>
        </p:txBody>
      </p:sp>
      <p:sp>
        <p:nvSpPr>
          <p:cNvPr id="6" name="TextBox 5"/>
          <p:cNvSpPr txBox="1"/>
          <p:nvPr/>
        </p:nvSpPr>
        <p:spPr>
          <a:xfrm>
            <a:off x="5838003" y="5006907"/>
            <a:ext cx="2427155" cy="707886"/>
          </a:xfrm>
          <a:prstGeom prst="rect">
            <a:avLst/>
          </a:prstGeom>
          <a:noFill/>
        </p:spPr>
        <p:txBody>
          <a:bodyPr wrap="square" rtlCol="0">
            <a:spAutoFit/>
          </a:bodyPr>
          <a:lstStyle/>
          <a:p>
            <a:r>
              <a:rPr lang="en-US" sz="2000" b="1" dirty="0" smtClean="0">
                <a:solidFill>
                  <a:srgbClr val="0000FF"/>
                </a:solidFill>
                <a:latin typeface="Candara"/>
                <a:cs typeface="Candara"/>
              </a:rPr>
              <a:t>RCP2.6</a:t>
            </a:r>
          </a:p>
          <a:p>
            <a:r>
              <a:rPr lang="en-US" sz="2000" b="1" dirty="0" smtClean="0">
                <a:solidFill>
                  <a:srgbClr val="0000FF"/>
                </a:solidFill>
                <a:latin typeface="Candara"/>
                <a:cs typeface="Candara"/>
              </a:rPr>
              <a:t>“What we hope for”</a:t>
            </a:r>
            <a:endParaRPr lang="en-US" sz="2000" b="1" dirty="0">
              <a:solidFill>
                <a:srgbClr val="0000FF"/>
              </a:solidFill>
              <a:latin typeface="Candara"/>
              <a:cs typeface="Candara"/>
            </a:endParaRPr>
          </a:p>
        </p:txBody>
      </p:sp>
      <p:cxnSp>
        <p:nvCxnSpPr>
          <p:cNvPr id="9" name="Straight Arrow Connector 8"/>
          <p:cNvCxnSpPr/>
          <p:nvPr/>
        </p:nvCxnSpPr>
        <p:spPr>
          <a:xfrm flipH="1" flipV="1">
            <a:off x="5135831" y="2222635"/>
            <a:ext cx="702172" cy="114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5135831" y="5341335"/>
            <a:ext cx="702172" cy="1143"/>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728810" y="327872"/>
            <a:ext cx="2178770" cy="5829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970595" y="0"/>
            <a:ext cx="2178770" cy="2673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3598424" y="5317410"/>
            <a:ext cx="476261" cy="19739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121784" y="5074432"/>
            <a:ext cx="1526770" cy="400110"/>
          </a:xfrm>
          <a:prstGeom prst="rect">
            <a:avLst/>
          </a:prstGeom>
          <a:noFill/>
        </p:spPr>
        <p:txBody>
          <a:bodyPr wrap="square" rtlCol="0">
            <a:spAutoFit/>
          </a:bodyPr>
          <a:lstStyle/>
          <a:p>
            <a:pPr algn="r"/>
            <a:r>
              <a:rPr lang="en-US" sz="2000" b="1" dirty="0" smtClean="0"/>
              <a:t>We are here</a:t>
            </a:r>
            <a:endParaRPr lang="en-US" sz="2000" b="1" dirty="0"/>
          </a:p>
        </p:txBody>
      </p:sp>
      <p:sp>
        <p:nvSpPr>
          <p:cNvPr id="20" name="TextBox 19"/>
          <p:cNvSpPr txBox="1"/>
          <p:nvPr/>
        </p:nvSpPr>
        <p:spPr>
          <a:xfrm>
            <a:off x="1345793" y="6173870"/>
            <a:ext cx="4136657" cy="369332"/>
          </a:xfrm>
          <a:prstGeom prst="rect">
            <a:avLst/>
          </a:prstGeom>
          <a:noFill/>
        </p:spPr>
        <p:txBody>
          <a:bodyPr wrap="none" rtlCol="0">
            <a:spAutoFit/>
          </a:bodyPr>
          <a:lstStyle/>
          <a:p>
            <a:r>
              <a:rPr lang="en-US" dirty="0" smtClean="0">
                <a:latin typeface="Candara"/>
                <a:cs typeface="Candara"/>
              </a:rPr>
              <a:t>1800              1900              2000              2100</a:t>
            </a:r>
            <a:endParaRPr lang="en-US" dirty="0">
              <a:latin typeface="Candara"/>
              <a:cs typeface="Candara"/>
            </a:endParaRPr>
          </a:p>
        </p:txBody>
      </p:sp>
      <p:sp>
        <p:nvSpPr>
          <p:cNvPr id="21" name="TextBox 20"/>
          <p:cNvSpPr txBox="1"/>
          <p:nvPr/>
        </p:nvSpPr>
        <p:spPr>
          <a:xfrm>
            <a:off x="169735" y="2588898"/>
            <a:ext cx="903513" cy="1015663"/>
          </a:xfrm>
          <a:prstGeom prst="rect">
            <a:avLst/>
          </a:prstGeom>
          <a:noFill/>
        </p:spPr>
        <p:txBody>
          <a:bodyPr wrap="none" rtlCol="0">
            <a:spAutoFit/>
          </a:bodyPr>
          <a:lstStyle/>
          <a:p>
            <a:pPr algn="ctr"/>
            <a:r>
              <a:rPr lang="en-US" sz="2000" b="1" dirty="0" smtClean="0">
                <a:latin typeface="Candara"/>
                <a:cs typeface="Candara"/>
              </a:rPr>
              <a:t>CO2 </a:t>
            </a:r>
          </a:p>
          <a:p>
            <a:pPr algn="ctr"/>
            <a:r>
              <a:rPr lang="en-US" sz="2000" b="1" dirty="0" err="1" smtClean="0">
                <a:latin typeface="Candara"/>
                <a:cs typeface="Candara"/>
              </a:rPr>
              <a:t>Atmos</a:t>
            </a:r>
            <a:endParaRPr lang="en-US" sz="2000" b="1" dirty="0" smtClean="0">
              <a:latin typeface="Candara"/>
              <a:cs typeface="Candara"/>
            </a:endParaRPr>
          </a:p>
          <a:p>
            <a:pPr algn="ctr"/>
            <a:r>
              <a:rPr lang="en-US" sz="2000" b="1" dirty="0" smtClean="0">
                <a:latin typeface="Candara"/>
                <a:cs typeface="Candara"/>
              </a:rPr>
              <a:t>ppm</a:t>
            </a:r>
            <a:endParaRPr lang="en-US" sz="2000" b="1" dirty="0">
              <a:latin typeface="Candara"/>
              <a:cs typeface="Candara"/>
            </a:endParaRPr>
          </a:p>
        </p:txBody>
      </p:sp>
      <p:sp>
        <p:nvSpPr>
          <p:cNvPr id="22" name="Rectangle 21"/>
          <p:cNvSpPr/>
          <p:nvPr/>
        </p:nvSpPr>
        <p:spPr>
          <a:xfrm>
            <a:off x="1220076" y="384366"/>
            <a:ext cx="251433" cy="5264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3035223" y="6429759"/>
            <a:ext cx="684803" cy="400110"/>
          </a:xfrm>
          <a:prstGeom prst="rect">
            <a:avLst/>
          </a:prstGeom>
          <a:noFill/>
        </p:spPr>
        <p:txBody>
          <a:bodyPr wrap="none" rtlCol="0">
            <a:spAutoFit/>
          </a:bodyPr>
          <a:lstStyle/>
          <a:p>
            <a:pPr algn="ctr"/>
            <a:r>
              <a:rPr lang="en-US" sz="2000" b="1" dirty="0" smtClean="0">
                <a:latin typeface="Candara"/>
                <a:cs typeface="Candara"/>
              </a:rPr>
              <a:t>Year</a:t>
            </a:r>
            <a:endParaRPr lang="en-US" sz="2000" b="1" dirty="0">
              <a:latin typeface="Candara"/>
              <a:cs typeface="Candara"/>
            </a:endParaRPr>
          </a:p>
        </p:txBody>
      </p:sp>
      <p:sp>
        <p:nvSpPr>
          <p:cNvPr id="24" name="Title 2"/>
          <p:cNvSpPr txBox="1">
            <a:spLocks/>
          </p:cNvSpPr>
          <p:nvPr/>
        </p:nvSpPr>
        <p:spPr>
          <a:xfrm>
            <a:off x="5149364" y="30972"/>
            <a:ext cx="3537435" cy="998693"/>
          </a:xfrm>
          <a:prstGeom prst="rect">
            <a:avLst/>
          </a:prstGeom>
        </p:spPr>
        <p:txBody>
          <a:bodyP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latin typeface="Candara"/>
                <a:cs typeface="Candara"/>
              </a:rPr>
              <a:t>Projections of atmospheric CO2</a:t>
            </a:r>
            <a:endParaRPr lang="en-US" sz="3600" dirty="0">
              <a:latin typeface="Candara"/>
              <a:cs typeface="Candara"/>
            </a:endParaRPr>
          </a:p>
        </p:txBody>
      </p:sp>
      <p:pic>
        <p:nvPicPr>
          <p:cNvPr id="25" name="Picture 24" descr="sterling_zumbrunn_p13coral_37759b.jpg"/>
          <p:cNvPicPr>
            <a:picLocks noChangeAspect="1"/>
          </p:cNvPicPr>
          <p:nvPr/>
        </p:nvPicPr>
        <p:blipFill>
          <a:blip r:embed="rId5"/>
          <a:stretch>
            <a:fillRect/>
          </a:stretch>
        </p:blipFill>
        <p:spPr>
          <a:xfrm>
            <a:off x="3924" y="30972"/>
            <a:ext cx="932226" cy="870446"/>
          </a:xfrm>
          <a:prstGeom prst="rect">
            <a:avLst/>
          </a:prstGeom>
        </p:spPr>
      </p:pic>
      <p:sp>
        <p:nvSpPr>
          <p:cNvPr id="26" name="Rectangle 25"/>
          <p:cNvSpPr/>
          <p:nvPr/>
        </p:nvSpPr>
        <p:spPr>
          <a:xfrm>
            <a:off x="11425" y="0"/>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9767277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925826" y="2509520"/>
            <a:ext cx="8229600" cy="1005840"/>
          </a:xfrm>
        </p:spPr>
        <p:txBody>
          <a:bodyPr>
            <a:normAutofit fontScale="90000"/>
          </a:bodyPr>
          <a:lstStyle/>
          <a:p>
            <a:pPr eaLnBrk="1" hangingPunct="1"/>
            <a:r>
              <a:rPr lang="en-US" dirty="0">
                <a:solidFill>
                  <a:schemeClr val="tx1"/>
                </a:solidFill>
              </a:rPr>
              <a:t>Future Calcification</a:t>
            </a:r>
            <a:br>
              <a:rPr lang="en-US" dirty="0">
                <a:solidFill>
                  <a:schemeClr val="tx1"/>
                </a:solidFill>
              </a:rPr>
            </a:br>
            <a:r>
              <a:rPr lang="en-US" sz="2800" dirty="0">
                <a:solidFill>
                  <a:schemeClr val="tx1"/>
                </a:solidFill>
              </a:rPr>
              <a:t>- Combined T &amp; Ω effects WITH bleaching -</a:t>
            </a:r>
            <a:endParaRPr lang="en-US" dirty="0">
              <a:solidFill>
                <a:schemeClr val="tx1"/>
              </a:solidFill>
            </a:endParaRPr>
          </a:p>
        </p:txBody>
      </p:sp>
      <p:pic>
        <p:nvPicPr>
          <p:cNvPr id="125955" name="Picture 6" descr="schneider_etal_grl_2009_fig3"/>
          <p:cNvPicPr>
            <a:picLocks noChangeAspect="1" noChangeArrowheads="1"/>
          </p:cNvPicPr>
          <p:nvPr/>
        </p:nvPicPr>
        <p:blipFill>
          <a:blip r:embed="rId3"/>
          <a:srcRect/>
          <a:stretch>
            <a:fillRect/>
          </a:stretch>
        </p:blipFill>
        <p:spPr bwMode="auto">
          <a:xfrm>
            <a:off x="457200" y="1143000"/>
            <a:ext cx="8128000" cy="5045075"/>
          </a:xfrm>
          <a:prstGeom prst="rect">
            <a:avLst/>
          </a:prstGeom>
          <a:noFill/>
          <a:ln w="9525">
            <a:noFill/>
            <a:miter lim="800000"/>
            <a:headEnd/>
            <a:tailEnd/>
          </a:ln>
        </p:spPr>
      </p:pic>
      <p:pic>
        <p:nvPicPr>
          <p:cNvPr id="125956" name="Picture 7" descr="schneider_etal_grl_2009_fig3"/>
          <p:cNvPicPr>
            <a:picLocks noChangeAspect="1" noChangeArrowheads="1"/>
          </p:cNvPicPr>
          <p:nvPr/>
        </p:nvPicPr>
        <p:blipFill>
          <a:blip r:embed="rId3"/>
          <a:srcRect l="25000" t="40274" b="11995"/>
          <a:stretch>
            <a:fillRect/>
          </a:stretch>
        </p:blipFill>
        <p:spPr bwMode="auto">
          <a:xfrm>
            <a:off x="457200" y="3200400"/>
            <a:ext cx="6172200" cy="2438400"/>
          </a:xfrm>
          <a:prstGeom prst="rect">
            <a:avLst/>
          </a:prstGeom>
          <a:noFill/>
          <a:ln w="9525">
            <a:noFill/>
            <a:miter lim="800000"/>
            <a:headEnd/>
            <a:tailEnd/>
          </a:ln>
        </p:spPr>
      </p:pic>
      <p:sp>
        <p:nvSpPr>
          <p:cNvPr id="125957" name="TextBox 5"/>
          <p:cNvSpPr txBox="1">
            <a:spLocks noChangeArrowheads="1"/>
          </p:cNvSpPr>
          <p:nvPr/>
        </p:nvSpPr>
        <p:spPr bwMode="auto">
          <a:xfrm>
            <a:off x="6858000" y="6096000"/>
            <a:ext cx="2170113" cy="646113"/>
          </a:xfrm>
          <a:prstGeom prst="rect">
            <a:avLst/>
          </a:prstGeom>
          <a:noFill/>
          <a:ln w="9525">
            <a:noFill/>
            <a:miter lim="800000"/>
            <a:headEnd/>
            <a:tailEnd/>
          </a:ln>
        </p:spPr>
        <p:txBody>
          <a:bodyPr>
            <a:prstTxWarp prst="textNoShape">
              <a:avLst/>
            </a:prstTxWarp>
            <a:spAutoFit/>
          </a:bodyPr>
          <a:lstStyle/>
          <a:p>
            <a:pPr algn="r"/>
            <a:r>
              <a:rPr lang="en-US">
                <a:solidFill>
                  <a:srgbClr val="404040"/>
                </a:solidFill>
                <a:latin typeface="Candara" charset="0"/>
                <a:ea typeface="Candara" charset="0"/>
                <a:cs typeface="Candara" charset="0"/>
              </a:rPr>
              <a:t>Silverman et al. (2009) </a:t>
            </a:r>
            <a:r>
              <a:rPr lang="en-US" i="1">
                <a:solidFill>
                  <a:srgbClr val="404040"/>
                </a:solidFill>
                <a:latin typeface="Candara" charset="0"/>
                <a:ea typeface="Candara" charset="0"/>
                <a:cs typeface="Candara" charset="0"/>
              </a:rPr>
              <a:t>GRL</a:t>
            </a:r>
            <a:endParaRPr lang="en-US">
              <a:solidFill>
                <a:srgbClr val="404040"/>
              </a:solidFill>
              <a:latin typeface="Candara" charset="0"/>
              <a:ea typeface="Candara" charset="0"/>
              <a:cs typeface="Candara" charset="0"/>
            </a:endParaRPr>
          </a:p>
        </p:txBody>
      </p:sp>
      <p:sp>
        <p:nvSpPr>
          <p:cNvPr id="7" name="TextBox 6"/>
          <p:cNvSpPr txBox="1">
            <a:spLocks noChangeArrowheads="1"/>
          </p:cNvSpPr>
          <p:nvPr/>
        </p:nvSpPr>
        <p:spPr bwMode="auto">
          <a:xfrm>
            <a:off x="4724400" y="3657600"/>
            <a:ext cx="3632200" cy="1200150"/>
          </a:xfrm>
          <a:prstGeom prst="rect">
            <a:avLst/>
          </a:prstGeom>
          <a:noFill/>
          <a:ln w="9525">
            <a:noFill/>
            <a:miter lim="800000"/>
            <a:headEnd/>
            <a:tailEnd/>
          </a:ln>
        </p:spPr>
        <p:txBody>
          <a:bodyPr>
            <a:prstTxWarp prst="textNoShape">
              <a:avLst/>
            </a:prstTxWarp>
            <a:spAutoFit/>
          </a:bodyPr>
          <a:lstStyle/>
          <a:p>
            <a:r>
              <a:rPr lang="en-US" sz="2400" i="1"/>
              <a:t>“Coral reefs may start dissolving when atmospheric CO</a:t>
            </a:r>
            <a:r>
              <a:rPr lang="en-US" sz="2400" i="1" baseline="-25000"/>
              <a:t>2</a:t>
            </a:r>
            <a:r>
              <a:rPr lang="en-US" sz="2400" i="1"/>
              <a:t> doubles”</a:t>
            </a:r>
          </a:p>
        </p:txBody>
      </p:sp>
      <p:sp>
        <p:nvSpPr>
          <p:cNvPr id="125959" name="TextBox 7"/>
          <p:cNvSpPr txBox="1">
            <a:spLocks noChangeArrowheads="1"/>
          </p:cNvSpPr>
          <p:nvPr/>
        </p:nvSpPr>
        <p:spPr bwMode="auto">
          <a:xfrm>
            <a:off x="2438400" y="6107113"/>
            <a:ext cx="4160838" cy="369887"/>
          </a:xfrm>
          <a:prstGeom prst="rect">
            <a:avLst/>
          </a:prstGeom>
          <a:noFill/>
          <a:ln w="9525">
            <a:noFill/>
            <a:miter lim="800000"/>
            <a:headEnd/>
            <a:tailEnd/>
          </a:ln>
        </p:spPr>
        <p:txBody>
          <a:bodyPr wrap="none">
            <a:prstTxWarp prst="textNoShape">
              <a:avLst/>
            </a:prstTxWarp>
            <a:spAutoFit/>
          </a:bodyPr>
          <a:lstStyle/>
          <a:p>
            <a:r>
              <a:rPr lang="en-US" b="1"/>
              <a:t>Gross Calcification (% of Preindustrial Rate)</a:t>
            </a:r>
          </a:p>
        </p:txBody>
      </p:sp>
      <p:sp>
        <p:nvSpPr>
          <p:cNvPr id="125960" name="Rectangle 9"/>
          <p:cNvSpPr>
            <a:spLocks noChangeArrowheads="1"/>
          </p:cNvSpPr>
          <p:nvPr/>
        </p:nvSpPr>
        <p:spPr bwMode="auto">
          <a:xfrm>
            <a:off x="1752600" y="5334000"/>
            <a:ext cx="1524000" cy="304800"/>
          </a:xfrm>
          <a:prstGeom prst="rect">
            <a:avLst/>
          </a:prstGeom>
          <a:solidFill>
            <a:schemeClr val="bg1"/>
          </a:solidFill>
          <a:ln w="9525">
            <a:noFill/>
            <a:round/>
            <a:headEnd/>
            <a:tailEnd/>
          </a:ln>
        </p:spPr>
        <p:txBody>
          <a:bodyPr>
            <a:prstTxWarp prst="textNoShape">
              <a:avLst/>
            </a:prstTxWarp>
          </a:bodyPr>
          <a:lstStyle/>
          <a:p>
            <a:endParaRPr lang="en-US"/>
          </a:p>
        </p:txBody>
      </p:sp>
      <p:grpSp>
        <p:nvGrpSpPr>
          <p:cNvPr id="10" name="Group 9"/>
          <p:cNvGrpSpPr/>
          <p:nvPr/>
        </p:nvGrpSpPr>
        <p:grpSpPr>
          <a:xfrm>
            <a:off x="4" y="0"/>
            <a:ext cx="925822" cy="914400"/>
            <a:chOff x="4" y="0"/>
            <a:chExt cx="925822" cy="914400"/>
          </a:xfrm>
        </p:grpSpPr>
        <p:pic>
          <p:nvPicPr>
            <p:cNvPr id="11" name="Picture 10" descr="gbrarial.jpg"/>
            <p:cNvPicPr>
              <a:picLocks noChangeAspect="1"/>
            </p:cNvPicPr>
            <p:nvPr/>
          </p:nvPicPr>
          <p:blipFill>
            <a:blip r:embed="rId4"/>
            <a:stretch>
              <a:fillRect/>
            </a:stretch>
          </p:blipFill>
          <p:spPr>
            <a:xfrm>
              <a:off x="4" y="0"/>
              <a:ext cx="925822" cy="914400"/>
            </a:xfrm>
            <a:prstGeom prst="rect">
              <a:avLst/>
            </a:prstGeom>
          </p:spPr>
        </p:pic>
        <p:sp>
          <p:nvSpPr>
            <p:cNvPr id="12" name="Rectangle 11"/>
            <p:cNvSpPr/>
            <p:nvPr/>
          </p:nvSpPr>
          <p:spPr>
            <a:xfrm>
              <a:off x="11425" y="0"/>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reefs</a:t>
              </a:r>
              <a:endParaRPr lang="en-US" dirty="0">
                <a:solidFill>
                  <a:schemeClr val="bg1"/>
                </a:solidFill>
              </a:endParaRPr>
            </a:p>
          </p:txBody>
        </p:sp>
      </p:grpSp>
      <p:sp>
        <p:nvSpPr>
          <p:cNvPr id="13" name="Rectangle 13"/>
          <p:cNvSpPr txBox="1">
            <a:spLocks noChangeArrowheads="1"/>
          </p:cNvSpPr>
          <p:nvPr/>
        </p:nvSpPr>
        <p:spPr>
          <a:xfrm>
            <a:off x="1068066" y="7143"/>
            <a:ext cx="7517134" cy="907257"/>
          </a:xfrm>
          <a:prstGeom prst="rect">
            <a:avLst/>
          </a:prstGeom>
        </p:spPr>
        <p:txBody>
          <a:bodyPr vert="horz" lIns="91440" tIns="45720" rIns="91440" bIns="45720" rtlCol="0" anchor="ctr">
            <a:normAutofit fontScale="85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65" b="1" i="0" u="none" strike="noStrike" kern="1200" cap="none" spc="0" normalizeH="0" baseline="0" noProof="0" dirty="0" smtClean="0">
                <a:ln>
                  <a:noFill/>
                </a:ln>
                <a:solidFill>
                  <a:schemeClr val="tx1"/>
                </a:solidFill>
                <a:effectLst/>
                <a:uLnTx/>
                <a:uFillTx/>
                <a:latin typeface="+mj-lt"/>
                <a:ea typeface="+mj-ea"/>
                <a:cs typeface="+mj-cs"/>
              </a:rPr>
              <a:t>Reef </a:t>
            </a:r>
            <a:r>
              <a:rPr lang="en-US" sz="3765" b="1" dirty="0" smtClean="0">
                <a:latin typeface="+mj-lt"/>
                <a:ea typeface="+mj-ea"/>
                <a:cs typeface="+mj-cs"/>
              </a:rPr>
              <a:t>CaCO</a:t>
            </a:r>
            <a:r>
              <a:rPr lang="en-US" sz="3765" b="1" baseline="-25000" dirty="0" smtClean="0">
                <a:latin typeface="+mj-lt"/>
                <a:ea typeface="+mj-ea"/>
                <a:cs typeface="+mj-cs"/>
              </a:rPr>
              <a:t>3</a:t>
            </a:r>
            <a:r>
              <a:rPr lang="en-US" sz="3765" b="1" dirty="0" smtClean="0">
                <a:latin typeface="+mj-lt"/>
                <a:ea typeface="+mj-ea"/>
                <a:cs typeface="+mj-cs"/>
              </a:rPr>
              <a:t> Budget</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353" b="1" i="1" dirty="0" smtClean="0">
                <a:latin typeface="+mj-lt"/>
                <a:ea typeface="+mj-ea"/>
                <a:cs typeface="+mj-cs"/>
              </a:rPr>
              <a:t>most reefs will shift to a state of net dissolution state this century </a:t>
            </a:r>
            <a:endParaRPr kumimoji="0" lang="en-US" sz="2353" b="1" i="1"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reshold comparison wv2.pdf"/>
          <p:cNvPicPr>
            <a:picLocks noChangeAspect="1"/>
          </p:cNvPicPr>
          <p:nvPr/>
        </p:nvPicPr>
        <p:blipFill>
          <a:blip r:embed="rId3"/>
          <a:srcRect l="16364" t="22353" r="18182" b="8235"/>
          <a:stretch>
            <a:fillRect/>
          </a:stretch>
        </p:blipFill>
        <p:spPr>
          <a:xfrm>
            <a:off x="-28110" y="1146461"/>
            <a:ext cx="6505110" cy="5330539"/>
          </a:xfrm>
          <a:prstGeom prst="rect">
            <a:avLst/>
          </a:prstGeom>
        </p:spPr>
      </p:pic>
      <p:sp>
        <p:nvSpPr>
          <p:cNvPr id="5" name="TextBox 4"/>
          <p:cNvSpPr txBox="1"/>
          <p:nvPr/>
        </p:nvSpPr>
        <p:spPr>
          <a:xfrm>
            <a:off x="6121645" y="1146461"/>
            <a:ext cx="2698425" cy="1985159"/>
          </a:xfrm>
          <a:prstGeom prst="rect">
            <a:avLst/>
          </a:prstGeom>
          <a:noFill/>
        </p:spPr>
        <p:txBody>
          <a:bodyPr wrap="none" rtlCol="0">
            <a:spAutoFit/>
          </a:bodyPr>
          <a:lstStyle/>
          <a:p>
            <a:pPr algn="ctr">
              <a:spcAft>
                <a:spcPts val="1800"/>
              </a:spcAft>
            </a:pPr>
            <a:r>
              <a:rPr lang="en-US" sz="2400" b="1" dirty="0" smtClean="0">
                <a:latin typeface="+mn-lt"/>
                <a:cs typeface="Georgia"/>
              </a:rPr>
              <a:t>Threshold Range</a:t>
            </a:r>
          </a:p>
          <a:p>
            <a:pPr algn="ctr">
              <a:spcAft>
                <a:spcPts val="1800"/>
              </a:spcAft>
            </a:pPr>
            <a:r>
              <a:rPr lang="en-US" b="1" dirty="0" smtClean="0">
                <a:latin typeface="+mn-lt"/>
                <a:cs typeface="Symbol" charset="2"/>
              </a:rPr>
              <a:t>Ω</a:t>
            </a:r>
            <a:r>
              <a:rPr lang="en-US" b="1" baseline="-25000" dirty="0" smtClean="0">
                <a:latin typeface="+mn-lt"/>
                <a:cs typeface="Georgia"/>
              </a:rPr>
              <a:t>A</a:t>
            </a:r>
            <a:r>
              <a:rPr lang="en-US" b="1" dirty="0" smtClean="0">
                <a:latin typeface="+mn-lt"/>
                <a:cs typeface="Georgia"/>
              </a:rPr>
              <a:t> = 3.0 to 3.2</a:t>
            </a:r>
          </a:p>
          <a:p>
            <a:pPr algn="ctr">
              <a:spcAft>
                <a:spcPts val="1800"/>
              </a:spcAft>
            </a:pPr>
            <a:r>
              <a:rPr lang="en-US" b="1" dirty="0" smtClean="0">
                <a:latin typeface="+mn-lt"/>
                <a:cs typeface="Georgia"/>
              </a:rPr>
              <a:t>pCO</a:t>
            </a:r>
            <a:r>
              <a:rPr lang="en-US" b="1" baseline="-25000" dirty="0" smtClean="0">
                <a:latin typeface="+mn-lt"/>
                <a:cs typeface="Georgia"/>
              </a:rPr>
              <a:t>2</a:t>
            </a:r>
            <a:r>
              <a:rPr lang="en-US" b="1" dirty="0" smtClean="0">
                <a:latin typeface="+mn-lt"/>
                <a:cs typeface="Georgia"/>
              </a:rPr>
              <a:t> = 520 to 600 ppm</a:t>
            </a:r>
          </a:p>
          <a:p>
            <a:pPr algn="ctr">
              <a:spcAft>
                <a:spcPts val="1800"/>
              </a:spcAft>
            </a:pPr>
            <a:r>
              <a:rPr lang="en-US" b="1" dirty="0" smtClean="0">
                <a:latin typeface="+mn-lt"/>
                <a:cs typeface="Georgia"/>
              </a:rPr>
              <a:t>Year = 2055−2075</a:t>
            </a:r>
            <a:endParaRPr lang="en-US" b="1" dirty="0">
              <a:latin typeface="+mn-lt"/>
              <a:cs typeface="Georgia"/>
            </a:endParaRPr>
          </a:p>
        </p:txBody>
      </p:sp>
      <p:sp>
        <p:nvSpPr>
          <p:cNvPr id="9" name="Oval 8"/>
          <p:cNvSpPr/>
          <p:nvPr/>
        </p:nvSpPr>
        <p:spPr>
          <a:xfrm>
            <a:off x="3879597" y="4342851"/>
            <a:ext cx="844803" cy="805073"/>
          </a:xfrm>
          <a:prstGeom prst="ellipse">
            <a:avLst/>
          </a:prstGeom>
          <a:noFill/>
          <a:ln w="2540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121645" y="4405216"/>
            <a:ext cx="2855131" cy="723275"/>
          </a:xfrm>
          <a:prstGeom prst="rect">
            <a:avLst/>
          </a:prstGeom>
          <a:noFill/>
        </p:spPr>
        <p:txBody>
          <a:bodyPr wrap="none" rtlCol="0">
            <a:spAutoFit/>
          </a:bodyPr>
          <a:lstStyle/>
          <a:p>
            <a:pPr algn="ctr">
              <a:spcAft>
                <a:spcPts val="600"/>
              </a:spcAft>
            </a:pPr>
            <a:r>
              <a:rPr lang="en-US" b="1" dirty="0" smtClean="0">
                <a:solidFill>
                  <a:srgbClr val="800000"/>
                </a:solidFill>
                <a:latin typeface="Geneva"/>
                <a:cs typeface="Geneva"/>
              </a:rPr>
              <a:t>Calcification/Dissolution</a:t>
            </a:r>
          </a:p>
          <a:p>
            <a:pPr algn="ctr">
              <a:spcAft>
                <a:spcPts val="600"/>
              </a:spcAft>
            </a:pPr>
            <a:r>
              <a:rPr lang="en-US" b="1" dirty="0" smtClean="0">
                <a:solidFill>
                  <a:srgbClr val="800000"/>
                </a:solidFill>
                <a:latin typeface="Geneva"/>
                <a:cs typeface="Geneva"/>
              </a:rPr>
              <a:t>Tipping Point?</a:t>
            </a:r>
            <a:endParaRPr lang="en-US" b="1" dirty="0">
              <a:solidFill>
                <a:srgbClr val="800000"/>
              </a:solidFill>
              <a:latin typeface="Geneva"/>
              <a:cs typeface="Geneva"/>
            </a:endParaRPr>
          </a:p>
        </p:txBody>
      </p:sp>
      <p:cxnSp>
        <p:nvCxnSpPr>
          <p:cNvPr id="12" name="Straight Arrow Connector 11"/>
          <p:cNvCxnSpPr/>
          <p:nvPr/>
        </p:nvCxnSpPr>
        <p:spPr>
          <a:xfrm rot="10800000" flipV="1">
            <a:off x="4724401" y="4603654"/>
            <a:ext cx="1397245" cy="107722"/>
          </a:xfrm>
          <a:prstGeom prst="straightConnector1">
            <a:avLst/>
          </a:prstGeom>
          <a:ln w="44450">
            <a:solidFill>
              <a:srgbClr val="80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625362" y="6499266"/>
            <a:ext cx="2518638" cy="307777"/>
          </a:xfrm>
          <a:prstGeom prst="rect">
            <a:avLst/>
          </a:prstGeom>
          <a:noFill/>
        </p:spPr>
        <p:txBody>
          <a:bodyPr wrap="none" rtlCol="0">
            <a:spAutoFit/>
          </a:bodyPr>
          <a:lstStyle/>
          <a:p>
            <a:pPr algn="r"/>
            <a:r>
              <a:rPr lang="en-US" sz="1400" dirty="0" smtClean="0">
                <a:latin typeface="Candara"/>
                <a:cs typeface="Candara"/>
              </a:rPr>
              <a:t>SLIDE FROM KIM YATES, USGS</a:t>
            </a:r>
            <a:endParaRPr lang="en-US" sz="1400" dirty="0">
              <a:latin typeface="Candara"/>
              <a:cs typeface="Candara"/>
            </a:endParaRPr>
          </a:p>
        </p:txBody>
      </p:sp>
      <p:grpSp>
        <p:nvGrpSpPr>
          <p:cNvPr id="14" name="Group 13"/>
          <p:cNvGrpSpPr/>
          <p:nvPr/>
        </p:nvGrpSpPr>
        <p:grpSpPr>
          <a:xfrm>
            <a:off x="4" y="0"/>
            <a:ext cx="925822" cy="914400"/>
            <a:chOff x="4" y="0"/>
            <a:chExt cx="925822" cy="914400"/>
          </a:xfrm>
        </p:grpSpPr>
        <p:pic>
          <p:nvPicPr>
            <p:cNvPr id="15" name="Picture 14" descr="gbrarial.jpg"/>
            <p:cNvPicPr>
              <a:picLocks noChangeAspect="1"/>
            </p:cNvPicPr>
            <p:nvPr/>
          </p:nvPicPr>
          <p:blipFill>
            <a:blip r:embed="rId4"/>
            <a:stretch>
              <a:fillRect/>
            </a:stretch>
          </p:blipFill>
          <p:spPr>
            <a:xfrm>
              <a:off x="4" y="0"/>
              <a:ext cx="925822" cy="914400"/>
            </a:xfrm>
            <a:prstGeom prst="rect">
              <a:avLst/>
            </a:prstGeom>
          </p:spPr>
        </p:pic>
        <p:sp>
          <p:nvSpPr>
            <p:cNvPr id="16" name="Rectangle 15"/>
            <p:cNvSpPr/>
            <p:nvPr/>
          </p:nvSpPr>
          <p:spPr>
            <a:xfrm>
              <a:off x="11425" y="0"/>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reefs</a:t>
              </a:r>
              <a:endParaRPr lang="en-US" dirty="0">
                <a:solidFill>
                  <a:schemeClr val="bg1"/>
                </a:solidFill>
              </a:endParaRPr>
            </a:p>
          </p:txBody>
        </p:sp>
      </p:grpSp>
      <p:sp>
        <p:nvSpPr>
          <p:cNvPr id="18" name="Rectangle 13"/>
          <p:cNvSpPr txBox="1">
            <a:spLocks noChangeArrowheads="1"/>
          </p:cNvSpPr>
          <p:nvPr/>
        </p:nvSpPr>
        <p:spPr>
          <a:xfrm>
            <a:off x="1068066" y="7143"/>
            <a:ext cx="7517134" cy="907257"/>
          </a:xfrm>
          <a:prstGeom prst="rect">
            <a:avLst/>
          </a:prstGeom>
        </p:spPr>
        <p:txBody>
          <a:bodyPr vert="horz" lIns="91440" tIns="45720" rIns="91440" bIns="45720" rtlCol="0" anchor="ctr">
            <a:normAutofit fontScale="85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65" b="1" i="0" u="none" strike="noStrike" kern="1200" cap="none" spc="0" normalizeH="0" baseline="0" noProof="0" dirty="0" smtClean="0">
                <a:ln>
                  <a:noFill/>
                </a:ln>
                <a:solidFill>
                  <a:schemeClr val="tx1"/>
                </a:solidFill>
                <a:effectLst/>
                <a:uLnTx/>
                <a:uFillTx/>
                <a:latin typeface="+mj-lt"/>
                <a:ea typeface="+mj-ea"/>
                <a:cs typeface="+mj-cs"/>
              </a:rPr>
              <a:t>Reef </a:t>
            </a:r>
            <a:r>
              <a:rPr lang="en-US" sz="3765" b="1" dirty="0" smtClean="0">
                <a:latin typeface="+mj-lt"/>
                <a:ea typeface="+mj-ea"/>
                <a:cs typeface="+mj-cs"/>
              </a:rPr>
              <a:t>CaCO</a:t>
            </a:r>
            <a:r>
              <a:rPr lang="en-US" sz="3765" b="1" baseline="-25000" dirty="0" smtClean="0">
                <a:latin typeface="+mj-lt"/>
                <a:ea typeface="+mj-ea"/>
                <a:cs typeface="+mj-cs"/>
              </a:rPr>
              <a:t>3</a:t>
            </a:r>
            <a:r>
              <a:rPr lang="en-US" sz="3765" b="1" dirty="0" smtClean="0">
                <a:latin typeface="+mj-lt"/>
                <a:ea typeface="+mj-ea"/>
                <a:cs typeface="+mj-cs"/>
              </a:rPr>
              <a:t> Budget</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353" b="1" i="1" dirty="0" smtClean="0">
                <a:latin typeface="+mj-lt"/>
                <a:ea typeface="+mj-ea"/>
                <a:cs typeface="+mj-cs"/>
              </a:rPr>
              <a:t>most reefs will shift to a state of net dissolution state this century </a:t>
            </a:r>
            <a:endParaRPr kumimoji="0" lang="en-US" sz="2353" b="1" i="1"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 y="0"/>
            <a:ext cx="925822" cy="914400"/>
            <a:chOff x="4" y="0"/>
            <a:chExt cx="925822" cy="914400"/>
          </a:xfrm>
        </p:grpSpPr>
        <p:pic>
          <p:nvPicPr>
            <p:cNvPr id="3" name="Picture 2" descr="gbrarial.jpg"/>
            <p:cNvPicPr>
              <a:picLocks noChangeAspect="1"/>
            </p:cNvPicPr>
            <p:nvPr/>
          </p:nvPicPr>
          <p:blipFill>
            <a:blip r:embed="rId3"/>
            <a:stretch>
              <a:fillRect/>
            </a:stretch>
          </p:blipFill>
          <p:spPr>
            <a:xfrm>
              <a:off x="4" y="0"/>
              <a:ext cx="925822" cy="914400"/>
            </a:xfrm>
            <a:prstGeom prst="rect">
              <a:avLst/>
            </a:prstGeom>
          </p:spPr>
        </p:pic>
        <p:sp>
          <p:nvSpPr>
            <p:cNvPr id="4" name="Rectangle 3"/>
            <p:cNvSpPr/>
            <p:nvPr/>
          </p:nvSpPr>
          <p:spPr>
            <a:xfrm>
              <a:off x="11425" y="0"/>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reefs</a:t>
              </a:r>
              <a:endParaRPr lang="en-US" dirty="0">
                <a:solidFill>
                  <a:schemeClr val="bg1"/>
                </a:solidFill>
              </a:endParaRPr>
            </a:p>
          </p:txBody>
        </p:sp>
      </p:grpSp>
      <p:sp>
        <p:nvSpPr>
          <p:cNvPr id="5" name="Rectangle 13"/>
          <p:cNvSpPr txBox="1">
            <a:spLocks noChangeArrowheads="1"/>
          </p:cNvSpPr>
          <p:nvPr/>
        </p:nvSpPr>
        <p:spPr>
          <a:xfrm>
            <a:off x="1068066" y="7143"/>
            <a:ext cx="7517134" cy="907257"/>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Candara"/>
                <a:ea typeface="+mj-ea"/>
                <a:cs typeface="Candara"/>
              </a:rPr>
              <a:t>Loss of </a:t>
            </a:r>
            <a:r>
              <a:rPr lang="en-US" sz="3600" b="1" dirty="0">
                <a:latin typeface="Candara"/>
                <a:ea typeface="+mj-ea"/>
                <a:cs typeface="Candara"/>
              </a:rPr>
              <a:t>a</a:t>
            </a:r>
            <a:r>
              <a:rPr kumimoji="0" lang="en-US" sz="3600" b="1" i="0" u="none" strike="noStrike" kern="1200" cap="none" spc="0" normalizeH="0" baseline="0" noProof="0" dirty="0" err="1" smtClean="0">
                <a:ln>
                  <a:noFill/>
                </a:ln>
                <a:solidFill>
                  <a:schemeClr val="tx1"/>
                </a:solidFill>
                <a:effectLst/>
                <a:uLnTx/>
                <a:uFillTx/>
                <a:latin typeface="Candara"/>
                <a:ea typeface="+mj-ea"/>
                <a:cs typeface="Candara"/>
              </a:rPr>
              <a:t>rchitectural</a:t>
            </a:r>
            <a:r>
              <a:rPr kumimoji="0" lang="en-US" sz="3600" b="1" i="0" u="none" strike="noStrike" kern="1200" cap="none" spc="0" normalizeH="0" noProof="0" dirty="0" smtClean="0">
                <a:ln>
                  <a:noFill/>
                </a:ln>
                <a:solidFill>
                  <a:schemeClr val="tx1"/>
                </a:solidFill>
                <a:effectLst/>
                <a:uLnTx/>
                <a:uFillTx/>
                <a:latin typeface="Candara"/>
                <a:ea typeface="+mj-ea"/>
                <a:cs typeface="Candara"/>
              </a:rPr>
              <a:t> complexity</a:t>
            </a:r>
            <a:r>
              <a:rPr lang="en-US" sz="3600" b="1" i="1" dirty="0" smtClean="0">
                <a:latin typeface="Candara"/>
                <a:ea typeface="+mj-ea"/>
                <a:cs typeface="Candara"/>
              </a:rPr>
              <a:t> </a:t>
            </a:r>
            <a:endParaRPr kumimoji="0" lang="en-US" sz="3600" b="1" i="1" u="none" strike="noStrike" kern="1200" cap="none" spc="0" normalizeH="0" baseline="0" noProof="0" dirty="0">
              <a:ln>
                <a:noFill/>
              </a:ln>
              <a:solidFill>
                <a:schemeClr val="tx1"/>
              </a:solidFill>
              <a:effectLst/>
              <a:uLnTx/>
              <a:uFillTx/>
              <a:latin typeface="Candara"/>
              <a:ea typeface="+mj-ea"/>
              <a:cs typeface="Candara"/>
            </a:endParaRPr>
          </a:p>
        </p:txBody>
      </p:sp>
      <p:pic>
        <p:nvPicPr>
          <p:cNvPr id="7" name="Picture 6" descr="fig1c_alvarez_whenry.jpg"/>
          <p:cNvPicPr>
            <a:picLocks noChangeAspect="1"/>
          </p:cNvPicPr>
          <p:nvPr/>
        </p:nvPicPr>
        <p:blipFill>
          <a:blip r:embed="rId4"/>
          <a:stretch>
            <a:fillRect/>
          </a:stretch>
        </p:blipFill>
        <p:spPr>
          <a:xfrm>
            <a:off x="237070" y="1007633"/>
            <a:ext cx="8786128" cy="5554841"/>
          </a:xfrm>
          <a:prstGeom prst="rect">
            <a:avLst/>
          </a:prstGeom>
          <a:ln w="57150" cap="flat" cmpd="sng" algn="ctr">
            <a:noFill/>
            <a:prstDash val="solid"/>
            <a:round/>
            <a:headEnd type="none" w="med" len="med"/>
            <a:tailEnd type="none" w="med" len="med"/>
          </a:ln>
        </p:spPr>
      </p:pic>
      <p:sp>
        <p:nvSpPr>
          <p:cNvPr id="8" name="TextBox 7"/>
          <p:cNvSpPr txBox="1"/>
          <p:nvPr/>
        </p:nvSpPr>
        <p:spPr>
          <a:xfrm>
            <a:off x="5404506" y="6488668"/>
            <a:ext cx="3730665" cy="338554"/>
          </a:xfrm>
          <a:prstGeom prst="rect">
            <a:avLst/>
          </a:prstGeom>
          <a:noFill/>
        </p:spPr>
        <p:txBody>
          <a:bodyPr wrap="none" rtlCol="0">
            <a:spAutoFit/>
          </a:bodyPr>
          <a:lstStyle/>
          <a:p>
            <a:pPr algn="r"/>
            <a:r>
              <a:rPr lang="en-US" sz="1600" dirty="0" smtClean="0">
                <a:latin typeface="Candara"/>
                <a:cs typeface="Candara"/>
              </a:rPr>
              <a:t>Photo: Wolcott Henry, </a:t>
            </a:r>
            <a:r>
              <a:rPr lang="en-US" sz="1600" i="1" dirty="0" smtClean="0">
                <a:latin typeface="Candara"/>
                <a:cs typeface="Candara"/>
              </a:rPr>
              <a:t>Marine </a:t>
            </a:r>
            <a:r>
              <a:rPr lang="en-US" sz="1600" i="1" dirty="0" err="1" smtClean="0">
                <a:latin typeface="Candara"/>
                <a:cs typeface="Candara"/>
              </a:rPr>
              <a:t>Photobank</a:t>
            </a:r>
            <a:endParaRPr lang="en-US" sz="1600" i="1" dirty="0">
              <a:latin typeface="Candara"/>
              <a:cs typeface="Candara"/>
            </a:endParaRPr>
          </a:p>
        </p:txBody>
      </p:sp>
      <p:sp>
        <p:nvSpPr>
          <p:cNvPr id="9" name="Freeform 8"/>
          <p:cNvSpPr/>
          <p:nvPr/>
        </p:nvSpPr>
        <p:spPr>
          <a:xfrm>
            <a:off x="700489" y="3170442"/>
            <a:ext cx="7568491" cy="2806286"/>
          </a:xfrm>
          <a:custGeom>
            <a:avLst/>
            <a:gdLst>
              <a:gd name="connsiteX0" fmla="*/ 0 w 7568491"/>
              <a:gd name="connsiteY0" fmla="*/ 1935637 h 2806286"/>
              <a:gd name="connsiteX1" fmla="*/ 19640 w 7568491"/>
              <a:gd name="connsiteY1" fmla="*/ 1929091 h 2806286"/>
              <a:gd name="connsiteX2" fmla="*/ 104746 w 7568491"/>
              <a:gd name="connsiteY2" fmla="*/ 1902906 h 2806286"/>
              <a:gd name="connsiteX3" fmla="*/ 144026 w 7568491"/>
              <a:gd name="connsiteY3" fmla="*/ 1883267 h 2806286"/>
              <a:gd name="connsiteX4" fmla="*/ 242225 w 7568491"/>
              <a:gd name="connsiteY4" fmla="*/ 1876721 h 2806286"/>
              <a:gd name="connsiteX5" fmla="*/ 294598 w 7568491"/>
              <a:gd name="connsiteY5" fmla="*/ 1870175 h 2806286"/>
              <a:gd name="connsiteX6" fmla="*/ 373158 w 7568491"/>
              <a:gd name="connsiteY6" fmla="*/ 1863628 h 2806286"/>
              <a:gd name="connsiteX7" fmla="*/ 418984 w 7568491"/>
              <a:gd name="connsiteY7" fmla="*/ 1850536 h 2806286"/>
              <a:gd name="connsiteX8" fmla="*/ 484450 w 7568491"/>
              <a:gd name="connsiteY8" fmla="*/ 1830897 h 2806286"/>
              <a:gd name="connsiteX9" fmla="*/ 504090 w 7568491"/>
              <a:gd name="connsiteY9" fmla="*/ 1824351 h 2806286"/>
              <a:gd name="connsiteX10" fmla="*/ 523730 w 7568491"/>
              <a:gd name="connsiteY10" fmla="*/ 1811259 h 2806286"/>
              <a:gd name="connsiteX11" fmla="*/ 543370 w 7568491"/>
              <a:gd name="connsiteY11" fmla="*/ 1804712 h 2806286"/>
              <a:gd name="connsiteX12" fmla="*/ 602290 w 7568491"/>
              <a:gd name="connsiteY12" fmla="*/ 1771981 h 2806286"/>
              <a:gd name="connsiteX13" fmla="*/ 621929 w 7568491"/>
              <a:gd name="connsiteY13" fmla="*/ 1758889 h 2806286"/>
              <a:gd name="connsiteX14" fmla="*/ 648116 w 7568491"/>
              <a:gd name="connsiteY14" fmla="*/ 1739250 h 2806286"/>
              <a:gd name="connsiteX15" fmla="*/ 687396 w 7568491"/>
              <a:gd name="connsiteY15" fmla="*/ 1726157 h 2806286"/>
              <a:gd name="connsiteX16" fmla="*/ 726675 w 7568491"/>
              <a:gd name="connsiteY16" fmla="*/ 1699973 h 2806286"/>
              <a:gd name="connsiteX17" fmla="*/ 824875 w 7568491"/>
              <a:gd name="connsiteY17" fmla="*/ 1686880 h 2806286"/>
              <a:gd name="connsiteX18" fmla="*/ 903434 w 7568491"/>
              <a:gd name="connsiteY18" fmla="*/ 1673788 h 2806286"/>
              <a:gd name="connsiteX19" fmla="*/ 968901 w 7568491"/>
              <a:gd name="connsiteY19" fmla="*/ 1667241 h 2806286"/>
              <a:gd name="connsiteX20" fmla="*/ 1034367 w 7568491"/>
              <a:gd name="connsiteY20" fmla="*/ 1654149 h 2806286"/>
              <a:gd name="connsiteX21" fmla="*/ 1054007 w 7568491"/>
              <a:gd name="connsiteY21" fmla="*/ 1647603 h 2806286"/>
              <a:gd name="connsiteX22" fmla="*/ 1106380 w 7568491"/>
              <a:gd name="connsiteY22" fmla="*/ 1641056 h 2806286"/>
              <a:gd name="connsiteX23" fmla="*/ 1126020 w 7568491"/>
              <a:gd name="connsiteY23" fmla="*/ 1621418 h 2806286"/>
              <a:gd name="connsiteX24" fmla="*/ 1139113 w 7568491"/>
              <a:gd name="connsiteY24" fmla="*/ 1601779 h 2806286"/>
              <a:gd name="connsiteX25" fmla="*/ 1165299 w 7568491"/>
              <a:gd name="connsiteY25" fmla="*/ 1582140 h 2806286"/>
              <a:gd name="connsiteX26" fmla="*/ 1184939 w 7568491"/>
              <a:gd name="connsiteY26" fmla="*/ 1562502 h 2806286"/>
              <a:gd name="connsiteX27" fmla="*/ 1230766 w 7568491"/>
              <a:gd name="connsiteY27" fmla="*/ 1542863 h 2806286"/>
              <a:gd name="connsiteX28" fmla="*/ 1263499 w 7568491"/>
              <a:gd name="connsiteY28" fmla="*/ 1510132 h 2806286"/>
              <a:gd name="connsiteX29" fmla="*/ 1276592 w 7568491"/>
              <a:gd name="connsiteY29" fmla="*/ 1497039 h 2806286"/>
              <a:gd name="connsiteX30" fmla="*/ 1289685 w 7568491"/>
              <a:gd name="connsiteY30" fmla="*/ 1477401 h 2806286"/>
              <a:gd name="connsiteX31" fmla="*/ 1296232 w 7568491"/>
              <a:gd name="connsiteY31" fmla="*/ 1457762 h 2806286"/>
              <a:gd name="connsiteX32" fmla="*/ 1309325 w 7568491"/>
              <a:gd name="connsiteY32" fmla="*/ 1444669 h 2806286"/>
              <a:gd name="connsiteX33" fmla="*/ 1315872 w 7568491"/>
              <a:gd name="connsiteY33" fmla="*/ 1418484 h 2806286"/>
              <a:gd name="connsiteX34" fmla="*/ 1361698 w 7568491"/>
              <a:gd name="connsiteY34" fmla="*/ 1353022 h 2806286"/>
              <a:gd name="connsiteX35" fmla="*/ 1387885 w 7568491"/>
              <a:gd name="connsiteY35" fmla="*/ 1307198 h 2806286"/>
              <a:gd name="connsiteX36" fmla="*/ 1427164 w 7568491"/>
              <a:gd name="connsiteY36" fmla="*/ 1261375 h 2806286"/>
              <a:gd name="connsiteX37" fmla="*/ 1453351 w 7568491"/>
              <a:gd name="connsiteY37" fmla="*/ 1215551 h 2806286"/>
              <a:gd name="connsiteX38" fmla="*/ 1472991 w 7568491"/>
              <a:gd name="connsiteY38" fmla="*/ 1209005 h 2806286"/>
              <a:gd name="connsiteX39" fmla="*/ 1551550 w 7568491"/>
              <a:gd name="connsiteY39" fmla="*/ 1222097 h 2806286"/>
              <a:gd name="connsiteX40" fmla="*/ 1564644 w 7568491"/>
              <a:gd name="connsiteY40" fmla="*/ 1235190 h 2806286"/>
              <a:gd name="connsiteX41" fmla="*/ 1571190 w 7568491"/>
              <a:gd name="connsiteY41" fmla="*/ 1274467 h 2806286"/>
              <a:gd name="connsiteX42" fmla="*/ 1584284 w 7568491"/>
              <a:gd name="connsiteY42" fmla="*/ 1483947 h 2806286"/>
              <a:gd name="connsiteX43" fmla="*/ 1590830 w 7568491"/>
              <a:gd name="connsiteY43" fmla="*/ 1503585 h 2806286"/>
              <a:gd name="connsiteX44" fmla="*/ 1603923 w 7568491"/>
              <a:gd name="connsiteY44" fmla="*/ 1555955 h 2806286"/>
              <a:gd name="connsiteX45" fmla="*/ 1643203 w 7568491"/>
              <a:gd name="connsiteY45" fmla="*/ 1529770 h 2806286"/>
              <a:gd name="connsiteX46" fmla="*/ 1656296 w 7568491"/>
              <a:gd name="connsiteY46" fmla="*/ 1490493 h 2806286"/>
              <a:gd name="connsiteX47" fmla="*/ 1682483 w 7568491"/>
              <a:gd name="connsiteY47" fmla="*/ 1457762 h 2806286"/>
              <a:gd name="connsiteX48" fmla="*/ 1695576 w 7568491"/>
              <a:gd name="connsiteY48" fmla="*/ 1431577 h 2806286"/>
              <a:gd name="connsiteX49" fmla="*/ 1721763 w 7568491"/>
              <a:gd name="connsiteY49" fmla="*/ 1392299 h 2806286"/>
              <a:gd name="connsiteX50" fmla="*/ 1741403 w 7568491"/>
              <a:gd name="connsiteY50" fmla="*/ 1379207 h 2806286"/>
              <a:gd name="connsiteX51" fmla="*/ 1754496 w 7568491"/>
              <a:gd name="connsiteY51" fmla="*/ 1359568 h 2806286"/>
              <a:gd name="connsiteX52" fmla="*/ 1780682 w 7568491"/>
              <a:gd name="connsiteY52" fmla="*/ 1346476 h 2806286"/>
              <a:gd name="connsiteX53" fmla="*/ 1931255 w 7568491"/>
              <a:gd name="connsiteY53" fmla="*/ 1333383 h 2806286"/>
              <a:gd name="connsiteX54" fmla="*/ 1950895 w 7568491"/>
              <a:gd name="connsiteY54" fmla="*/ 1326837 h 2806286"/>
              <a:gd name="connsiteX55" fmla="*/ 1977081 w 7568491"/>
              <a:gd name="connsiteY55" fmla="*/ 1307198 h 2806286"/>
              <a:gd name="connsiteX56" fmla="*/ 1996721 w 7568491"/>
              <a:gd name="connsiteY56" fmla="*/ 1294106 h 2806286"/>
              <a:gd name="connsiteX57" fmla="*/ 2029454 w 7568491"/>
              <a:gd name="connsiteY57" fmla="*/ 1274467 h 2806286"/>
              <a:gd name="connsiteX58" fmla="*/ 2180026 w 7568491"/>
              <a:gd name="connsiteY58" fmla="*/ 1267921 h 2806286"/>
              <a:gd name="connsiteX59" fmla="*/ 2186573 w 7568491"/>
              <a:gd name="connsiteY59" fmla="*/ 1248282 h 2806286"/>
              <a:gd name="connsiteX60" fmla="*/ 2180026 w 7568491"/>
              <a:gd name="connsiteY60" fmla="*/ 1189366 h 2806286"/>
              <a:gd name="connsiteX61" fmla="*/ 2160387 w 7568491"/>
              <a:gd name="connsiteY61" fmla="*/ 1169727 h 2806286"/>
              <a:gd name="connsiteX62" fmla="*/ 2121107 w 7568491"/>
              <a:gd name="connsiteY62" fmla="*/ 1156635 h 2806286"/>
              <a:gd name="connsiteX63" fmla="*/ 2081827 w 7568491"/>
              <a:gd name="connsiteY63" fmla="*/ 1136996 h 2806286"/>
              <a:gd name="connsiteX64" fmla="*/ 2062187 w 7568491"/>
              <a:gd name="connsiteY64" fmla="*/ 1123904 h 2806286"/>
              <a:gd name="connsiteX65" fmla="*/ 2029454 w 7568491"/>
              <a:gd name="connsiteY65" fmla="*/ 1091173 h 2806286"/>
              <a:gd name="connsiteX66" fmla="*/ 2016361 w 7568491"/>
              <a:gd name="connsiteY66" fmla="*/ 1045349 h 2806286"/>
              <a:gd name="connsiteX67" fmla="*/ 2022907 w 7568491"/>
              <a:gd name="connsiteY67" fmla="*/ 973340 h 2806286"/>
              <a:gd name="connsiteX68" fmla="*/ 2036001 w 7568491"/>
              <a:gd name="connsiteY68" fmla="*/ 947155 h 2806286"/>
              <a:gd name="connsiteX69" fmla="*/ 2055641 w 7568491"/>
              <a:gd name="connsiteY69" fmla="*/ 940609 h 2806286"/>
              <a:gd name="connsiteX70" fmla="*/ 2114560 w 7568491"/>
              <a:gd name="connsiteY70" fmla="*/ 907878 h 2806286"/>
              <a:gd name="connsiteX71" fmla="*/ 2134200 w 7568491"/>
              <a:gd name="connsiteY71" fmla="*/ 901332 h 2806286"/>
              <a:gd name="connsiteX72" fmla="*/ 2153840 w 7568491"/>
              <a:gd name="connsiteY72" fmla="*/ 888239 h 2806286"/>
              <a:gd name="connsiteX73" fmla="*/ 2212760 w 7568491"/>
              <a:gd name="connsiteY73" fmla="*/ 875147 h 2806286"/>
              <a:gd name="connsiteX74" fmla="*/ 2252039 w 7568491"/>
              <a:gd name="connsiteY74" fmla="*/ 855508 h 2806286"/>
              <a:gd name="connsiteX75" fmla="*/ 2317506 w 7568491"/>
              <a:gd name="connsiteY75" fmla="*/ 842416 h 2806286"/>
              <a:gd name="connsiteX76" fmla="*/ 2330599 w 7568491"/>
              <a:gd name="connsiteY76" fmla="*/ 829323 h 2806286"/>
              <a:gd name="connsiteX77" fmla="*/ 2343692 w 7568491"/>
              <a:gd name="connsiteY77" fmla="*/ 763861 h 2806286"/>
              <a:gd name="connsiteX78" fmla="*/ 2356785 w 7568491"/>
              <a:gd name="connsiteY78" fmla="*/ 744222 h 2806286"/>
              <a:gd name="connsiteX79" fmla="*/ 2382972 w 7568491"/>
              <a:gd name="connsiteY79" fmla="*/ 718037 h 2806286"/>
              <a:gd name="connsiteX80" fmla="*/ 2402612 w 7568491"/>
              <a:gd name="connsiteY80" fmla="*/ 698398 h 2806286"/>
              <a:gd name="connsiteX81" fmla="*/ 2487718 w 7568491"/>
              <a:gd name="connsiteY81" fmla="*/ 704945 h 2806286"/>
              <a:gd name="connsiteX82" fmla="*/ 2618650 w 7568491"/>
              <a:gd name="connsiteY82" fmla="*/ 718037 h 2806286"/>
              <a:gd name="connsiteX83" fmla="*/ 2657930 w 7568491"/>
              <a:gd name="connsiteY83" fmla="*/ 757315 h 2806286"/>
              <a:gd name="connsiteX84" fmla="*/ 2684117 w 7568491"/>
              <a:gd name="connsiteY84" fmla="*/ 783500 h 2806286"/>
              <a:gd name="connsiteX85" fmla="*/ 2710303 w 7568491"/>
              <a:gd name="connsiteY85" fmla="*/ 803138 h 2806286"/>
              <a:gd name="connsiteX86" fmla="*/ 2736490 w 7568491"/>
              <a:gd name="connsiteY86" fmla="*/ 829323 h 2806286"/>
              <a:gd name="connsiteX87" fmla="*/ 2775769 w 7568491"/>
              <a:gd name="connsiteY87" fmla="*/ 842416 h 2806286"/>
              <a:gd name="connsiteX88" fmla="*/ 2873969 w 7568491"/>
              <a:gd name="connsiteY88" fmla="*/ 835869 h 2806286"/>
              <a:gd name="connsiteX89" fmla="*/ 2913249 w 7568491"/>
              <a:gd name="connsiteY89" fmla="*/ 816231 h 2806286"/>
              <a:gd name="connsiteX90" fmla="*/ 2932888 w 7568491"/>
              <a:gd name="connsiteY90" fmla="*/ 809684 h 2806286"/>
              <a:gd name="connsiteX91" fmla="*/ 2985261 w 7568491"/>
              <a:gd name="connsiteY91" fmla="*/ 783500 h 2806286"/>
              <a:gd name="connsiteX92" fmla="*/ 3011448 w 7568491"/>
              <a:gd name="connsiteY92" fmla="*/ 770407 h 2806286"/>
              <a:gd name="connsiteX93" fmla="*/ 3031088 w 7568491"/>
              <a:gd name="connsiteY93" fmla="*/ 763861 h 2806286"/>
              <a:gd name="connsiteX94" fmla="*/ 3096554 w 7568491"/>
              <a:gd name="connsiteY94" fmla="*/ 776953 h 2806286"/>
              <a:gd name="connsiteX95" fmla="*/ 3129287 w 7568491"/>
              <a:gd name="connsiteY95" fmla="*/ 803138 h 2806286"/>
              <a:gd name="connsiteX96" fmla="*/ 3168567 w 7568491"/>
              <a:gd name="connsiteY96" fmla="*/ 842416 h 2806286"/>
              <a:gd name="connsiteX97" fmla="*/ 3194754 w 7568491"/>
              <a:gd name="connsiteY97" fmla="*/ 868601 h 2806286"/>
              <a:gd name="connsiteX98" fmla="*/ 3220940 w 7568491"/>
              <a:gd name="connsiteY98" fmla="*/ 894786 h 2806286"/>
              <a:gd name="connsiteX99" fmla="*/ 3240580 w 7568491"/>
              <a:gd name="connsiteY99" fmla="*/ 920970 h 2806286"/>
              <a:gd name="connsiteX100" fmla="*/ 3260220 w 7568491"/>
              <a:gd name="connsiteY100" fmla="*/ 934063 h 2806286"/>
              <a:gd name="connsiteX101" fmla="*/ 3299500 w 7568491"/>
              <a:gd name="connsiteY101" fmla="*/ 966794 h 2806286"/>
              <a:gd name="connsiteX102" fmla="*/ 3319139 w 7568491"/>
              <a:gd name="connsiteY102" fmla="*/ 973340 h 2806286"/>
              <a:gd name="connsiteX103" fmla="*/ 3410792 w 7568491"/>
              <a:gd name="connsiteY103" fmla="*/ 979887 h 2806286"/>
              <a:gd name="connsiteX104" fmla="*/ 3436979 w 7568491"/>
              <a:gd name="connsiteY104" fmla="*/ 986433 h 2806286"/>
              <a:gd name="connsiteX105" fmla="*/ 3489352 w 7568491"/>
              <a:gd name="connsiteY105" fmla="*/ 1006072 h 2806286"/>
              <a:gd name="connsiteX106" fmla="*/ 3607191 w 7568491"/>
              <a:gd name="connsiteY106" fmla="*/ 1025710 h 2806286"/>
              <a:gd name="connsiteX107" fmla="*/ 3659564 w 7568491"/>
              <a:gd name="connsiteY107" fmla="*/ 1038803 h 2806286"/>
              <a:gd name="connsiteX108" fmla="*/ 3764310 w 7568491"/>
              <a:gd name="connsiteY108" fmla="*/ 1045349 h 2806286"/>
              <a:gd name="connsiteX109" fmla="*/ 3829776 w 7568491"/>
              <a:gd name="connsiteY109" fmla="*/ 1064988 h 2806286"/>
              <a:gd name="connsiteX110" fmla="*/ 3999989 w 7568491"/>
              <a:gd name="connsiteY110" fmla="*/ 1078080 h 2806286"/>
              <a:gd name="connsiteX111" fmla="*/ 4052362 w 7568491"/>
              <a:gd name="connsiteY111" fmla="*/ 1084626 h 2806286"/>
              <a:gd name="connsiteX112" fmla="*/ 4072001 w 7568491"/>
              <a:gd name="connsiteY112" fmla="*/ 1091173 h 2806286"/>
              <a:gd name="connsiteX113" fmla="*/ 4124374 w 7568491"/>
              <a:gd name="connsiteY113" fmla="*/ 1104265 h 2806286"/>
              <a:gd name="connsiteX114" fmla="*/ 4130921 w 7568491"/>
              <a:gd name="connsiteY114" fmla="*/ 1012618 h 2806286"/>
              <a:gd name="connsiteX115" fmla="*/ 4117828 w 7568491"/>
              <a:gd name="connsiteY115" fmla="*/ 960248 h 2806286"/>
              <a:gd name="connsiteX116" fmla="*/ 4091641 w 7568491"/>
              <a:gd name="connsiteY116" fmla="*/ 934063 h 2806286"/>
              <a:gd name="connsiteX117" fmla="*/ 4072001 w 7568491"/>
              <a:gd name="connsiteY117" fmla="*/ 914424 h 2806286"/>
              <a:gd name="connsiteX118" fmla="*/ 4065455 w 7568491"/>
              <a:gd name="connsiteY118" fmla="*/ 894786 h 2806286"/>
              <a:gd name="connsiteX119" fmla="*/ 4072001 w 7568491"/>
              <a:gd name="connsiteY119" fmla="*/ 829323 h 2806286"/>
              <a:gd name="connsiteX120" fmla="*/ 4085095 w 7568491"/>
              <a:gd name="connsiteY120" fmla="*/ 816231 h 2806286"/>
              <a:gd name="connsiteX121" fmla="*/ 4124374 w 7568491"/>
              <a:gd name="connsiteY121" fmla="*/ 796592 h 2806286"/>
              <a:gd name="connsiteX122" fmla="*/ 4176747 w 7568491"/>
              <a:gd name="connsiteY122" fmla="*/ 757315 h 2806286"/>
              <a:gd name="connsiteX123" fmla="*/ 4248760 w 7568491"/>
              <a:gd name="connsiteY123" fmla="*/ 724583 h 2806286"/>
              <a:gd name="connsiteX124" fmla="*/ 4281493 w 7568491"/>
              <a:gd name="connsiteY124" fmla="*/ 718037 h 2806286"/>
              <a:gd name="connsiteX125" fmla="*/ 4320773 w 7568491"/>
              <a:gd name="connsiteY125" fmla="*/ 704945 h 2806286"/>
              <a:gd name="connsiteX126" fmla="*/ 4360053 w 7568491"/>
              <a:gd name="connsiteY126" fmla="*/ 731130 h 2806286"/>
              <a:gd name="connsiteX127" fmla="*/ 4405879 w 7568491"/>
              <a:gd name="connsiteY127" fmla="*/ 763861 h 2806286"/>
              <a:gd name="connsiteX128" fmla="*/ 4432066 w 7568491"/>
              <a:gd name="connsiteY128" fmla="*/ 790046 h 2806286"/>
              <a:gd name="connsiteX129" fmla="*/ 4471346 w 7568491"/>
              <a:gd name="connsiteY129" fmla="*/ 822777 h 2806286"/>
              <a:gd name="connsiteX130" fmla="*/ 4477892 w 7568491"/>
              <a:gd name="connsiteY130" fmla="*/ 678760 h 2806286"/>
              <a:gd name="connsiteX131" fmla="*/ 4464799 w 7568491"/>
              <a:gd name="connsiteY131" fmla="*/ 646029 h 2806286"/>
              <a:gd name="connsiteX132" fmla="*/ 4458252 w 7568491"/>
              <a:gd name="connsiteY132" fmla="*/ 626390 h 2806286"/>
              <a:gd name="connsiteX133" fmla="*/ 4432066 w 7568491"/>
              <a:gd name="connsiteY133" fmla="*/ 606751 h 2806286"/>
              <a:gd name="connsiteX134" fmla="*/ 4392786 w 7568491"/>
              <a:gd name="connsiteY134" fmla="*/ 580566 h 2806286"/>
              <a:gd name="connsiteX135" fmla="*/ 4340413 w 7568491"/>
              <a:gd name="connsiteY135" fmla="*/ 521650 h 2806286"/>
              <a:gd name="connsiteX136" fmla="*/ 4314227 w 7568491"/>
              <a:gd name="connsiteY136" fmla="*/ 469280 h 2806286"/>
              <a:gd name="connsiteX137" fmla="*/ 4301133 w 7568491"/>
              <a:gd name="connsiteY137" fmla="*/ 443095 h 2806286"/>
              <a:gd name="connsiteX138" fmla="*/ 4288040 w 7568491"/>
              <a:gd name="connsiteY138" fmla="*/ 403818 h 2806286"/>
              <a:gd name="connsiteX139" fmla="*/ 4281493 w 7568491"/>
              <a:gd name="connsiteY139" fmla="*/ 384179 h 2806286"/>
              <a:gd name="connsiteX140" fmla="*/ 4333866 w 7568491"/>
              <a:gd name="connsiteY140" fmla="*/ 377633 h 2806286"/>
              <a:gd name="connsiteX141" fmla="*/ 4772490 w 7568491"/>
              <a:gd name="connsiteY141" fmla="*/ 403818 h 2806286"/>
              <a:gd name="connsiteX142" fmla="*/ 4779037 w 7568491"/>
              <a:gd name="connsiteY142" fmla="*/ 639482 h 2806286"/>
              <a:gd name="connsiteX143" fmla="*/ 4785584 w 7568491"/>
              <a:gd name="connsiteY143" fmla="*/ 822777 h 2806286"/>
              <a:gd name="connsiteX144" fmla="*/ 4811770 w 7568491"/>
              <a:gd name="connsiteY144" fmla="*/ 809684 h 2806286"/>
              <a:gd name="connsiteX145" fmla="*/ 4837957 w 7568491"/>
              <a:gd name="connsiteY145" fmla="*/ 803138 h 2806286"/>
              <a:gd name="connsiteX146" fmla="*/ 4864143 w 7568491"/>
              <a:gd name="connsiteY146" fmla="*/ 763861 h 2806286"/>
              <a:gd name="connsiteX147" fmla="*/ 4883783 w 7568491"/>
              <a:gd name="connsiteY147" fmla="*/ 698398 h 2806286"/>
              <a:gd name="connsiteX148" fmla="*/ 4890330 w 7568491"/>
              <a:gd name="connsiteY148" fmla="*/ 632936 h 2806286"/>
              <a:gd name="connsiteX149" fmla="*/ 4896876 w 7568491"/>
              <a:gd name="connsiteY149" fmla="*/ 600205 h 2806286"/>
              <a:gd name="connsiteX150" fmla="*/ 4962343 w 7568491"/>
              <a:gd name="connsiteY150" fmla="*/ 534743 h 2806286"/>
              <a:gd name="connsiteX151" fmla="*/ 4981982 w 7568491"/>
              <a:gd name="connsiteY151" fmla="*/ 528196 h 2806286"/>
              <a:gd name="connsiteX152" fmla="*/ 5027809 w 7568491"/>
              <a:gd name="connsiteY152" fmla="*/ 521650 h 2806286"/>
              <a:gd name="connsiteX153" fmla="*/ 5106368 w 7568491"/>
              <a:gd name="connsiteY153" fmla="*/ 502011 h 2806286"/>
              <a:gd name="connsiteX154" fmla="*/ 5139101 w 7568491"/>
              <a:gd name="connsiteY154" fmla="*/ 495465 h 2806286"/>
              <a:gd name="connsiteX155" fmla="*/ 5158741 w 7568491"/>
              <a:gd name="connsiteY155" fmla="*/ 475826 h 2806286"/>
              <a:gd name="connsiteX156" fmla="*/ 5178381 w 7568491"/>
              <a:gd name="connsiteY156" fmla="*/ 462734 h 2806286"/>
              <a:gd name="connsiteX157" fmla="*/ 5224208 w 7568491"/>
              <a:gd name="connsiteY157" fmla="*/ 416910 h 2806286"/>
              <a:gd name="connsiteX158" fmla="*/ 5243847 w 7568491"/>
              <a:gd name="connsiteY158" fmla="*/ 397272 h 2806286"/>
              <a:gd name="connsiteX159" fmla="*/ 5256941 w 7568491"/>
              <a:gd name="connsiteY159" fmla="*/ 384179 h 2806286"/>
              <a:gd name="connsiteX160" fmla="*/ 5302767 w 7568491"/>
              <a:gd name="connsiteY160" fmla="*/ 318717 h 2806286"/>
              <a:gd name="connsiteX161" fmla="*/ 5328954 w 7568491"/>
              <a:gd name="connsiteY161" fmla="*/ 285986 h 2806286"/>
              <a:gd name="connsiteX162" fmla="*/ 5296221 w 7568491"/>
              <a:gd name="connsiteY162" fmla="*/ 253254 h 2806286"/>
              <a:gd name="connsiteX163" fmla="*/ 5394420 w 7568491"/>
              <a:gd name="connsiteY163" fmla="*/ 155061 h 2806286"/>
              <a:gd name="connsiteX164" fmla="*/ 5433700 w 7568491"/>
              <a:gd name="connsiteY164" fmla="*/ 102691 h 2806286"/>
              <a:gd name="connsiteX165" fmla="*/ 5453340 w 7568491"/>
              <a:gd name="connsiteY165" fmla="*/ 76506 h 2806286"/>
              <a:gd name="connsiteX166" fmla="*/ 5479526 w 7568491"/>
              <a:gd name="connsiteY166" fmla="*/ 63414 h 2806286"/>
              <a:gd name="connsiteX167" fmla="*/ 5538446 w 7568491"/>
              <a:gd name="connsiteY167" fmla="*/ 50321 h 2806286"/>
              <a:gd name="connsiteX168" fmla="*/ 5806857 w 7568491"/>
              <a:gd name="connsiteY168" fmla="*/ 37229 h 2806286"/>
              <a:gd name="connsiteX169" fmla="*/ 5885417 w 7568491"/>
              <a:gd name="connsiteY169" fmla="*/ 24136 h 2806286"/>
              <a:gd name="connsiteX170" fmla="*/ 5905057 w 7568491"/>
              <a:gd name="connsiteY170" fmla="*/ 17590 h 2806286"/>
              <a:gd name="connsiteX171" fmla="*/ 5931243 w 7568491"/>
              <a:gd name="connsiteY171" fmla="*/ 11044 h 2806286"/>
              <a:gd name="connsiteX172" fmla="*/ 6284761 w 7568491"/>
              <a:gd name="connsiteY172" fmla="*/ 17590 h 2806286"/>
              <a:gd name="connsiteX173" fmla="*/ 6278214 w 7568491"/>
              <a:gd name="connsiteY173" fmla="*/ 63414 h 2806286"/>
              <a:gd name="connsiteX174" fmla="*/ 6258575 w 7568491"/>
              <a:gd name="connsiteY174" fmla="*/ 76506 h 2806286"/>
              <a:gd name="connsiteX175" fmla="*/ 6232388 w 7568491"/>
              <a:gd name="connsiteY175" fmla="*/ 96145 h 2806286"/>
              <a:gd name="connsiteX176" fmla="*/ 6186562 w 7568491"/>
              <a:gd name="connsiteY176" fmla="*/ 155061 h 2806286"/>
              <a:gd name="connsiteX177" fmla="*/ 6127642 w 7568491"/>
              <a:gd name="connsiteY177" fmla="*/ 200885 h 2806286"/>
              <a:gd name="connsiteX178" fmla="*/ 6108002 w 7568491"/>
              <a:gd name="connsiteY178" fmla="*/ 207431 h 2806286"/>
              <a:gd name="connsiteX179" fmla="*/ 6049083 w 7568491"/>
              <a:gd name="connsiteY179" fmla="*/ 272893 h 2806286"/>
              <a:gd name="connsiteX180" fmla="*/ 6016349 w 7568491"/>
              <a:gd name="connsiteY180" fmla="*/ 331809 h 2806286"/>
              <a:gd name="connsiteX181" fmla="*/ 5977070 w 7568491"/>
              <a:gd name="connsiteY181" fmla="*/ 364540 h 2806286"/>
              <a:gd name="connsiteX182" fmla="*/ 5878870 w 7568491"/>
              <a:gd name="connsiteY182" fmla="*/ 469280 h 2806286"/>
              <a:gd name="connsiteX183" fmla="*/ 5872324 w 7568491"/>
              <a:gd name="connsiteY183" fmla="*/ 488919 h 2806286"/>
              <a:gd name="connsiteX184" fmla="*/ 5865777 w 7568491"/>
              <a:gd name="connsiteY184" fmla="*/ 528196 h 2806286"/>
              <a:gd name="connsiteX185" fmla="*/ 5833044 w 7568491"/>
              <a:gd name="connsiteY185" fmla="*/ 560928 h 2806286"/>
              <a:gd name="connsiteX186" fmla="*/ 5767578 w 7568491"/>
              <a:gd name="connsiteY186" fmla="*/ 619844 h 2806286"/>
              <a:gd name="connsiteX187" fmla="*/ 5708658 w 7568491"/>
              <a:gd name="connsiteY187" fmla="*/ 652575 h 2806286"/>
              <a:gd name="connsiteX188" fmla="*/ 5636645 w 7568491"/>
              <a:gd name="connsiteY188" fmla="*/ 711491 h 2806286"/>
              <a:gd name="connsiteX189" fmla="*/ 5603912 w 7568491"/>
              <a:gd name="connsiteY189" fmla="*/ 731130 h 2806286"/>
              <a:gd name="connsiteX190" fmla="*/ 5584272 w 7568491"/>
              <a:gd name="connsiteY190" fmla="*/ 744222 h 2806286"/>
              <a:gd name="connsiteX191" fmla="*/ 5544992 w 7568491"/>
              <a:gd name="connsiteY191" fmla="*/ 763861 h 2806286"/>
              <a:gd name="connsiteX192" fmla="*/ 5486073 w 7568491"/>
              <a:gd name="connsiteY192" fmla="*/ 816231 h 2806286"/>
              <a:gd name="connsiteX193" fmla="*/ 5400967 w 7568491"/>
              <a:gd name="connsiteY193" fmla="*/ 862054 h 2806286"/>
              <a:gd name="connsiteX194" fmla="*/ 5361687 w 7568491"/>
              <a:gd name="connsiteY194" fmla="*/ 888239 h 2806286"/>
              <a:gd name="connsiteX195" fmla="*/ 5322407 w 7568491"/>
              <a:gd name="connsiteY195" fmla="*/ 907878 h 2806286"/>
              <a:gd name="connsiteX196" fmla="*/ 5302767 w 7568491"/>
              <a:gd name="connsiteY196" fmla="*/ 927517 h 2806286"/>
              <a:gd name="connsiteX197" fmla="*/ 5263487 w 7568491"/>
              <a:gd name="connsiteY197" fmla="*/ 953702 h 2806286"/>
              <a:gd name="connsiteX198" fmla="*/ 5224208 w 7568491"/>
              <a:gd name="connsiteY198" fmla="*/ 999525 h 2806286"/>
              <a:gd name="connsiteX199" fmla="*/ 5204568 w 7568491"/>
              <a:gd name="connsiteY199" fmla="*/ 1025710 h 2806286"/>
              <a:gd name="connsiteX200" fmla="*/ 5184928 w 7568491"/>
              <a:gd name="connsiteY200" fmla="*/ 1038803 h 2806286"/>
              <a:gd name="connsiteX201" fmla="*/ 5139101 w 7568491"/>
              <a:gd name="connsiteY201" fmla="*/ 1071534 h 2806286"/>
              <a:gd name="connsiteX202" fmla="*/ 5112915 w 7568491"/>
              <a:gd name="connsiteY202" fmla="*/ 1117358 h 2806286"/>
              <a:gd name="connsiteX203" fmla="*/ 5099822 w 7568491"/>
              <a:gd name="connsiteY203" fmla="*/ 1156635 h 2806286"/>
              <a:gd name="connsiteX204" fmla="*/ 5093275 w 7568491"/>
              <a:gd name="connsiteY204" fmla="*/ 1215551 h 2806286"/>
              <a:gd name="connsiteX205" fmla="*/ 5086728 w 7568491"/>
              <a:gd name="connsiteY205" fmla="*/ 1261375 h 2806286"/>
              <a:gd name="connsiteX206" fmla="*/ 5080182 w 7568491"/>
              <a:gd name="connsiteY206" fmla="*/ 1346476 h 2806286"/>
              <a:gd name="connsiteX207" fmla="*/ 5073635 w 7568491"/>
              <a:gd name="connsiteY207" fmla="*/ 1366115 h 2806286"/>
              <a:gd name="connsiteX208" fmla="*/ 5067089 w 7568491"/>
              <a:gd name="connsiteY208" fmla="*/ 1398846 h 2806286"/>
              <a:gd name="connsiteX209" fmla="*/ 5080182 w 7568491"/>
              <a:gd name="connsiteY209" fmla="*/ 1503585 h 2806286"/>
              <a:gd name="connsiteX210" fmla="*/ 5093275 w 7568491"/>
              <a:gd name="connsiteY210" fmla="*/ 1529770 h 2806286"/>
              <a:gd name="connsiteX211" fmla="*/ 5112915 w 7568491"/>
              <a:gd name="connsiteY211" fmla="*/ 1542863 h 2806286"/>
              <a:gd name="connsiteX212" fmla="*/ 5145648 w 7568491"/>
              <a:gd name="connsiteY212" fmla="*/ 1569048 h 2806286"/>
              <a:gd name="connsiteX213" fmla="*/ 5217661 w 7568491"/>
              <a:gd name="connsiteY213" fmla="*/ 1608325 h 2806286"/>
              <a:gd name="connsiteX214" fmla="*/ 5230754 w 7568491"/>
              <a:gd name="connsiteY214" fmla="*/ 1621418 h 2806286"/>
              <a:gd name="connsiteX215" fmla="*/ 5256941 w 7568491"/>
              <a:gd name="connsiteY215" fmla="*/ 1627964 h 2806286"/>
              <a:gd name="connsiteX216" fmla="*/ 5296221 w 7568491"/>
              <a:gd name="connsiteY216" fmla="*/ 1641056 h 2806286"/>
              <a:gd name="connsiteX217" fmla="*/ 5381327 w 7568491"/>
              <a:gd name="connsiteY217" fmla="*/ 1660695 h 2806286"/>
              <a:gd name="connsiteX218" fmla="*/ 5525352 w 7568491"/>
              <a:gd name="connsiteY218" fmla="*/ 1667241 h 2806286"/>
              <a:gd name="connsiteX219" fmla="*/ 5813404 w 7568491"/>
              <a:gd name="connsiteY219" fmla="*/ 1667241 h 2806286"/>
              <a:gd name="connsiteX220" fmla="*/ 5859230 w 7568491"/>
              <a:gd name="connsiteY220" fmla="*/ 1641056 h 2806286"/>
              <a:gd name="connsiteX221" fmla="*/ 5885417 w 7568491"/>
              <a:gd name="connsiteY221" fmla="*/ 1627964 h 2806286"/>
              <a:gd name="connsiteX222" fmla="*/ 5905057 w 7568491"/>
              <a:gd name="connsiteY222" fmla="*/ 1608325 h 2806286"/>
              <a:gd name="connsiteX223" fmla="*/ 5963976 w 7568491"/>
              <a:gd name="connsiteY223" fmla="*/ 1582140 h 2806286"/>
              <a:gd name="connsiteX224" fmla="*/ 5996709 w 7568491"/>
              <a:gd name="connsiteY224" fmla="*/ 1562502 h 2806286"/>
              <a:gd name="connsiteX225" fmla="*/ 6009803 w 7568491"/>
              <a:gd name="connsiteY225" fmla="*/ 1549409 h 2806286"/>
              <a:gd name="connsiteX226" fmla="*/ 6029443 w 7568491"/>
              <a:gd name="connsiteY226" fmla="*/ 1536317 h 2806286"/>
              <a:gd name="connsiteX227" fmla="*/ 6049083 w 7568491"/>
              <a:gd name="connsiteY227" fmla="*/ 1516678 h 2806286"/>
              <a:gd name="connsiteX228" fmla="*/ 6094909 w 7568491"/>
              <a:gd name="connsiteY228" fmla="*/ 1477401 h 2806286"/>
              <a:gd name="connsiteX229" fmla="*/ 6140735 w 7568491"/>
              <a:gd name="connsiteY229" fmla="*/ 1425031 h 2806286"/>
              <a:gd name="connsiteX230" fmla="*/ 6180015 w 7568491"/>
              <a:gd name="connsiteY230" fmla="*/ 1366115 h 2806286"/>
              <a:gd name="connsiteX231" fmla="*/ 6219295 w 7568491"/>
              <a:gd name="connsiteY231" fmla="*/ 1326837 h 2806286"/>
              <a:gd name="connsiteX232" fmla="*/ 6238935 w 7568491"/>
              <a:gd name="connsiteY232" fmla="*/ 1300652 h 2806286"/>
              <a:gd name="connsiteX233" fmla="*/ 6258575 w 7568491"/>
              <a:gd name="connsiteY233" fmla="*/ 1287560 h 2806286"/>
              <a:gd name="connsiteX234" fmla="*/ 6297854 w 7568491"/>
              <a:gd name="connsiteY234" fmla="*/ 1248282 h 2806286"/>
              <a:gd name="connsiteX235" fmla="*/ 6324041 w 7568491"/>
              <a:gd name="connsiteY235" fmla="*/ 1235190 h 2806286"/>
              <a:gd name="connsiteX236" fmla="*/ 6369867 w 7568491"/>
              <a:gd name="connsiteY236" fmla="*/ 1209005 h 2806286"/>
              <a:gd name="connsiteX237" fmla="*/ 6396054 w 7568491"/>
              <a:gd name="connsiteY237" fmla="*/ 1202459 h 2806286"/>
              <a:gd name="connsiteX238" fmla="*/ 6435333 w 7568491"/>
              <a:gd name="connsiteY238" fmla="*/ 1182820 h 2806286"/>
              <a:gd name="connsiteX239" fmla="*/ 6474613 w 7568491"/>
              <a:gd name="connsiteY239" fmla="*/ 1163181 h 2806286"/>
              <a:gd name="connsiteX240" fmla="*/ 6513893 w 7568491"/>
              <a:gd name="connsiteY240" fmla="*/ 1156635 h 2806286"/>
              <a:gd name="connsiteX241" fmla="*/ 6546626 w 7568491"/>
              <a:gd name="connsiteY241" fmla="*/ 1150089 h 2806286"/>
              <a:gd name="connsiteX242" fmla="*/ 6579359 w 7568491"/>
              <a:gd name="connsiteY242" fmla="*/ 1136996 h 2806286"/>
              <a:gd name="connsiteX243" fmla="*/ 6762665 w 7568491"/>
              <a:gd name="connsiteY243" fmla="*/ 1123904 h 2806286"/>
              <a:gd name="connsiteX244" fmla="*/ 6788851 w 7568491"/>
              <a:gd name="connsiteY244" fmla="*/ 1130450 h 2806286"/>
              <a:gd name="connsiteX245" fmla="*/ 6841224 w 7568491"/>
              <a:gd name="connsiteY245" fmla="*/ 1176274 h 2806286"/>
              <a:gd name="connsiteX246" fmla="*/ 6847771 w 7568491"/>
              <a:gd name="connsiteY246" fmla="*/ 1209005 h 2806286"/>
              <a:gd name="connsiteX247" fmla="*/ 6854318 w 7568491"/>
              <a:gd name="connsiteY247" fmla="*/ 1228644 h 2806286"/>
              <a:gd name="connsiteX248" fmla="*/ 6841224 w 7568491"/>
              <a:gd name="connsiteY248" fmla="*/ 1287560 h 2806286"/>
              <a:gd name="connsiteX249" fmla="*/ 6821584 w 7568491"/>
              <a:gd name="connsiteY249" fmla="*/ 1320291 h 2806286"/>
              <a:gd name="connsiteX250" fmla="*/ 6795398 w 7568491"/>
              <a:gd name="connsiteY250" fmla="*/ 1333383 h 2806286"/>
              <a:gd name="connsiteX251" fmla="*/ 6736478 w 7568491"/>
              <a:gd name="connsiteY251" fmla="*/ 1372661 h 2806286"/>
              <a:gd name="connsiteX252" fmla="*/ 6684105 w 7568491"/>
              <a:gd name="connsiteY252" fmla="*/ 1405392 h 2806286"/>
              <a:gd name="connsiteX253" fmla="*/ 6644825 w 7568491"/>
              <a:gd name="connsiteY253" fmla="*/ 1418484 h 2806286"/>
              <a:gd name="connsiteX254" fmla="*/ 6625186 w 7568491"/>
              <a:gd name="connsiteY254" fmla="*/ 1425031 h 2806286"/>
              <a:gd name="connsiteX255" fmla="*/ 6592452 w 7568491"/>
              <a:gd name="connsiteY255" fmla="*/ 1444669 h 2806286"/>
              <a:gd name="connsiteX256" fmla="*/ 6520440 w 7568491"/>
              <a:gd name="connsiteY256" fmla="*/ 1510132 h 2806286"/>
              <a:gd name="connsiteX257" fmla="*/ 6474613 w 7568491"/>
              <a:gd name="connsiteY257" fmla="*/ 1555955 h 2806286"/>
              <a:gd name="connsiteX258" fmla="*/ 6441880 w 7568491"/>
              <a:gd name="connsiteY258" fmla="*/ 1588687 h 2806286"/>
              <a:gd name="connsiteX259" fmla="*/ 6376414 w 7568491"/>
              <a:gd name="connsiteY259" fmla="*/ 1614871 h 2806286"/>
              <a:gd name="connsiteX260" fmla="*/ 6258575 w 7568491"/>
              <a:gd name="connsiteY260" fmla="*/ 1686880 h 2806286"/>
              <a:gd name="connsiteX261" fmla="*/ 6206202 w 7568491"/>
              <a:gd name="connsiteY261" fmla="*/ 1726157 h 2806286"/>
              <a:gd name="connsiteX262" fmla="*/ 6147282 w 7568491"/>
              <a:gd name="connsiteY262" fmla="*/ 1765435 h 2806286"/>
              <a:gd name="connsiteX263" fmla="*/ 6101456 w 7568491"/>
              <a:gd name="connsiteY263" fmla="*/ 1811259 h 2806286"/>
              <a:gd name="connsiteX264" fmla="*/ 6088362 w 7568491"/>
              <a:gd name="connsiteY264" fmla="*/ 1824351 h 2806286"/>
              <a:gd name="connsiteX265" fmla="*/ 6068722 w 7568491"/>
              <a:gd name="connsiteY265" fmla="*/ 1830897 h 2806286"/>
              <a:gd name="connsiteX266" fmla="*/ 6022896 w 7568491"/>
              <a:gd name="connsiteY266" fmla="*/ 1863628 h 2806286"/>
              <a:gd name="connsiteX267" fmla="*/ 6003256 w 7568491"/>
              <a:gd name="connsiteY267" fmla="*/ 1883267 h 2806286"/>
              <a:gd name="connsiteX268" fmla="*/ 5977070 w 7568491"/>
              <a:gd name="connsiteY268" fmla="*/ 1902906 h 2806286"/>
              <a:gd name="connsiteX269" fmla="*/ 5950883 w 7568491"/>
              <a:gd name="connsiteY269" fmla="*/ 1929091 h 2806286"/>
              <a:gd name="connsiteX270" fmla="*/ 5924697 w 7568491"/>
              <a:gd name="connsiteY270" fmla="*/ 1961822 h 2806286"/>
              <a:gd name="connsiteX271" fmla="*/ 5905057 w 7568491"/>
              <a:gd name="connsiteY271" fmla="*/ 1968368 h 2806286"/>
              <a:gd name="connsiteX272" fmla="*/ 5859230 w 7568491"/>
              <a:gd name="connsiteY272" fmla="*/ 1988007 h 2806286"/>
              <a:gd name="connsiteX273" fmla="*/ 5833044 w 7568491"/>
              <a:gd name="connsiteY273" fmla="*/ 2007646 h 2806286"/>
              <a:gd name="connsiteX274" fmla="*/ 5761031 w 7568491"/>
              <a:gd name="connsiteY274" fmla="*/ 2046923 h 2806286"/>
              <a:gd name="connsiteX275" fmla="*/ 5715205 w 7568491"/>
              <a:gd name="connsiteY275" fmla="*/ 2079654 h 2806286"/>
              <a:gd name="connsiteX276" fmla="*/ 5675925 w 7568491"/>
              <a:gd name="connsiteY276" fmla="*/ 2118932 h 2806286"/>
              <a:gd name="connsiteX277" fmla="*/ 5649738 w 7568491"/>
              <a:gd name="connsiteY277" fmla="*/ 2145117 h 2806286"/>
              <a:gd name="connsiteX278" fmla="*/ 5610459 w 7568491"/>
              <a:gd name="connsiteY278" fmla="*/ 2171301 h 2806286"/>
              <a:gd name="connsiteX279" fmla="*/ 5564632 w 7568491"/>
              <a:gd name="connsiteY279" fmla="*/ 2217125 h 2806286"/>
              <a:gd name="connsiteX280" fmla="*/ 5544992 w 7568491"/>
              <a:gd name="connsiteY280" fmla="*/ 2230218 h 2806286"/>
              <a:gd name="connsiteX281" fmla="*/ 5525352 w 7568491"/>
              <a:gd name="connsiteY281" fmla="*/ 2249856 h 2806286"/>
              <a:gd name="connsiteX282" fmla="*/ 5499166 w 7568491"/>
              <a:gd name="connsiteY282" fmla="*/ 2262949 h 2806286"/>
              <a:gd name="connsiteX283" fmla="*/ 5472979 w 7568491"/>
              <a:gd name="connsiteY283" fmla="*/ 2289134 h 2806286"/>
              <a:gd name="connsiteX284" fmla="*/ 5440246 w 7568491"/>
              <a:gd name="connsiteY284" fmla="*/ 2315319 h 2806286"/>
              <a:gd name="connsiteX285" fmla="*/ 5394420 w 7568491"/>
              <a:gd name="connsiteY285" fmla="*/ 2367689 h 2806286"/>
              <a:gd name="connsiteX286" fmla="*/ 5355140 w 7568491"/>
              <a:gd name="connsiteY286" fmla="*/ 2406966 h 2806286"/>
              <a:gd name="connsiteX287" fmla="*/ 5328954 w 7568491"/>
              <a:gd name="connsiteY287" fmla="*/ 2426605 h 2806286"/>
              <a:gd name="connsiteX288" fmla="*/ 5302767 w 7568491"/>
              <a:gd name="connsiteY288" fmla="*/ 2459336 h 2806286"/>
              <a:gd name="connsiteX289" fmla="*/ 5276581 w 7568491"/>
              <a:gd name="connsiteY289" fmla="*/ 2472428 h 2806286"/>
              <a:gd name="connsiteX290" fmla="*/ 5250394 w 7568491"/>
              <a:gd name="connsiteY290" fmla="*/ 2492067 h 2806286"/>
              <a:gd name="connsiteX291" fmla="*/ 5191474 w 7568491"/>
              <a:gd name="connsiteY291" fmla="*/ 2537891 h 2806286"/>
              <a:gd name="connsiteX292" fmla="*/ 5184928 w 7568491"/>
              <a:gd name="connsiteY292" fmla="*/ 2557529 h 2806286"/>
              <a:gd name="connsiteX293" fmla="*/ 5171835 w 7568491"/>
              <a:gd name="connsiteY293" fmla="*/ 2590261 h 2806286"/>
              <a:gd name="connsiteX294" fmla="*/ 5165288 w 7568491"/>
              <a:gd name="connsiteY294" fmla="*/ 2629538 h 2806286"/>
              <a:gd name="connsiteX295" fmla="*/ 5171835 w 7568491"/>
              <a:gd name="connsiteY295" fmla="*/ 2714639 h 2806286"/>
              <a:gd name="connsiteX296" fmla="*/ 5184928 w 7568491"/>
              <a:gd name="connsiteY296" fmla="*/ 2753916 h 2806286"/>
              <a:gd name="connsiteX297" fmla="*/ 5237301 w 7568491"/>
              <a:gd name="connsiteY297" fmla="*/ 2780101 h 2806286"/>
              <a:gd name="connsiteX298" fmla="*/ 5263487 w 7568491"/>
              <a:gd name="connsiteY298" fmla="*/ 2799740 h 2806286"/>
              <a:gd name="connsiteX299" fmla="*/ 5289674 w 7568491"/>
              <a:gd name="connsiteY299" fmla="*/ 2806286 h 2806286"/>
              <a:gd name="connsiteX300" fmla="*/ 5747938 w 7568491"/>
              <a:gd name="connsiteY300" fmla="*/ 2799740 h 2806286"/>
              <a:gd name="connsiteX301" fmla="*/ 5819951 w 7568491"/>
              <a:gd name="connsiteY301" fmla="*/ 2773555 h 2806286"/>
              <a:gd name="connsiteX302" fmla="*/ 5898510 w 7568491"/>
              <a:gd name="connsiteY302" fmla="*/ 2760463 h 2806286"/>
              <a:gd name="connsiteX303" fmla="*/ 6022896 w 7568491"/>
              <a:gd name="connsiteY303" fmla="*/ 2695000 h 2806286"/>
              <a:gd name="connsiteX304" fmla="*/ 6055629 w 7568491"/>
              <a:gd name="connsiteY304" fmla="*/ 2675362 h 2806286"/>
              <a:gd name="connsiteX305" fmla="*/ 6094909 w 7568491"/>
              <a:gd name="connsiteY305" fmla="*/ 2636084 h 2806286"/>
              <a:gd name="connsiteX306" fmla="*/ 6127642 w 7568491"/>
              <a:gd name="connsiteY306" fmla="*/ 2622992 h 2806286"/>
              <a:gd name="connsiteX307" fmla="*/ 6186562 w 7568491"/>
              <a:gd name="connsiteY307" fmla="*/ 2596807 h 2806286"/>
              <a:gd name="connsiteX308" fmla="*/ 6278214 w 7568491"/>
              <a:gd name="connsiteY308" fmla="*/ 2550983 h 2806286"/>
              <a:gd name="connsiteX309" fmla="*/ 6304401 w 7568491"/>
              <a:gd name="connsiteY309" fmla="*/ 2537891 h 2806286"/>
              <a:gd name="connsiteX310" fmla="*/ 6343681 w 7568491"/>
              <a:gd name="connsiteY310" fmla="*/ 2518252 h 2806286"/>
              <a:gd name="connsiteX311" fmla="*/ 6389507 w 7568491"/>
              <a:gd name="connsiteY311" fmla="*/ 2485521 h 2806286"/>
              <a:gd name="connsiteX312" fmla="*/ 6520440 w 7568491"/>
              <a:gd name="connsiteY312" fmla="*/ 2426605 h 2806286"/>
              <a:gd name="connsiteX313" fmla="*/ 6566266 w 7568491"/>
              <a:gd name="connsiteY313" fmla="*/ 2406966 h 2806286"/>
              <a:gd name="connsiteX314" fmla="*/ 6612092 w 7568491"/>
              <a:gd name="connsiteY314" fmla="*/ 2400420 h 2806286"/>
              <a:gd name="connsiteX315" fmla="*/ 6671012 w 7568491"/>
              <a:gd name="connsiteY315" fmla="*/ 2380781 h 2806286"/>
              <a:gd name="connsiteX316" fmla="*/ 6710292 w 7568491"/>
              <a:gd name="connsiteY316" fmla="*/ 2361142 h 2806286"/>
              <a:gd name="connsiteX317" fmla="*/ 6834678 w 7568491"/>
              <a:gd name="connsiteY317" fmla="*/ 2315319 h 2806286"/>
              <a:gd name="connsiteX318" fmla="*/ 6880504 w 7568491"/>
              <a:gd name="connsiteY318" fmla="*/ 2289134 h 2806286"/>
              <a:gd name="connsiteX319" fmla="*/ 6932877 w 7568491"/>
              <a:gd name="connsiteY319" fmla="*/ 2204033 h 2806286"/>
              <a:gd name="connsiteX320" fmla="*/ 7017983 w 7568491"/>
              <a:gd name="connsiteY320" fmla="*/ 2184394 h 2806286"/>
              <a:gd name="connsiteX321" fmla="*/ 7083449 w 7568491"/>
              <a:gd name="connsiteY321" fmla="*/ 2158209 h 2806286"/>
              <a:gd name="connsiteX322" fmla="*/ 7129276 w 7568491"/>
              <a:gd name="connsiteY322" fmla="*/ 2125478 h 2806286"/>
              <a:gd name="connsiteX323" fmla="*/ 7227475 w 7568491"/>
              <a:gd name="connsiteY323" fmla="*/ 2086200 h 2806286"/>
              <a:gd name="connsiteX324" fmla="*/ 7286395 w 7568491"/>
              <a:gd name="connsiteY324" fmla="*/ 2060015 h 2806286"/>
              <a:gd name="connsiteX325" fmla="*/ 7332221 w 7568491"/>
              <a:gd name="connsiteY325" fmla="*/ 2046923 h 2806286"/>
              <a:gd name="connsiteX326" fmla="*/ 7404234 w 7568491"/>
              <a:gd name="connsiteY326" fmla="*/ 2014192 h 2806286"/>
              <a:gd name="connsiteX327" fmla="*/ 7463154 w 7568491"/>
              <a:gd name="connsiteY327" fmla="*/ 2001099 h 2806286"/>
              <a:gd name="connsiteX328" fmla="*/ 7554807 w 7568491"/>
              <a:gd name="connsiteY328" fmla="*/ 1968368 h 280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7568491" h="2806286">
                <a:moveTo>
                  <a:pt x="0" y="1935637"/>
                </a:moveTo>
                <a:cubicBezTo>
                  <a:pt x="6547" y="1933455"/>
                  <a:pt x="12982" y="1930907"/>
                  <a:pt x="19640" y="1929091"/>
                </a:cubicBezTo>
                <a:cubicBezTo>
                  <a:pt x="56472" y="1919046"/>
                  <a:pt x="72899" y="1918829"/>
                  <a:pt x="104746" y="1902906"/>
                </a:cubicBezTo>
                <a:cubicBezTo>
                  <a:pt x="123349" y="1893605"/>
                  <a:pt x="122867" y="1885618"/>
                  <a:pt x="144026" y="1883267"/>
                </a:cubicBezTo>
                <a:cubicBezTo>
                  <a:pt x="176631" y="1879645"/>
                  <a:pt x="209543" y="1879563"/>
                  <a:pt x="242225" y="1876721"/>
                </a:cubicBezTo>
                <a:cubicBezTo>
                  <a:pt x="259752" y="1875197"/>
                  <a:pt x="277092" y="1871926"/>
                  <a:pt x="294598" y="1870175"/>
                </a:cubicBezTo>
                <a:cubicBezTo>
                  <a:pt x="320745" y="1867560"/>
                  <a:pt x="346971" y="1865810"/>
                  <a:pt x="373158" y="1863628"/>
                </a:cubicBezTo>
                <a:cubicBezTo>
                  <a:pt x="455034" y="1843161"/>
                  <a:pt x="353230" y="1869321"/>
                  <a:pt x="418984" y="1850536"/>
                </a:cubicBezTo>
                <a:cubicBezTo>
                  <a:pt x="488235" y="1830752"/>
                  <a:pt x="391117" y="1862007"/>
                  <a:pt x="484450" y="1830897"/>
                </a:cubicBezTo>
                <a:cubicBezTo>
                  <a:pt x="490997" y="1828715"/>
                  <a:pt x="498348" y="1828179"/>
                  <a:pt x="504090" y="1824351"/>
                </a:cubicBezTo>
                <a:cubicBezTo>
                  <a:pt x="510637" y="1819987"/>
                  <a:pt x="516693" y="1814777"/>
                  <a:pt x="523730" y="1811259"/>
                </a:cubicBezTo>
                <a:cubicBezTo>
                  <a:pt x="529902" y="1808173"/>
                  <a:pt x="537338" y="1808063"/>
                  <a:pt x="543370" y="1804712"/>
                </a:cubicBezTo>
                <a:cubicBezTo>
                  <a:pt x="610898" y="1767198"/>
                  <a:pt x="557852" y="1786792"/>
                  <a:pt x="602290" y="1771981"/>
                </a:cubicBezTo>
                <a:cubicBezTo>
                  <a:pt x="608836" y="1767617"/>
                  <a:pt x="615527" y="1763462"/>
                  <a:pt x="621929" y="1758889"/>
                </a:cubicBezTo>
                <a:cubicBezTo>
                  <a:pt x="630808" y="1752547"/>
                  <a:pt x="638357" y="1744129"/>
                  <a:pt x="648116" y="1739250"/>
                </a:cubicBezTo>
                <a:cubicBezTo>
                  <a:pt x="660461" y="1733078"/>
                  <a:pt x="675912" y="1733812"/>
                  <a:pt x="687396" y="1726157"/>
                </a:cubicBezTo>
                <a:cubicBezTo>
                  <a:pt x="700489" y="1717429"/>
                  <a:pt x="711409" y="1703790"/>
                  <a:pt x="726675" y="1699973"/>
                </a:cubicBezTo>
                <a:cubicBezTo>
                  <a:pt x="786235" y="1685082"/>
                  <a:pt x="717140" y="1700931"/>
                  <a:pt x="824875" y="1686880"/>
                </a:cubicBezTo>
                <a:cubicBezTo>
                  <a:pt x="851200" y="1683447"/>
                  <a:pt x="877018" y="1676430"/>
                  <a:pt x="903434" y="1673788"/>
                </a:cubicBezTo>
                <a:cubicBezTo>
                  <a:pt x="925256" y="1671606"/>
                  <a:pt x="947139" y="1669961"/>
                  <a:pt x="968901" y="1667241"/>
                </a:cubicBezTo>
                <a:cubicBezTo>
                  <a:pt x="991764" y="1664383"/>
                  <a:pt x="1012447" y="1660411"/>
                  <a:pt x="1034367" y="1654149"/>
                </a:cubicBezTo>
                <a:cubicBezTo>
                  <a:pt x="1041002" y="1652253"/>
                  <a:pt x="1047218" y="1648837"/>
                  <a:pt x="1054007" y="1647603"/>
                </a:cubicBezTo>
                <a:cubicBezTo>
                  <a:pt x="1071317" y="1644456"/>
                  <a:pt x="1088922" y="1643238"/>
                  <a:pt x="1106380" y="1641056"/>
                </a:cubicBezTo>
                <a:cubicBezTo>
                  <a:pt x="1112927" y="1634510"/>
                  <a:pt x="1120093" y="1628530"/>
                  <a:pt x="1126020" y="1621418"/>
                </a:cubicBezTo>
                <a:cubicBezTo>
                  <a:pt x="1131057" y="1615374"/>
                  <a:pt x="1133550" y="1607342"/>
                  <a:pt x="1139113" y="1601779"/>
                </a:cubicBezTo>
                <a:cubicBezTo>
                  <a:pt x="1146828" y="1594064"/>
                  <a:pt x="1157015" y="1589240"/>
                  <a:pt x="1165299" y="1582140"/>
                </a:cubicBezTo>
                <a:cubicBezTo>
                  <a:pt x="1172328" y="1576115"/>
                  <a:pt x="1177405" y="1567883"/>
                  <a:pt x="1184939" y="1562502"/>
                </a:cubicBezTo>
                <a:cubicBezTo>
                  <a:pt x="1199098" y="1552389"/>
                  <a:pt x="1214737" y="1548206"/>
                  <a:pt x="1230766" y="1542863"/>
                </a:cubicBezTo>
                <a:lnTo>
                  <a:pt x="1263499" y="1510132"/>
                </a:lnTo>
                <a:cubicBezTo>
                  <a:pt x="1267863" y="1505768"/>
                  <a:pt x="1273168" y="1502174"/>
                  <a:pt x="1276592" y="1497039"/>
                </a:cubicBezTo>
                <a:cubicBezTo>
                  <a:pt x="1280956" y="1490493"/>
                  <a:pt x="1286166" y="1484438"/>
                  <a:pt x="1289685" y="1477401"/>
                </a:cubicBezTo>
                <a:cubicBezTo>
                  <a:pt x="1292771" y="1471229"/>
                  <a:pt x="1292682" y="1463679"/>
                  <a:pt x="1296232" y="1457762"/>
                </a:cubicBezTo>
                <a:cubicBezTo>
                  <a:pt x="1299408" y="1452470"/>
                  <a:pt x="1304961" y="1449033"/>
                  <a:pt x="1309325" y="1444669"/>
                </a:cubicBezTo>
                <a:cubicBezTo>
                  <a:pt x="1311507" y="1435941"/>
                  <a:pt x="1311848" y="1426531"/>
                  <a:pt x="1315872" y="1418484"/>
                </a:cubicBezTo>
                <a:cubicBezTo>
                  <a:pt x="1325907" y="1398416"/>
                  <a:pt x="1348012" y="1372181"/>
                  <a:pt x="1361698" y="1353022"/>
                </a:cubicBezTo>
                <a:cubicBezTo>
                  <a:pt x="1397735" y="1302572"/>
                  <a:pt x="1349527" y="1368565"/>
                  <a:pt x="1387885" y="1307198"/>
                </a:cubicBezTo>
                <a:cubicBezTo>
                  <a:pt x="1401883" y="1284804"/>
                  <a:pt x="1409311" y="1279228"/>
                  <a:pt x="1427164" y="1261375"/>
                </a:cubicBezTo>
                <a:cubicBezTo>
                  <a:pt x="1433691" y="1241797"/>
                  <a:pt x="1435059" y="1230794"/>
                  <a:pt x="1453351" y="1215551"/>
                </a:cubicBezTo>
                <a:cubicBezTo>
                  <a:pt x="1458652" y="1211133"/>
                  <a:pt x="1466444" y="1211187"/>
                  <a:pt x="1472991" y="1209005"/>
                </a:cubicBezTo>
                <a:cubicBezTo>
                  <a:pt x="1478809" y="1209651"/>
                  <a:pt x="1534102" y="1211629"/>
                  <a:pt x="1551550" y="1222097"/>
                </a:cubicBezTo>
                <a:cubicBezTo>
                  <a:pt x="1556843" y="1225272"/>
                  <a:pt x="1560279" y="1230826"/>
                  <a:pt x="1564644" y="1235190"/>
                </a:cubicBezTo>
                <a:cubicBezTo>
                  <a:pt x="1566826" y="1248282"/>
                  <a:pt x="1570172" y="1261233"/>
                  <a:pt x="1571190" y="1274467"/>
                </a:cubicBezTo>
                <a:cubicBezTo>
                  <a:pt x="1575207" y="1326681"/>
                  <a:pt x="1576419" y="1424959"/>
                  <a:pt x="1584284" y="1483947"/>
                </a:cubicBezTo>
                <a:cubicBezTo>
                  <a:pt x="1585196" y="1490787"/>
                  <a:pt x="1589156" y="1496891"/>
                  <a:pt x="1590830" y="1503585"/>
                </a:cubicBezTo>
                <a:lnTo>
                  <a:pt x="1603923" y="1555955"/>
                </a:lnTo>
                <a:cubicBezTo>
                  <a:pt x="1614556" y="1550639"/>
                  <a:pt x="1636538" y="1543100"/>
                  <a:pt x="1643203" y="1529770"/>
                </a:cubicBezTo>
                <a:cubicBezTo>
                  <a:pt x="1649375" y="1517426"/>
                  <a:pt x="1646537" y="1500251"/>
                  <a:pt x="1656296" y="1490493"/>
                </a:cubicBezTo>
                <a:cubicBezTo>
                  <a:pt x="1670636" y="1476156"/>
                  <a:pt x="1671471" y="1477033"/>
                  <a:pt x="1682483" y="1457762"/>
                </a:cubicBezTo>
                <a:cubicBezTo>
                  <a:pt x="1687325" y="1449289"/>
                  <a:pt x="1690555" y="1439945"/>
                  <a:pt x="1695576" y="1431577"/>
                </a:cubicBezTo>
                <a:cubicBezTo>
                  <a:pt x="1703672" y="1418084"/>
                  <a:pt x="1708670" y="1401027"/>
                  <a:pt x="1721763" y="1392299"/>
                </a:cubicBezTo>
                <a:lnTo>
                  <a:pt x="1741403" y="1379207"/>
                </a:lnTo>
                <a:cubicBezTo>
                  <a:pt x="1745767" y="1372661"/>
                  <a:pt x="1748452" y="1364605"/>
                  <a:pt x="1754496" y="1359568"/>
                </a:cubicBezTo>
                <a:cubicBezTo>
                  <a:pt x="1761993" y="1353321"/>
                  <a:pt x="1771712" y="1350320"/>
                  <a:pt x="1780682" y="1346476"/>
                </a:cubicBezTo>
                <a:cubicBezTo>
                  <a:pt x="1826407" y="1326881"/>
                  <a:pt x="1890769" y="1335407"/>
                  <a:pt x="1931255" y="1333383"/>
                </a:cubicBezTo>
                <a:cubicBezTo>
                  <a:pt x="1937802" y="1331201"/>
                  <a:pt x="1944903" y="1330261"/>
                  <a:pt x="1950895" y="1326837"/>
                </a:cubicBezTo>
                <a:cubicBezTo>
                  <a:pt x="1960368" y="1321424"/>
                  <a:pt x="1968202" y="1313539"/>
                  <a:pt x="1977081" y="1307198"/>
                </a:cubicBezTo>
                <a:cubicBezTo>
                  <a:pt x="1983483" y="1302625"/>
                  <a:pt x="1990577" y="1299021"/>
                  <a:pt x="1996721" y="1294106"/>
                </a:cubicBezTo>
                <a:cubicBezTo>
                  <a:pt x="2011580" y="1282219"/>
                  <a:pt x="2007440" y="1276160"/>
                  <a:pt x="2029454" y="1274467"/>
                </a:cubicBezTo>
                <a:cubicBezTo>
                  <a:pt x="2079544" y="1270614"/>
                  <a:pt x="2129835" y="1270103"/>
                  <a:pt x="2180026" y="1267921"/>
                </a:cubicBezTo>
                <a:cubicBezTo>
                  <a:pt x="2182208" y="1261375"/>
                  <a:pt x="2186573" y="1255183"/>
                  <a:pt x="2186573" y="1248282"/>
                </a:cubicBezTo>
                <a:cubicBezTo>
                  <a:pt x="2186573" y="1228522"/>
                  <a:pt x="2186275" y="1208111"/>
                  <a:pt x="2180026" y="1189366"/>
                </a:cubicBezTo>
                <a:cubicBezTo>
                  <a:pt x="2177098" y="1180583"/>
                  <a:pt x="2168480" y="1174223"/>
                  <a:pt x="2160387" y="1169727"/>
                </a:cubicBezTo>
                <a:cubicBezTo>
                  <a:pt x="2148322" y="1163025"/>
                  <a:pt x="2132591" y="1164290"/>
                  <a:pt x="2121107" y="1156635"/>
                </a:cubicBezTo>
                <a:cubicBezTo>
                  <a:pt x="2064823" y="1119116"/>
                  <a:pt x="2136035" y="1164099"/>
                  <a:pt x="2081827" y="1136996"/>
                </a:cubicBezTo>
                <a:cubicBezTo>
                  <a:pt x="2074790" y="1133478"/>
                  <a:pt x="2068108" y="1129085"/>
                  <a:pt x="2062187" y="1123904"/>
                </a:cubicBezTo>
                <a:cubicBezTo>
                  <a:pt x="2050574" y="1113744"/>
                  <a:pt x="2029454" y="1091173"/>
                  <a:pt x="2029454" y="1091173"/>
                </a:cubicBezTo>
                <a:cubicBezTo>
                  <a:pt x="2026366" y="1081910"/>
                  <a:pt x="2016361" y="1053572"/>
                  <a:pt x="2016361" y="1045349"/>
                </a:cubicBezTo>
                <a:cubicBezTo>
                  <a:pt x="2016361" y="1021247"/>
                  <a:pt x="2018180" y="996974"/>
                  <a:pt x="2022907" y="973340"/>
                </a:cubicBezTo>
                <a:cubicBezTo>
                  <a:pt x="2024821" y="963771"/>
                  <a:pt x="2029100" y="954055"/>
                  <a:pt x="2036001" y="947155"/>
                </a:cubicBezTo>
                <a:cubicBezTo>
                  <a:pt x="2040881" y="942276"/>
                  <a:pt x="2049094" y="942791"/>
                  <a:pt x="2055641" y="940609"/>
                </a:cubicBezTo>
                <a:cubicBezTo>
                  <a:pt x="2085039" y="911211"/>
                  <a:pt x="2066497" y="923897"/>
                  <a:pt x="2114560" y="907878"/>
                </a:cubicBezTo>
                <a:lnTo>
                  <a:pt x="2134200" y="901332"/>
                </a:lnTo>
                <a:cubicBezTo>
                  <a:pt x="2140747" y="896968"/>
                  <a:pt x="2146608" y="891338"/>
                  <a:pt x="2153840" y="888239"/>
                </a:cubicBezTo>
                <a:cubicBezTo>
                  <a:pt x="2161930" y="884772"/>
                  <a:pt x="2206934" y="876312"/>
                  <a:pt x="2212760" y="875147"/>
                </a:cubicBezTo>
                <a:cubicBezTo>
                  <a:pt x="2225853" y="868601"/>
                  <a:pt x="2238448" y="860944"/>
                  <a:pt x="2252039" y="855508"/>
                </a:cubicBezTo>
                <a:cubicBezTo>
                  <a:pt x="2265989" y="849928"/>
                  <a:pt x="2306402" y="844267"/>
                  <a:pt x="2317506" y="842416"/>
                </a:cubicBezTo>
                <a:cubicBezTo>
                  <a:pt x="2321870" y="838052"/>
                  <a:pt x="2327423" y="834615"/>
                  <a:pt x="2330599" y="829323"/>
                </a:cubicBezTo>
                <a:cubicBezTo>
                  <a:pt x="2340287" y="813177"/>
                  <a:pt x="2340057" y="775977"/>
                  <a:pt x="2343692" y="763861"/>
                </a:cubicBezTo>
                <a:cubicBezTo>
                  <a:pt x="2345953" y="756325"/>
                  <a:pt x="2351665" y="750196"/>
                  <a:pt x="2356785" y="744222"/>
                </a:cubicBezTo>
                <a:cubicBezTo>
                  <a:pt x="2364819" y="734850"/>
                  <a:pt x="2374243" y="726765"/>
                  <a:pt x="2382972" y="718037"/>
                </a:cubicBezTo>
                <a:lnTo>
                  <a:pt x="2402612" y="698398"/>
                </a:lnTo>
                <a:lnTo>
                  <a:pt x="2487718" y="704945"/>
                </a:lnTo>
                <a:cubicBezTo>
                  <a:pt x="2609378" y="713055"/>
                  <a:pt x="2563110" y="699525"/>
                  <a:pt x="2618650" y="718037"/>
                </a:cubicBezTo>
                <a:lnTo>
                  <a:pt x="2657930" y="757315"/>
                </a:lnTo>
                <a:cubicBezTo>
                  <a:pt x="2666659" y="766043"/>
                  <a:pt x="2674241" y="776094"/>
                  <a:pt x="2684117" y="783500"/>
                </a:cubicBezTo>
                <a:cubicBezTo>
                  <a:pt x="2692846" y="790046"/>
                  <a:pt x="2702092" y="795954"/>
                  <a:pt x="2710303" y="803138"/>
                </a:cubicBezTo>
                <a:cubicBezTo>
                  <a:pt x="2719593" y="811266"/>
                  <a:pt x="2724779" y="825419"/>
                  <a:pt x="2736490" y="829323"/>
                </a:cubicBezTo>
                <a:lnTo>
                  <a:pt x="2775769" y="842416"/>
                </a:lnTo>
                <a:cubicBezTo>
                  <a:pt x="2808502" y="840234"/>
                  <a:pt x="2841364" y="839492"/>
                  <a:pt x="2873969" y="835869"/>
                </a:cubicBezTo>
                <a:cubicBezTo>
                  <a:pt x="2895125" y="833518"/>
                  <a:pt x="2894649" y="825531"/>
                  <a:pt x="2913249" y="816231"/>
                </a:cubicBezTo>
                <a:cubicBezTo>
                  <a:pt x="2919421" y="813145"/>
                  <a:pt x="2926606" y="812539"/>
                  <a:pt x="2932888" y="809684"/>
                </a:cubicBezTo>
                <a:cubicBezTo>
                  <a:pt x="2950657" y="801608"/>
                  <a:pt x="2967803" y="792228"/>
                  <a:pt x="2985261" y="783500"/>
                </a:cubicBezTo>
                <a:cubicBezTo>
                  <a:pt x="2993990" y="779136"/>
                  <a:pt x="3002189" y="773493"/>
                  <a:pt x="3011448" y="770407"/>
                </a:cubicBezTo>
                <a:lnTo>
                  <a:pt x="3031088" y="763861"/>
                </a:lnTo>
                <a:cubicBezTo>
                  <a:pt x="3052910" y="768225"/>
                  <a:pt x="3080818" y="761217"/>
                  <a:pt x="3096554" y="776953"/>
                </a:cubicBezTo>
                <a:cubicBezTo>
                  <a:pt x="3154064" y="834463"/>
                  <a:pt x="3054983" y="737094"/>
                  <a:pt x="3129287" y="803138"/>
                </a:cubicBezTo>
                <a:cubicBezTo>
                  <a:pt x="3143127" y="815439"/>
                  <a:pt x="3155474" y="829323"/>
                  <a:pt x="3168567" y="842416"/>
                </a:cubicBezTo>
                <a:lnTo>
                  <a:pt x="3194754" y="868601"/>
                </a:lnTo>
                <a:cubicBezTo>
                  <a:pt x="3203483" y="877329"/>
                  <a:pt x="3213533" y="884911"/>
                  <a:pt x="3220940" y="894786"/>
                </a:cubicBezTo>
                <a:cubicBezTo>
                  <a:pt x="3227487" y="903514"/>
                  <a:pt x="3232865" y="913255"/>
                  <a:pt x="3240580" y="920970"/>
                </a:cubicBezTo>
                <a:cubicBezTo>
                  <a:pt x="3246144" y="926533"/>
                  <a:pt x="3254009" y="929233"/>
                  <a:pt x="3260220" y="934063"/>
                </a:cubicBezTo>
                <a:cubicBezTo>
                  <a:pt x="3273673" y="944526"/>
                  <a:pt x="3285319" y="957341"/>
                  <a:pt x="3299500" y="966794"/>
                </a:cubicBezTo>
                <a:cubicBezTo>
                  <a:pt x="3305242" y="970621"/>
                  <a:pt x="3312286" y="972534"/>
                  <a:pt x="3319139" y="973340"/>
                </a:cubicBezTo>
                <a:cubicBezTo>
                  <a:pt x="3349558" y="976919"/>
                  <a:pt x="3380241" y="977705"/>
                  <a:pt x="3410792" y="979887"/>
                </a:cubicBezTo>
                <a:cubicBezTo>
                  <a:pt x="3419521" y="982069"/>
                  <a:pt x="3428554" y="983274"/>
                  <a:pt x="3436979" y="986433"/>
                </a:cubicBezTo>
                <a:cubicBezTo>
                  <a:pt x="3473747" y="1000220"/>
                  <a:pt x="3451361" y="1000227"/>
                  <a:pt x="3489352" y="1006072"/>
                </a:cubicBezTo>
                <a:cubicBezTo>
                  <a:pt x="3597347" y="1022686"/>
                  <a:pt x="3499373" y="1000343"/>
                  <a:pt x="3607191" y="1025710"/>
                </a:cubicBezTo>
                <a:cubicBezTo>
                  <a:pt x="3624708" y="1029831"/>
                  <a:pt x="3641604" y="1037681"/>
                  <a:pt x="3659564" y="1038803"/>
                </a:cubicBezTo>
                <a:lnTo>
                  <a:pt x="3764310" y="1045349"/>
                </a:lnTo>
                <a:cubicBezTo>
                  <a:pt x="3773089" y="1048275"/>
                  <a:pt x="3815649" y="1063575"/>
                  <a:pt x="3829776" y="1064988"/>
                </a:cubicBezTo>
                <a:cubicBezTo>
                  <a:pt x="3886399" y="1070650"/>
                  <a:pt x="3943523" y="1071022"/>
                  <a:pt x="3999989" y="1078080"/>
                </a:cubicBezTo>
                <a:lnTo>
                  <a:pt x="4052362" y="1084626"/>
                </a:lnTo>
                <a:cubicBezTo>
                  <a:pt x="4058908" y="1086808"/>
                  <a:pt x="4065307" y="1089499"/>
                  <a:pt x="4072001" y="1091173"/>
                </a:cubicBezTo>
                <a:lnTo>
                  <a:pt x="4124374" y="1104265"/>
                </a:lnTo>
                <a:cubicBezTo>
                  <a:pt x="4154896" y="1073748"/>
                  <a:pt x="4142891" y="1092414"/>
                  <a:pt x="4130921" y="1012618"/>
                </a:cubicBezTo>
                <a:cubicBezTo>
                  <a:pt x="4128252" y="994823"/>
                  <a:pt x="4130552" y="972971"/>
                  <a:pt x="4117828" y="960248"/>
                </a:cubicBezTo>
                <a:lnTo>
                  <a:pt x="4091641" y="934063"/>
                </a:lnTo>
                <a:lnTo>
                  <a:pt x="4072001" y="914424"/>
                </a:lnTo>
                <a:cubicBezTo>
                  <a:pt x="4069819" y="907878"/>
                  <a:pt x="4065455" y="901686"/>
                  <a:pt x="4065455" y="894786"/>
                </a:cubicBezTo>
                <a:cubicBezTo>
                  <a:pt x="4065455" y="872856"/>
                  <a:pt x="4066682" y="850598"/>
                  <a:pt x="4072001" y="829323"/>
                </a:cubicBezTo>
                <a:cubicBezTo>
                  <a:pt x="4073498" y="823335"/>
                  <a:pt x="4080275" y="820086"/>
                  <a:pt x="4085095" y="816231"/>
                </a:cubicBezTo>
                <a:cubicBezTo>
                  <a:pt x="4103227" y="801727"/>
                  <a:pt x="4103629" y="803507"/>
                  <a:pt x="4124374" y="796592"/>
                </a:cubicBezTo>
                <a:cubicBezTo>
                  <a:pt x="4154405" y="766566"/>
                  <a:pt x="4117522" y="801732"/>
                  <a:pt x="4176747" y="757315"/>
                </a:cubicBezTo>
                <a:cubicBezTo>
                  <a:pt x="4212402" y="730575"/>
                  <a:pt x="4157416" y="742850"/>
                  <a:pt x="4248760" y="724583"/>
                </a:cubicBezTo>
                <a:cubicBezTo>
                  <a:pt x="4259671" y="722401"/>
                  <a:pt x="4270758" y="720964"/>
                  <a:pt x="4281493" y="718037"/>
                </a:cubicBezTo>
                <a:cubicBezTo>
                  <a:pt x="4294808" y="714406"/>
                  <a:pt x="4320773" y="704945"/>
                  <a:pt x="4320773" y="704945"/>
                </a:cubicBezTo>
                <a:lnTo>
                  <a:pt x="4360053" y="731130"/>
                </a:lnTo>
                <a:cubicBezTo>
                  <a:pt x="4374724" y="740910"/>
                  <a:pt x="4392879" y="752487"/>
                  <a:pt x="4405879" y="763861"/>
                </a:cubicBezTo>
                <a:cubicBezTo>
                  <a:pt x="4415169" y="771989"/>
                  <a:pt x="4422776" y="781918"/>
                  <a:pt x="4432066" y="790046"/>
                </a:cubicBezTo>
                <a:cubicBezTo>
                  <a:pt x="4494315" y="844510"/>
                  <a:pt x="4432929" y="784363"/>
                  <a:pt x="4471346" y="822777"/>
                </a:cubicBezTo>
                <a:cubicBezTo>
                  <a:pt x="4514126" y="779997"/>
                  <a:pt x="4493316" y="807280"/>
                  <a:pt x="4477892" y="678760"/>
                </a:cubicBezTo>
                <a:cubicBezTo>
                  <a:pt x="4476492" y="667093"/>
                  <a:pt x="4468925" y="657032"/>
                  <a:pt x="4464799" y="646029"/>
                </a:cubicBezTo>
                <a:cubicBezTo>
                  <a:pt x="4462376" y="639568"/>
                  <a:pt x="4462670" y="631691"/>
                  <a:pt x="4458252" y="626390"/>
                </a:cubicBezTo>
                <a:cubicBezTo>
                  <a:pt x="4451267" y="618008"/>
                  <a:pt x="4440350" y="613851"/>
                  <a:pt x="4432066" y="606751"/>
                </a:cubicBezTo>
                <a:cubicBezTo>
                  <a:pt x="4400860" y="580004"/>
                  <a:pt x="4426193" y="591700"/>
                  <a:pt x="4392786" y="580566"/>
                </a:cubicBezTo>
                <a:cubicBezTo>
                  <a:pt x="4369934" y="557716"/>
                  <a:pt x="4354432" y="547351"/>
                  <a:pt x="4340413" y="521650"/>
                </a:cubicBezTo>
                <a:cubicBezTo>
                  <a:pt x="4331067" y="504516"/>
                  <a:pt x="4322956" y="486737"/>
                  <a:pt x="4314227" y="469280"/>
                </a:cubicBezTo>
                <a:cubicBezTo>
                  <a:pt x="4309863" y="460552"/>
                  <a:pt x="4304219" y="452353"/>
                  <a:pt x="4301133" y="443095"/>
                </a:cubicBezTo>
                <a:lnTo>
                  <a:pt x="4288040" y="403818"/>
                </a:lnTo>
                <a:lnTo>
                  <a:pt x="4281493" y="384179"/>
                </a:lnTo>
                <a:cubicBezTo>
                  <a:pt x="4298951" y="381997"/>
                  <a:pt x="4316272" y="377633"/>
                  <a:pt x="4333866" y="377633"/>
                </a:cubicBezTo>
                <a:cubicBezTo>
                  <a:pt x="4770627" y="377633"/>
                  <a:pt x="4720502" y="247846"/>
                  <a:pt x="4772490" y="403818"/>
                </a:cubicBezTo>
                <a:cubicBezTo>
                  <a:pt x="4774672" y="482373"/>
                  <a:pt x="4776582" y="560935"/>
                  <a:pt x="4779037" y="639482"/>
                </a:cubicBezTo>
                <a:cubicBezTo>
                  <a:pt x="4780947" y="700589"/>
                  <a:pt x="4774038" y="762740"/>
                  <a:pt x="4785584" y="822777"/>
                </a:cubicBezTo>
                <a:cubicBezTo>
                  <a:pt x="4787427" y="832360"/>
                  <a:pt x="4802632" y="813110"/>
                  <a:pt x="4811770" y="809684"/>
                </a:cubicBezTo>
                <a:cubicBezTo>
                  <a:pt x="4820195" y="806525"/>
                  <a:pt x="4829228" y="805320"/>
                  <a:pt x="4837957" y="803138"/>
                </a:cubicBezTo>
                <a:cubicBezTo>
                  <a:pt x="4846686" y="790046"/>
                  <a:pt x="4859167" y="778789"/>
                  <a:pt x="4864143" y="763861"/>
                </a:cubicBezTo>
                <a:cubicBezTo>
                  <a:pt x="4880081" y="716048"/>
                  <a:pt x="4873888" y="737972"/>
                  <a:pt x="4883783" y="698398"/>
                </a:cubicBezTo>
                <a:cubicBezTo>
                  <a:pt x="4885965" y="676577"/>
                  <a:pt x="4887432" y="654673"/>
                  <a:pt x="4890330" y="632936"/>
                </a:cubicBezTo>
                <a:cubicBezTo>
                  <a:pt x="4891801" y="621907"/>
                  <a:pt x="4892272" y="610334"/>
                  <a:pt x="4896876" y="600205"/>
                </a:cubicBezTo>
                <a:cubicBezTo>
                  <a:pt x="4909347" y="572771"/>
                  <a:pt x="4932416" y="544720"/>
                  <a:pt x="4962343" y="534743"/>
                </a:cubicBezTo>
                <a:cubicBezTo>
                  <a:pt x="4968889" y="532561"/>
                  <a:pt x="4975215" y="529549"/>
                  <a:pt x="4981982" y="528196"/>
                </a:cubicBezTo>
                <a:cubicBezTo>
                  <a:pt x="4997113" y="525170"/>
                  <a:pt x="5012709" y="524829"/>
                  <a:pt x="5027809" y="521650"/>
                </a:cubicBezTo>
                <a:cubicBezTo>
                  <a:pt x="5054222" y="516090"/>
                  <a:pt x="5079900" y="507304"/>
                  <a:pt x="5106368" y="502011"/>
                </a:cubicBezTo>
                <a:lnTo>
                  <a:pt x="5139101" y="495465"/>
                </a:lnTo>
                <a:cubicBezTo>
                  <a:pt x="5145648" y="488919"/>
                  <a:pt x="5151628" y="481753"/>
                  <a:pt x="5158741" y="475826"/>
                </a:cubicBezTo>
                <a:cubicBezTo>
                  <a:pt x="5164785" y="470789"/>
                  <a:pt x="5172533" y="467997"/>
                  <a:pt x="5178381" y="462734"/>
                </a:cubicBezTo>
                <a:cubicBezTo>
                  <a:pt x="5194438" y="448283"/>
                  <a:pt x="5208932" y="432185"/>
                  <a:pt x="5224208" y="416910"/>
                </a:cubicBezTo>
                <a:lnTo>
                  <a:pt x="5243847" y="397272"/>
                </a:lnTo>
                <a:cubicBezTo>
                  <a:pt x="5248212" y="392908"/>
                  <a:pt x="5253517" y="389315"/>
                  <a:pt x="5256941" y="384179"/>
                </a:cubicBezTo>
                <a:cubicBezTo>
                  <a:pt x="5270542" y="363778"/>
                  <a:pt x="5286608" y="338107"/>
                  <a:pt x="5302767" y="318717"/>
                </a:cubicBezTo>
                <a:cubicBezTo>
                  <a:pt x="5333865" y="281401"/>
                  <a:pt x="5296576" y="334546"/>
                  <a:pt x="5328954" y="285986"/>
                </a:cubicBezTo>
                <a:cubicBezTo>
                  <a:pt x="5326661" y="284839"/>
                  <a:pt x="5284595" y="271523"/>
                  <a:pt x="5296221" y="253254"/>
                </a:cubicBezTo>
                <a:cubicBezTo>
                  <a:pt x="5328934" y="201852"/>
                  <a:pt x="5361705" y="204131"/>
                  <a:pt x="5394420" y="155061"/>
                </a:cubicBezTo>
                <a:cubicBezTo>
                  <a:pt x="5465191" y="48909"/>
                  <a:pt x="5393333" y="151128"/>
                  <a:pt x="5433700" y="102691"/>
                </a:cubicBezTo>
                <a:cubicBezTo>
                  <a:pt x="5440685" y="94309"/>
                  <a:pt x="5445056" y="83606"/>
                  <a:pt x="5453340" y="76506"/>
                </a:cubicBezTo>
                <a:cubicBezTo>
                  <a:pt x="5460750" y="70155"/>
                  <a:pt x="5470556" y="67258"/>
                  <a:pt x="5479526" y="63414"/>
                </a:cubicBezTo>
                <a:cubicBezTo>
                  <a:pt x="5498660" y="55214"/>
                  <a:pt x="5517555" y="53106"/>
                  <a:pt x="5538446" y="50321"/>
                </a:cubicBezTo>
                <a:cubicBezTo>
                  <a:pt x="5638862" y="36933"/>
                  <a:pt x="5676400" y="41305"/>
                  <a:pt x="5806857" y="37229"/>
                </a:cubicBezTo>
                <a:cubicBezTo>
                  <a:pt x="5876225" y="19886"/>
                  <a:pt x="5773057" y="44563"/>
                  <a:pt x="5885417" y="24136"/>
                </a:cubicBezTo>
                <a:cubicBezTo>
                  <a:pt x="5892206" y="22902"/>
                  <a:pt x="5898422" y="19486"/>
                  <a:pt x="5905057" y="17590"/>
                </a:cubicBezTo>
                <a:cubicBezTo>
                  <a:pt x="5913708" y="15118"/>
                  <a:pt x="5922514" y="13226"/>
                  <a:pt x="5931243" y="11044"/>
                </a:cubicBezTo>
                <a:cubicBezTo>
                  <a:pt x="6049082" y="13226"/>
                  <a:pt x="6168221" y="0"/>
                  <a:pt x="6284761" y="17590"/>
                </a:cubicBezTo>
                <a:cubicBezTo>
                  <a:pt x="6300018" y="19893"/>
                  <a:pt x="6284481" y="49314"/>
                  <a:pt x="6278214" y="63414"/>
                </a:cubicBezTo>
                <a:cubicBezTo>
                  <a:pt x="6275019" y="70603"/>
                  <a:pt x="6264977" y="71933"/>
                  <a:pt x="6258575" y="76506"/>
                </a:cubicBezTo>
                <a:cubicBezTo>
                  <a:pt x="6249696" y="82848"/>
                  <a:pt x="6240600" y="88960"/>
                  <a:pt x="6232388" y="96145"/>
                </a:cubicBezTo>
                <a:cubicBezTo>
                  <a:pt x="6188463" y="134577"/>
                  <a:pt x="6221564" y="108395"/>
                  <a:pt x="6186562" y="155061"/>
                </a:cubicBezTo>
                <a:cubicBezTo>
                  <a:pt x="6172929" y="173237"/>
                  <a:pt x="6145502" y="190963"/>
                  <a:pt x="6127642" y="200885"/>
                </a:cubicBezTo>
                <a:cubicBezTo>
                  <a:pt x="6121610" y="204236"/>
                  <a:pt x="6114549" y="205249"/>
                  <a:pt x="6108002" y="207431"/>
                </a:cubicBezTo>
                <a:cubicBezTo>
                  <a:pt x="6092587" y="222845"/>
                  <a:pt x="6060279" y="252741"/>
                  <a:pt x="6049083" y="272893"/>
                </a:cubicBezTo>
                <a:cubicBezTo>
                  <a:pt x="6018225" y="328435"/>
                  <a:pt x="6080649" y="267513"/>
                  <a:pt x="6016349" y="331809"/>
                </a:cubicBezTo>
                <a:cubicBezTo>
                  <a:pt x="6004297" y="343860"/>
                  <a:pt x="5989559" y="352943"/>
                  <a:pt x="5977070" y="364540"/>
                </a:cubicBezTo>
                <a:cubicBezTo>
                  <a:pt x="5931220" y="407113"/>
                  <a:pt x="5919414" y="422947"/>
                  <a:pt x="5878870" y="469280"/>
                </a:cubicBezTo>
                <a:cubicBezTo>
                  <a:pt x="5876688" y="475826"/>
                  <a:pt x="5873821" y="482183"/>
                  <a:pt x="5872324" y="488919"/>
                </a:cubicBezTo>
                <a:cubicBezTo>
                  <a:pt x="5869445" y="501876"/>
                  <a:pt x="5872133" y="516544"/>
                  <a:pt x="5865777" y="528196"/>
                </a:cubicBezTo>
                <a:cubicBezTo>
                  <a:pt x="5858388" y="541742"/>
                  <a:pt x="5843955" y="550018"/>
                  <a:pt x="5833044" y="560928"/>
                </a:cubicBezTo>
                <a:cubicBezTo>
                  <a:pt x="5808551" y="585419"/>
                  <a:pt x="5797361" y="598185"/>
                  <a:pt x="5767578" y="619844"/>
                </a:cubicBezTo>
                <a:cubicBezTo>
                  <a:pt x="5717779" y="656059"/>
                  <a:pt x="5752895" y="624928"/>
                  <a:pt x="5708658" y="652575"/>
                </a:cubicBezTo>
                <a:cubicBezTo>
                  <a:pt x="5683501" y="668298"/>
                  <a:pt x="5659180" y="694590"/>
                  <a:pt x="5636645" y="711491"/>
                </a:cubicBezTo>
                <a:cubicBezTo>
                  <a:pt x="5626465" y="719125"/>
                  <a:pt x="5614702" y="724387"/>
                  <a:pt x="5603912" y="731130"/>
                </a:cubicBezTo>
                <a:cubicBezTo>
                  <a:pt x="5597240" y="735300"/>
                  <a:pt x="5591150" y="740401"/>
                  <a:pt x="5584272" y="744222"/>
                </a:cubicBezTo>
                <a:cubicBezTo>
                  <a:pt x="5571475" y="751331"/>
                  <a:pt x="5557342" y="756002"/>
                  <a:pt x="5544992" y="763861"/>
                </a:cubicBezTo>
                <a:cubicBezTo>
                  <a:pt x="5507605" y="787651"/>
                  <a:pt x="5517735" y="789094"/>
                  <a:pt x="5486073" y="816231"/>
                </a:cubicBezTo>
                <a:cubicBezTo>
                  <a:pt x="5465620" y="833761"/>
                  <a:pt x="5413042" y="854005"/>
                  <a:pt x="5400967" y="862054"/>
                </a:cubicBezTo>
                <a:cubicBezTo>
                  <a:pt x="5387874" y="870782"/>
                  <a:pt x="5375762" y="881202"/>
                  <a:pt x="5361687" y="888239"/>
                </a:cubicBezTo>
                <a:cubicBezTo>
                  <a:pt x="5348594" y="894785"/>
                  <a:pt x="5334587" y="899758"/>
                  <a:pt x="5322407" y="907878"/>
                </a:cubicBezTo>
                <a:cubicBezTo>
                  <a:pt x="5314704" y="913013"/>
                  <a:pt x="5310075" y="921833"/>
                  <a:pt x="5302767" y="927517"/>
                </a:cubicBezTo>
                <a:cubicBezTo>
                  <a:pt x="5290346" y="937178"/>
                  <a:pt x="5263487" y="953702"/>
                  <a:pt x="5263487" y="953702"/>
                </a:cubicBezTo>
                <a:cubicBezTo>
                  <a:pt x="5237164" y="1019507"/>
                  <a:pt x="5268882" y="961235"/>
                  <a:pt x="5224208" y="999525"/>
                </a:cubicBezTo>
                <a:cubicBezTo>
                  <a:pt x="5215924" y="1006625"/>
                  <a:pt x="5212283" y="1017995"/>
                  <a:pt x="5204568" y="1025710"/>
                </a:cubicBezTo>
                <a:cubicBezTo>
                  <a:pt x="5199004" y="1031273"/>
                  <a:pt x="5191331" y="1034230"/>
                  <a:pt x="5184928" y="1038803"/>
                </a:cubicBezTo>
                <a:cubicBezTo>
                  <a:pt x="5128085" y="1079402"/>
                  <a:pt x="5185387" y="1040678"/>
                  <a:pt x="5139101" y="1071534"/>
                </a:cubicBezTo>
                <a:cubicBezTo>
                  <a:pt x="5127291" y="1089248"/>
                  <a:pt x="5121221" y="1096594"/>
                  <a:pt x="5112915" y="1117358"/>
                </a:cubicBezTo>
                <a:cubicBezTo>
                  <a:pt x="5107789" y="1130171"/>
                  <a:pt x="5099822" y="1156635"/>
                  <a:pt x="5099822" y="1156635"/>
                </a:cubicBezTo>
                <a:cubicBezTo>
                  <a:pt x="5097640" y="1176274"/>
                  <a:pt x="5095726" y="1195944"/>
                  <a:pt x="5093275" y="1215551"/>
                </a:cubicBezTo>
                <a:cubicBezTo>
                  <a:pt x="5091361" y="1230862"/>
                  <a:pt x="5088263" y="1246022"/>
                  <a:pt x="5086728" y="1261375"/>
                </a:cubicBezTo>
                <a:cubicBezTo>
                  <a:pt x="5083897" y="1289685"/>
                  <a:pt x="5083711" y="1318245"/>
                  <a:pt x="5080182" y="1346476"/>
                </a:cubicBezTo>
                <a:cubicBezTo>
                  <a:pt x="5079326" y="1353323"/>
                  <a:pt x="5075309" y="1359421"/>
                  <a:pt x="5073635" y="1366115"/>
                </a:cubicBezTo>
                <a:cubicBezTo>
                  <a:pt x="5070936" y="1376909"/>
                  <a:pt x="5069271" y="1387936"/>
                  <a:pt x="5067089" y="1398846"/>
                </a:cubicBezTo>
                <a:cubicBezTo>
                  <a:pt x="5070160" y="1438772"/>
                  <a:pt x="5065608" y="1469582"/>
                  <a:pt x="5080182" y="1503585"/>
                </a:cubicBezTo>
                <a:cubicBezTo>
                  <a:pt x="5084026" y="1512555"/>
                  <a:pt x="5087028" y="1522273"/>
                  <a:pt x="5093275" y="1529770"/>
                </a:cubicBezTo>
                <a:cubicBezTo>
                  <a:pt x="5098312" y="1535814"/>
                  <a:pt x="5106368" y="1538499"/>
                  <a:pt x="5112915" y="1542863"/>
                </a:cubicBezTo>
                <a:cubicBezTo>
                  <a:pt x="5137107" y="1579150"/>
                  <a:pt x="5112167" y="1550449"/>
                  <a:pt x="5145648" y="1569048"/>
                </a:cubicBezTo>
                <a:cubicBezTo>
                  <a:pt x="5229747" y="1615766"/>
                  <a:pt x="5144149" y="1578923"/>
                  <a:pt x="5217661" y="1608325"/>
                </a:cubicBezTo>
                <a:cubicBezTo>
                  <a:pt x="5222025" y="1612689"/>
                  <a:pt x="5225233" y="1618658"/>
                  <a:pt x="5230754" y="1621418"/>
                </a:cubicBezTo>
                <a:cubicBezTo>
                  <a:pt x="5238802" y="1625442"/>
                  <a:pt x="5248323" y="1625379"/>
                  <a:pt x="5256941" y="1627964"/>
                </a:cubicBezTo>
                <a:cubicBezTo>
                  <a:pt x="5270161" y="1631929"/>
                  <a:pt x="5282832" y="1637709"/>
                  <a:pt x="5296221" y="1641056"/>
                </a:cubicBezTo>
                <a:cubicBezTo>
                  <a:pt x="5301077" y="1642270"/>
                  <a:pt x="5367005" y="1659634"/>
                  <a:pt x="5381327" y="1660695"/>
                </a:cubicBezTo>
                <a:cubicBezTo>
                  <a:pt x="5429254" y="1664245"/>
                  <a:pt x="5477344" y="1665059"/>
                  <a:pt x="5525352" y="1667241"/>
                </a:cubicBezTo>
                <a:cubicBezTo>
                  <a:pt x="5626026" y="1700801"/>
                  <a:pt x="5588290" y="1690690"/>
                  <a:pt x="5813404" y="1667241"/>
                </a:cubicBezTo>
                <a:cubicBezTo>
                  <a:pt x="5830902" y="1665418"/>
                  <a:pt x="5843785" y="1649480"/>
                  <a:pt x="5859230" y="1641056"/>
                </a:cubicBezTo>
                <a:cubicBezTo>
                  <a:pt x="5867798" y="1636383"/>
                  <a:pt x="5876688" y="1632328"/>
                  <a:pt x="5885417" y="1627964"/>
                </a:cubicBezTo>
                <a:cubicBezTo>
                  <a:pt x="5891964" y="1621418"/>
                  <a:pt x="5897523" y="1613706"/>
                  <a:pt x="5905057" y="1608325"/>
                </a:cubicBezTo>
                <a:cubicBezTo>
                  <a:pt x="5916731" y="1599987"/>
                  <a:pt x="5952315" y="1586804"/>
                  <a:pt x="5963976" y="1582140"/>
                </a:cubicBezTo>
                <a:cubicBezTo>
                  <a:pt x="5997157" y="1548965"/>
                  <a:pt x="5954213" y="1587998"/>
                  <a:pt x="5996709" y="1562502"/>
                </a:cubicBezTo>
                <a:cubicBezTo>
                  <a:pt x="6002002" y="1559326"/>
                  <a:pt x="6004983" y="1553265"/>
                  <a:pt x="6009803" y="1549409"/>
                </a:cubicBezTo>
                <a:cubicBezTo>
                  <a:pt x="6015947" y="1544494"/>
                  <a:pt x="6023399" y="1541354"/>
                  <a:pt x="6029443" y="1536317"/>
                </a:cubicBezTo>
                <a:cubicBezTo>
                  <a:pt x="6036556" y="1530390"/>
                  <a:pt x="6042201" y="1522871"/>
                  <a:pt x="6049083" y="1516678"/>
                </a:cubicBezTo>
                <a:cubicBezTo>
                  <a:pt x="6064037" y="1503220"/>
                  <a:pt x="6080683" y="1491626"/>
                  <a:pt x="6094909" y="1477401"/>
                </a:cubicBezTo>
                <a:cubicBezTo>
                  <a:pt x="6111312" y="1460999"/>
                  <a:pt x="6126644" y="1443457"/>
                  <a:pt x="6140735" y="1425031"/>
                </a:cubicBezTo>
                <a:cubicBezTo>
                  <a:pt x="6155073" y="1406282"/>
                  <a:pt x="6163325" y="1382805"/>
                  <a:pt x="6180015" y="1366115"/>
                </a:cubicBezTo>
                <a:cubicBezTo>
                  <a:pt x="6193108" y="1353022"/>
                  <a:pt x="6208185" y="1341650"/>
                  <a:pt x="6219295" y="1326837"/>
                </a:cubicBezTo>
                <a:cubicBezTo>
                  <a:pt x="6225842" y="1318109"/>
                  <a:pt x="6231220" y="1308367"/>
                  <a:pt x="6238935" y="1300652"/>
                </a:cubicBezTo>
                <a:cubicBezTo>
                  <a:pt x="6244499" y="1295089"/>
                  <a:pt x="6252694" y="1292787"/>
                  <a:pt x="6258575" y="1287560"/>
                </a:cubicBezTo>
                <a:cubicBezTo>
                  <a:pt x="6272414" y="1275259"/>
                  <a:pt x="6283395" y="1259849"/>
                  <a:pt x="6297854" y="1248282"/>
                </a:cubicBezTo>
                <a:cubicBezTo>
                  <a:pt x="6305475" y="1242186"/>
                  <a:pt x="6315568" y="1240032"/>
                  <a:pt x="6324041" y="1235190"/>
                </a:cubicBezTo>
                <a:cubicBezTo>
                  <a:pt x="6348218" y="1221376"/>
                  <a:pt x="6341088" y="1219796"/>
                  <a:pt x="6369867" y="1209005"/>
                </a:cubicBezTo>
                <a:cubicBezTo>
                  <a:pt x="6378292" y="1205846"/>
                  <a:pt x="6387325" y="1204641"/>
                  <a:pt x="6396054" y="1202459"/>
                </a:cubicBezTo>
                <a:cubicBezTo>
                  <a:pt x="6452341" y="1164935"/>
                  <a:pt x="6381125" y="1209923"/>
                  <a:pt x="6435333" y="1182820"/>
                </a:cubicBezTo>
                <a:cubicBezTo>
                  <a:pt x="6463583" y="1168695"/>
                  <a:pt x="6444993" y="1169763"/>
                  <a:pt x="6474613" y="1163181"/>
                </a:cubicBezTo>
                <a:cubicBezTo>
                  <a:pt x="6487571" y="1160302"/>
                  <a:pt x="6500833" y="1159009"/>
                  <a:pt x="6513893" y="1156635"/>
                </a:cubicBezTo>
                <a:cubicBezTo>
                  <a:pt x="6524841" y="1154645"/>
                  <a:pt x="6535715" y="1152271"/>
                  <a:pt x="6546626" y="1150089"/>
                </a:cubicBezTo>
                <a:cubicBezTo>
                  <a:pt x="6557537" y="1145725"/>
                  <a:pt x="6567693" y="1138410"/>
                  <a:pt x="6579359" y="1136996"/>
                </a:cubicBezTo>
                <a:cubicBezTo>
                  <a:pt x="6640172" y="1129625"/>
                  <a:pt x="6762665" y="1123904"/>
                  <a:pt x="6762665" y="1123904"/>
                </a:cubicBezTo>
                <a:cubicBezTo>
                  <a:pt x="6771394" y="1126086"/>
                  <a:pt x="6780986" y="1126081"/>
                  <a:pt x="6788851" y="1130450"/>
                </a:cubicBezTo>
                <a:cubicBezTo>
                  <a:pt x="6806834" y="1140440"/>
                  <a:pt x="6826267" y="1161318"/>
                  <a:pt x="6841224" y="1176274"/>
                </a:cubicBezTo>
                <a:cubicBezTo>
                  <a:pt x="6843406" y="1187184"/>
                  <a:pt x="6845072" y="1198211"/>
                  <a:pt x="6847771" y="1209005"/>
                </a:cubicBezTo>
                <a:cubicBezTo>
                  <a:pt x="6849445" y="1215699"/>
                  <a:pt x="6854318" y="1221743"/>
                  <a:pt x="6854318" y="1228644"/>
                </a:cubicBezTo>
                <a:cubicBezTo>
                  <a:pt x="6854318" y="1238702"/>
                  <a:pt x="6847975" y="1274059"/>
                  <a:pt x="6841224" y="1287560"/>
                </a:cubicBezTo>
                <a:cubicBezTo>
                  <a:pt x="6835533" y="1298940"/>
                  <a:pt x="6830581" y="1311294"/>
                  <a:pt x="6821584" y="1320291"/>
                </a:cubicBezTo>
                <a:cubicBezTo>
                  <a:pt x="6814683" y="1327191"/>
                  <a:pt x="6804127" y="1329019"/>
                  <a:pt x="6795398" y="1333383"/>
                </a:cubicBezTo>
                <a:cubicBezTo>
                  <a:pt x="6744654" y="1384123"/>
                  <a:pt x="6796140" y="1339517"/>
                  <a:pt x="6736478" y="1372661"/>
                </a:cubicBezTo>
                <a:cubicBezTo>
                  <a:pt x="6685834" y="1400795"/>
                  <a:pt x="6734944" y="1385058"/>
                  <a:pt x="6684105" y="1405392"/>
                </a:cubicBezTo>
                <a:cubicBezTo>
                  <a:pt x="6671291" y="1410517"/>
                  <a:pt x="6657918" y="1414120"/>
                  <a:pt x="6644825" y="1418484"/>
                </a:cubicBezTo>
                <a:cubicBezTo>
                  <a:pt x="6638279" y="1420666"/>
                  <a:pt x="6631103" y="1421481"/>
                  <a:pt x="6625186" y="1425031"/>
                </a:cubicBezTo>
                <a:cubicBezTo>
                  <a:pt x="6614275" y="1431577"/>
                  <a:pt x="6602743" y="1437185"/>
                  <a:pt x="6592452" y="1444669"/>
                </a:cubicBezTo>
                <a:cubicBezTo>
                  <a:pt x="6561210" y="1467389"/>
                  <a:pt x="6547217" y="1483357"/>
                  <a:pt x="6520440" y="1510132"/>
                </a:cubicBezTo>
                <a:lnTo>
                  <a:pt x="6474613" y="1555955"/>
                </a:lnTo>
                <a:cubicBezTo>
                  <a:pt x="6463702" y="1566866"/>
                  <a:pt x="6456207" y="1582957"/>
                  <a:pt x="6441880" y="1588687"/>
                </a:cubicBezTo>
                <a:cubicBezTo>
                  <a:pt x="6420058" y="1597415"/>
                  <a:pt x="6397436" y="1604361"/>
                  <a:pt x="6376414" y="1614871"/>
                </a:cubicBezTo>
                <a:cubicBezTo>
                  <a:pt x="6348075" y="1629039"/>
                  <a:pt x="6290340" y="1659653"/>
                  <a:pt x="6258575" y="1686880"/>
                </a:cubicBezTo>
                <a:cubicBezTo>
                  <a:pt x="6204929" y="1732860"/>
                  <a:pt x="6281244" y="1677919"/>
                  <a:pt x="6206202" y="1726157"/>
                </a:cubicBezTo>
                <a:cubicBezTo>
                  <a:pt x="6186346" y="1738920"/>
                  <a:pt x="6162028" y="1747004"/>
                  <a:pt x="6147282" y="1765435"/>
                </a:cubicBezTo>
                <a:cubicBezTo>
                  <a:pt x="6099733" y="1824866"/>
                  <a:pt x="6141981" y="1778840"/>
                  <a:pt x="6101456" y="1811259"/>
                </a:cubicBezTo>
                <a:cubicBezTo>
                  <a:pt x="6096636" y="1815115"/>
                  <a:pt x="6093655" y="1821176"/>
                  <a:pt x="6088362" y="1824351"/>
                </a:cubicBezTo>
                <a:cubicBezTo>
                  <a:pt x="6082444" y="1827901"/>
                  <a:pt x="6075269" y="1828715"/>
                  <a:pt x="6068722" y="1830897"/>
                </a:cubicBezTo>
                <a:cubicBezTo>
                  <a:pt x="6035567" y="1864052"/>
                  <a:pt x="6083733" y="1818004"/>
                  <a:pt x="6022896" y="1863628"/>
                </a:cubicBezTo>
                <a:cubicBezTo>
                  <a:pt x="6015489" y="1869183"/>
                  <a:pt x="6010285" y="1877242"/>
                  <a:pt x="6003256" y="1883267"/>
                </a:cubicBezTo>
                <a:cubicBezTo>
                  <a:pt x="5994972" y="1890367"/>
                  <a:pt x="5985281" y="1895721"/>
                  <a:pt x="5977070" y="1902906"/>
                </a:cubicBezTo>
                <a:cubicBezTo>
                  <a:pt x="5967780" y="1911034"/>
                  <a:pt x="5959084" y="1919865"/>
                  <a:pt x="5950883" y="1929091"/>
                </a:cubicBezTo>
                <a:cubicBezTo>
                  <a:pt x="5941600" y="1939534"/>
                  <a:pt x="5935306" y="1952729"/>
                  <a:pt x="5924697" y="1961822"/>
                </a:cubicBezTo>
                <a:cubicBezTo>
                  <a:pt x="5919457" y="1966313"/>
                  <a:pt x="5911464" y="1965805"/>
                  <a:pt x="5905057" y="1968368"/>
                </a:cubicBezTo>
                <a:cubicBezTo>
                  <a:pt x="5889626" y="1974540"/>
                  <a:pt x="5873820" y="1980049"/>
                  <a:pt x="5859230" y="1988007"/>
                </a:cubicBezTo>
                <a:cubicBezTo>
                  <a:pt x="5849651" y="1993231"/>
                  <a:pt x="5842249" y="2001789"/>
                  <a:pt x="5833044" y="2007646"/>
                </a:cubicBezTo>
                <a:cubicBezTo>
                  <a:pt x="5749933" y="2060532"/>
                  <a:pt x="5818934" y="2013838"/>
                  <a:pt x="5761031" y="2046923"/>
                </a:cubicBezTo>
                <a:cubicBezTo>
                  <a:pt x="5751326" y="2052468"/>
                  <a:pt x="5721319" y="2074152"/>
                  <a:pt x="5715205" y="2079654"/>
                </a:cubicBezTo>
                <a:cubicBezTo>
                  <a:pt x="5701442" y="2092040"/>
                  <a:pt x="5689018" y="2105839"/>
                  <a:pt x="5675925" y="2118932"/>
                </a:cubicBezTo>
                <a:cubicBezTo>
                  <a:pt x="5667196" y="2127660"/>
                  <a:pt x="5660009" y="2138270"/>
                  <a:pt x="5649738" y="2145117"/>
                </a:cubicBezTo>
                <a:cubicBezTo>
                  <a:pt x="5636645" y="2153845"/>
                  <a:pt x="5622472" y="2161137"/>
                  <a:pt x="5610459" y="2171301"/>
                </a:cubicBezTo>
                <a:cubicBezTo>
                  <a:pt x="5593968" y="2185254"/>
                  <a:pt x="5582606" y="2205142"/>
                  <a:pt x="5564632" y="2217125"/>
                </a:cubicBezTo>
                <a:cubicBezTo>
                  <a:pt x="5558085" y="2221489"/>
                  <a:pt x="5551037" y="2225181"/>
                  <a:pt x="5544992" y="2230218"/>
                </a:cubicBezTo>
                <a:cubicBezTo>
                  <a:pt x="5537880" y="2236145"/>
                  <a:pt x="5532886" y="2244475"/>
                  <a:pt x="5525352" y="2249856"/>
                </a:cubicBezTo>
                <a:cubicBezTo>
                  <a:pt x="5517411" y="2255528"/>
                  <a:pt x="5506973" y="2257094"/>
                  <a:pt x="5499166" y="2262949"/>
                </a:cubicBezTo>
                <a:cubicBezTo>
                  <a:pt x="5489290" y="2270355"/>
                  <a:pt x="5482205" y="2280933"/>
                  <a:pt x="5472979" y="2289134"/>
                </a:cubicBezTo>
                <a:cubicBezTo>
                  <a:pt x="5462535" y="2298417"/>
                  <a:pt x="5450126" y="2305439"/>
                  <a:pt x="5440246" y="2315319"/>
                </a:cubicBezTo>
                <a:cubicBezTo>
                  <a:pt x="5423843" y="2331721"/>
                  <a:pt x="5410205" y="2350691"/>
                  <a:pt x="5394420" y="2367689"/>
                </a:cubicBezTo>
                <a:cubicBezTo>
                  <a:pt x="5381820" y="2381257"/>
                  <a:pt x="5368903" y="2394580"/>
                  <a:pt x="5355140" y="2406966"/>
                </a:cubicBezTo>
                <a:cubicBezTo>
                  <a:pt x="5347030" y="2414265"/>
                  <a:pt x="5336669" y="2418890"/>
                  <a:pt x="5328954" y="2426605"/>
                </a:cubicBezTo>
                <a:cubicBezTo>
                  <a:pt x="5319074" y="2436485"/>
                  <a:pt x="5313283" y="2450135"/>
                  <a:pt x="5302767" y="2459336"/>
                </a:cubicBezTo>
                <a:cubicBezTo>
                  <a:pt x="5295423" y="2465762"/>
                  <a:pt x="5284857" y="2467256"/>
                  <a:pt x="5276581" y="2472428"/>
                </a:cubicBezTo>
                <a:cubicBezTo>
                  <a:pt x="5267328" y="2478211"/>
                  <a:pt x="5259273" y="2485725"/>
                  <a:pt x="5250394" y="2492067"/>
                </a:cubicBezTo>
                <a:cubicBezTo>
                  <a:pt x="5203043" y="2525886"/>
                  <a:pt x="5266106" y="2475700"/>
                  <a:pt x="5191474" y="2537891"/>
                </a:cubicBezTo>
                <a:cubicBezTo>
                  <a:pt x="5189292" y="2544437"/>
                  <a:pt x="5187351" y="2551068"/>
                  <a:pt x="5184928" y="2557529"/>
                </a:cubicBezTo>
                <a:cubicBezTo>
                  <a:pt x="5180802" y="2568532"/>
                  <a:pt x="5174927" y="2578924"/>
                  <a:pt x="5171835" y="2590261"/>
                </a:cubicBezTo>
                <a:cubicBezTo>
                  <a:pt x="5168342" y="2603066"/>
                  <a:pt x="5167470" y="2616446"/>
                  <a:pt x="5165288" y="2629538"/>
                </a:cubicBezTo>
                <a:cubicBezTo>
                  <a:pt x="5167470" y="2657905"/>
                  <a:pt x="5167397" y="2686536"/>
                  <a:pt x="5171835" y="2714639"/>
                </a:cubicBezTo>
                <a:cubicBezTo>
                  <a:pt x="5173988" y="2728271"/>
                  <a:pt x="5173094" y="2746816"/>
                  <a:pt x="5184928" y="2753916"/>
                </a:cubicBezTo>
                <a:cubicBezTo>
                  <a:pt x="5223578" y="2777105"/>
                  <a:pt x="5205590" y="2769532"/>
                  <a:pt x="5237301" y="2780101"/>
                </a:cubicBezTo>
                <a:cubicBezTo>
                  <a:pt x="5246030" y="2786647"/>
                  <a:pt x="5253728" y="2794861"/>
                  <a:pt x="5263487" y="2799740"/>
                </a:cubicBezTo>
                <a:cubicBezTo>
                  <a:pt x="5271535" y="2803764"/>
                  <a:pt x="5280676" y="2806286"/>
                  <a:pt x="5289674" y="2806286"/>
                </a:cubicBezTo>
                <a:cubicBezTo>
                  <a:pt x="5442444" y="2806286"/>
                  <a:pt x="5595183" y="2801922"/>
                  <a:pt x="5747938" y="2799740"/>
                </a:cubicBezTo>
                <a:cubicBezTo>
                  <a:pt x="5766645" y="2792258"/>
                  <a:pt x="5801046" y="2777756"/>
                  <a:pt x="5819951" y="2773555"/>
                </a:cubicBezTo>
                <a:cubicBezTo>
                  <a:pt x="5845866" y="2767796"/>
                  <a:pt x="5872324" y="2764827"/>
                  <a:pt x="5898510" y="2760463"/>
                </a:cubicBezTo>
                <a:cubicBezTo>
                  <a:pt x="5939972" y="2738642"/>
                  <a:pt x="5982718" y="2719104"/>
                  <a:pt x="6022896" y="2695000"/>
                </a:cubicBezTo>
                <a:cubicBezTo>
                  <a:pt x="6033807" y="2688454"/>
                  <a:pt x="6045781" y="2683419"/>
                  <a:pt x="6055629" y="2675362"/>
                </a:cubicBezTo>
                <a:cubicBezTo>
                  <a:pt x="6069960" y="2663637"/>
                  <a:pt x="6079934" y="2646974"/>
                  <a:pt x="6094909" y="2636084"/>
                </a:cubicBezTo>
                <a:cubicBezTo>
                  <a:pt x="6104413" y="2629172"/>
                  <a:pt x="6116841" y="2627621"/>
                  <a:pt x="6127642" y="2622992"/>
                </a:cubicBezTo>
                <a:cubicBezTo>
                  <a:pt x="6147397" y="2614526"/>
                  <a:pt x="6167173" y="2606080"/>
                  <a:pt x="6186562" y="2596807"/>
                </a:cubicBezTo>
                <a:cubicBezTo>
                  <a:pt x="6217376" y="2582071"/>
                  <a:pt x="6247663" y="2566257"/>
                  <a:pt x="6278214" y="2550983"/>
                </a:cubicBezTo>
                <a:lnTo>
                  <a:pt x="6304401" y="2537891"/>
                </a:lnTo>
                <a:cubicBezTo>
                  <a:pt x="6338201" y="2504091"/>
                  <a:pt x="6290595" y="2547206"/>
                  <a:pt x="6343681" y="2518252"/>
                </a:cubicBezTo>
                <a:cubicBezTo>
                  <a:pt x="6360161" y="2509264"/>
                  <a:pt x="6372842" y="2494161"/>
                  <a:pt x="6389507" y="2485521"/>
                </a:cubicBezTo>
                <a:cubicBezTo>
                  <a:pt x="6431995" y="2463492"/>
                  <a:pt x="6477633" y="2448008"/>
                  <a:pt x="6520440" y="2426605"/>
                </a:cubicBezTo>
                <a:cubicBezTo>
                  <a:pt x="6534638" y="2419506"/>
                  <a:pt x="6550209" y="2410177"/>
                  <a:pt x="6566266" y="2406966"/>
                </a:cubicBezTo>
                <a:cubicBezTo>
                  <a:pt x="6581397" y="2403940"/>
                  <a:pt x="6596817" y="2402602"/>
                  <a:pt x="6612092" y="2400420"/>
                </a:cubicBezTo>
                <a:cubicBezTo>
                  <a:pt x="6631732" y="2393874"/>
                  <a:pt x="6651790" y="2388469"/>
                  <a:pt x="6671012" y="2380781"/>
                </a:cubicBezTo>
                <a:cubicBezTo>
                  <a:pt x="6684604" y="2375345"/>
                  <a:pt x="6696700" y="2366578"/>
                  <a:pt x="6710292" y="2361142"/>
                </a:cubicBezTo>
                <a:cubicBezTo>
                  <a:pt x="6793621" y="2327813"/>
                  <a:pt x="6747591" y="2356299"/>
                  <a:pt x="6834678" y="2315319"/>
                </a:cubicBezTo>
                <a:cubicBezTo>
                  <a:pt x="6850597" y="2307828"/>
                  <a:pt x="6865229" y="2297862"/>
                  <a:pt x="6880504" y="2289134"/>
                </a:cubicBezTo>
                <a:cubicBezTo>
                  <a:pt x="6890710" y="2265321"/>
                  <a:pt x="6906065" y="2217438"/>
                  <a:pt x="6932877" y="2204033"/>
                </a:cubicBezTo>
                <a:cubicBezTo>
                  <a:pt x="6958918" y="2191013"/>
                  <a:pt x="6990130" y="2192871"/>
                  <a:pt x="7017983" y="2184394"/>
                </a:cubicBezTo>
                <a:cubicBezTo>
                  <a:pt x="7040468" y="2177551"/>
                  <a:pt x="7062677" y="2169205"/>
                  <a:pt x="7083449" y="2158209"/>
                </a:cubicBezTo>
                <a:cubicBezTo>
                  <a:pt x="7100040" y="2149426"/>
                  <a:pt x="7112866" y="2134594"/>
                  <a:pt x="7129276" y="2125478"/>
                </a:cubicBezTo>
                <a:cubicBezTo>
                  <a:pt x="7281542" y="2040892"/>
                  <a:pt x="7151119" y="2115567"/>
                  <a:pt x="7227475" y="2086200"/>
                </a:cubicBezTo>
                <a:cubicBezTo>
                  <a:pt x="7247535" y="2078485"/>
                  <a:pt x="7266271" y="2067561"/>
                  <a:pt x="7286395" y="2060015"/>
                </a:cubicBezTo>
                <a:cubicBezTo>
                  <a:pt x="7301270" y="2054437"/>
                  <a:pt x="7317415" y="2052681"/>
                  <a:pt x="7332221" y="2046923"/>
                </a:cubicBezTo>
                <a:cubicBezTo>
                  <a:pt x="7356796" y="2037367"/>
                  <a:pt x="7379347" y="2022902"/>
                  <a:pt x="7404234" y="2014192"/>
                </a:cubicBezTo>
                <a:cubicBezTo>
                  <a:pt x="7423224" y="2007546"/>
                  <a:pt x="7443982" y="2007199"/>
                  <a:pt x="7463154" y="2001099"/>
                </a:cubicBezTo>
                <a:cubicBezTo>
                  <a:pt x="7568491" y="1967585"/>
                  <a:pt x="7516559" y="1968368"/>
                  <a:pt x="7554807" y="1968368"/>
                </a:cubicBez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 name="Straight Connector 9"/>
          <p:cNvCxnSpPr>
            <a:stCxn id="9" idx="1"/>
            <a:endCxn id="9" idx="328"/>
          </p:cNvCxnSpPr>
          <p:nvPr/>
        </p:nvCxnSpPr>
        <p:spPr>
          <a:xfrm>
            <a:off x="720129" y="5099533"/>
            <a:ext cx="7535167" cy="39277"/>
          </a:xfrm>
          <a:prstGeom prst="line">
            <a:avLst/>
          </a:prstGeom>
          <a:ln w="38100" cap="flat" cmpd="sng" algn="ctr">
            <a:solidFill>
              <a:srgbClr val="00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43103" y="4868701"/>
            <a:ext cx="377026" cy="461665"/>
          </a:xfrm>
          <a:prstGeom prst="rect">
            <a:avLst/>
          </a:prstGeom>
          <a:noFill/>
        </p:spPr>
        <p:txBody>
          <a:bodyPr wrap="none" rtlCol="0">
            <a:spAutoFit/>
          </a:bodyPr>
          <a:lstStyle/>
          <a:p>
            <a:r>
              <a:rPr lang="en-US" sz="2400" b="1" dirty="0" smtClean="0">
                <a:solidFill>
                  <a:srgbClr val="FFFFFF"/>
                </a:solidFill>
              </a:rPr>
              <a:t>A</a:t>
            </a:r>
            <a:endParaRPr lang="en-US" sz="2400" b="1" dirty="0">
              <a:solidFill>
                <a:srgbClr val="FFFFFF"/>
              </a:solidFill>
            </a:endParaRPr>
          </a:p>
        </p:txBody>
      </p:sp>
      <p:sp>
        <p:nvSpPr>
          <p:cNvPr id="12" name="TextBox 11"/>
          <p:cNvSpPr txBox="1"/>
          <p:nvPr/>
        </p:nvSpPr>
        <p:spPr>
          <a:xfrm>
            <a:off x="8250507" y="4907977"/>
            <a:ext cx="357189" cy="461665"/>
          </a:xfrm>
          <a:prstGeom prst="rect">
            <a:avLst/>
          </a:prstGeom>
          <a:noFill/>
        </p:spPr>
        <p:txBody>
          <a:bodyPr wrap="none" rtlCol="0">
            <a:spAutoFit/>
          </a:bodyPr>
          <a:lstStyle/>
          <a:p>
            <a:r>
              <a:rPr lang="en-US" sz="2400" b="1" dirty="0" smtClean="0">
                <a:solidFill>
                  <a:srgbClr val="FFFFFF"/>
                </a:solidFill>
              </a:rPr>
              <a:t>B</a:t>
            </a:r>
            <a:endParaRPr lang="en-US" sz="2400" b="1" dirty="0">
              <a:solidFill>
                <a:srgbClr val="FFFFFF"/>
              </a:solidFill>
            </a:endParaRPr>
          </a:p>
        </p:txBody>
      </p:sp>
      <p:sp>
        <p:nvSpPr>
          <p:cNvPr id="13" name="TextBox 12"/>
          <p:cNvSpPr txBox="1"/>
          <p:nvPr/>
        </p:nvSpPr>
        <p:spPr>
          <a:xfrm>
            <a:off x="343103" y="1907228"/>
            <a:ext cx="1897131" cy="523220"/>
          </a:xfrm>
          <a:prstGeom prst="rect">
            <a:avLst/>
          </a:prstGeom>
          <a:noFill/>
        </p:spPr>
        <p:txBody>
          <a:bodyPr wrap="square" rtlCol="0">
            <a:spAutoFit/>
          </a:bodyPr>
          <a:lstStyle/>
          <a:p>
            <a:pPr algn="r"/>
            <a:r>
              <a:rPr lang="en-US" sz="2800" dirty="0" err="1" smtClean="0">
                <a:solidFill>
                  <a:srgbClr val="FFFFFF"/>
                </a:solidFill>
              </a:rPr>
              <a:t>Rugosity</a:t>
            </a:r>
            <a:r>
              <a:rPr lang="en-US" sz="2800" dirty="0" smtClean="0">
                <a:solidFill>
                  <a:srgbClr val="FFFFFF"/>
                </a:solidFill>
              </a:rPr>
              <a:t> =</a:t>
            </a:r>
            <a:endParaRPr lang="en-US" sz="2800" dirty="0" smtClean="0">
              <a:solidFill>
                <a:srgbClr val="00FF00"/>
              </a:solidFill>
            </a:endParaRPr>
          </a:p>
        </p:txBody>
      </p:sp>
      <p:cxnSp>
        <p:nvCxnSpPr>
          <p:cNvPr id="14" name="Straight Connector 13"/>
          <p:cNvCxnSpPr/>
          <p:nvPr/>
        </p:nvCxnSpPr>
        <p:spPr>
          <a:xfrm>
            <a:off x="2358073" y="2240241"/>
            <a:ext cx="2042547"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878187" y="1780164"/>
            <a:ext cx="3014776" cy="461665"/>
          </a:xfrm>
          <a:prstGeom prst="rect">
            <a:avLst/>
          </a:prstGeom>
          <a:noFill/>
        </p:spPr>
        <p:txBody>
          <a:bodyPr wrap="square" rtlCol="0">
            <a:spAutoFit/>
          </a:bodyPr>
          <a:lstStyle/>
          <a:p>
            <a:pPr algn="ctr"/>
            <a:r>
              <a:rPr lang="en-US" sz="2400" b="1" dirty="0" smtClean="0">
                <a:solidFill>
                  <a:srgbClr val="FF0000"/>
                </a:solidFill>
              </a:rPr>
              <a:t>molded distance</a:t>
            </a:r>
            <a:endParaRPr lang="en-US" sz="2400" b="1" dirty="0" smtClean="0">
              <a:solidFill>
                <a:srgbClr val="00FF00"/>
              </a:solidFill>
            </a:endParaRPr>
          </a:p>
        </p:txBody>
      </p:sp>
      <p:sp>
        <p:nvSpPr>
          <p:cNvPr id="16" name="TextBox 15"/>
          <p:cNvSpPr txBox="1"/>
          <p:nvPr/>
        </p:nvSpPr>
        <p:spPr>
          <a:xfrm>
            <a:off x="1878187" y="2240241"/>
            <a:ext cx="3050256" cy="461665"/>
          </a:xfrm>
          <a:prstGeom prst="rect">
            <a:avLst/>
          </a:prstGeom>
          <a:noFill/>
        </p:spPr>
        <p:txBody>
          <a:bodyPr wrap="square" rtlCol="0">
            <a:spAutoFit/>
          </a:bodyPr>
          <a:lstStyle/>
          <a:p>
            <a:pPr algn="ctr"/>
            <a:r>
              <a:rPr lang="en-US" sz="2400" b="1" dirty="0" smtClean="0">
                <a:solidFill>
                  <a:srgbClr val="00FF00"/>
                </a:solidFill>
              </a:rPr>
              <a:t>shortest distance</a:t>
            </a:r>
          </a:p>
        </p:txBody>
      </p:sp>
      <p:sp>
        <p:nvSpPr>
          <p:cNvPr id="17" name="TextBox 16"/>
          <p:cNvSpPr txBox="1"/>
          <p:nvPr/>
        </p:nvSpPr>
        <p:spPr>
          <a:xfrm>
            <a:off x="4594911" y="1907228"/>
            <a:ext cx="1084758" cy="523220"/>
          </a:xfrm>
          <a:prstGeom prst="rect">
            <a:avLst/>
          </a:prstGeom>
          <a:noFill/>
        </p:spPr>
        <p:txBody>
          <a:bodyPr wrap="square" rtlCol="0">
            <a:spAutoFit/>
          </a:bodyPr>
          <a:lstStyle/>
          <a:p>
            <a:r>
              <a:rPr lang="en-US" sz="2800" dirty="0" smtClean="0">
                <a:solidFill>
                  <a:srgbClr val="FFFFFF"/>
                </a:solidFill>
              </a:rPr>
              <a:t>= 2.5</a:t>
            </a:r>
            <a:endParaRPr lang="en-US" sz="2800" dirty="0" smtClean="0">
              <a:solidFill>
                <a:srgbClr val="00FF00"/>
              </a:solidFill>
            </a:endParaRPr>
          </a:p>
        </p:txBody>
      </p:sp>
    </p:spTree>
    <p:extLst>
      <p:ext uri="{BB962C8B-B14F-4D97-AF65-F5344CB8AC3E}">
        <p14:creationId xmlns:p14="http://schemas.microsoft.com/office/powerpoint/2010/main" val="20097969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P spid="16" grpId="0"/>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wolcott_henry_Dying_Reefs_252.jpg"/>
          <p:cNvPicPr>
            <a:picLocks noChangeAspect="1"/>
          </p:cNvPicPr>
          <p:nvPr/>
        </p:nvPicPr>
        <p:blipFill>
          <a:blip r:embed="rId3"/>
          <a:stretch>
            <a:fillRect/>
          </a:stretch>
        </p:blipFill>
        <p:spPr>
          <a:xfrm>
            <a:off x="99938" y="4831765"/>
            <a:ext cx="2954867" cy="1982426"/>
          </a:xfrm>
          <a:prstGeom prst="rect">
            <a:avLst/>
          </a:prstGeom>
          <a:ln w="57150" cap="flat" cmpd="sng" algn="ctr">
            <a:solidFill>
              <a:schemeClr val="bg1"/>
            </a:solidFill>
            <a:prstDash val="solid"/>
            <a:round/>
            <a:headEnd type="none" w="med" len="med"/>
            <a:tailEnd type="none" w="med" len="med"/>
          </a:ln>
        </p:spPr>
      </p:pic>
      <p:pic>
        <p:nvPicPr>
          <p:cNvPr id="7" name="Content Placeholder 6" descr="wolcott_henry_dying_reefs_401.jpg"/>
          <p:cNvPicPr>
            <a:picLocks noGrp="1" noChangeAspect="1"/>
          </p:cNvPicPr>
          <p:nvPr>
            <p:ph sz="quarter" idx="3"/>
          </p:nvPr>
        </p:nvPicPr>
        <p:blipFill>
          <a:blip r:embed="rId4"/>
          <a:srcRect/>
          <a:stretch>
            <a:fillRect/>
          </a:stretch>
        </p:blipFill>
        <p:spPr>
          <a:xfrm>
            <a:off x="99938" y="2984438"/>
            <a:ext cx="2954867" cy="1946687"/>
          </a:xfrm>
          <a:ln w="57150" cap="flat" cmpd="sng" algn="ctr">
            <a:solidFill>
              <a:schemeClr val="bg1"/>
            </a:solidFill>
            <a:prstDash val="solid"/>
            <a:round/>
            <a:headEnd type="none" w="med" len="med"/>
            <a:tailEnd type="none" w="med" len="med"/>
          </a:ln>
        </p:spPr>
      </p:pic>
      <p:pic>
        <p:nvPicPr>
          <p:cNvPr id="8" name="Picture 7" descr="fig1c_alvarez_whenry.jpg"/>
          <p:cNvPicPr>
            <a:picLocks noChangeAspect="1"/>
          </p:cNvPicPr>
          <p:nvPr/>
        </p:nvPicPr>
        <p:blipFill>
          <a:blip r:embed="rId5"/>
          <a:stretch>
            <a:fillRect/>
          </a:stretch>
        </p:blipFill>
        <p:spPr>
          <a:xfrm>
            <a:off x="99939" y="1034114"/>
            <a:ext cx="2954866" cy="1868151"/>
          </a:xfrm>
          <a:prstGeom prst="rect">
            <a:avLst/>
          </a:prstGeom>
          <a:ln w="57150" cap="flat" cmpd="sng" algn="ctr">
            <a:solidFill>
              <a:schemeClr val="bg1"/>
            </a:solidFill>
            <a:prstDash val="solid"/>
            <a:round/>
            <a:headEnd type="none" w="med" len="med"/>
            <a:tailEnd type="none" w="med" len="med"/>
          </a:ln>
        </p:spPr>
      </p:pic>
      <p:sp>
        <p:nvSpPr>
          <p:cNvPr id="10" name="TextBox 9"/>
          <p:cNvSpPr txBox="1"/>
          <p:nvPr/>
        </p:nvSpPr>
        <p:spPr>
          <a:xfrm>
            <a:off x="3669710" y="5905323"/>
            <a:ext cx="4965516" cy="369332"/>
          </a:xfrm>
          <a:prstGeom prst="rect">
            <a:avLst/>
          </a:prstGeom>
          <a:noFill/>
        </p:spPr>
        <p:txBody>
          <a:bodyPr wrap="square" rtlCol="0">
            <a:spAutoFit/>
          </a:bodyPr>
          <a:lstStyle/>
          <a:p>
            <a:pPr algn="ctr"/>
            <a:r>
              <a:rPr lang="en-US" dirty="0" smtClean="0">
                <a:solidFill>
                  <a:srgbClr val="000000"/>
                </a:solidFill>
                <a:latin typeface="Candara"/>
                <a:cs typeface="Candara"/>
              </a:rPr>
              <a:t>Alvarez-</a:t>
            </a:r>
            <a:r>
              <a:rPr lang="en-US" dirty="0" err="1" smtClean="0">
                <a:solidFill>
                  <a:srgbClr val="000000"/>
                </a:solidFill>
                <a:latin typeface="Candara"/>
                <a:cs typeface="Candara"/>
              </a:rPr>
              <a:t>Filip</a:t>
            </a:r>
            <a:r>
              <a:rPr lang="en-US" dirty="0" smtClean="0">
                <a:solidFill>
                  <a:srgbClr val="000000"/>
                </a:solidFill>
                <a:latin typeface="Candara"/>
                <a:cs typeface="Candara"/>
              </a:rPr>
              <a:t> et al. (2009) </a:t>
            </a:r>
            <a:r>
              <a:rPr lang="en-US" i="1" dirty="0" smtClean="0">
                <a:solidFill>
                  <a:srgbClr val="000000"/>
                </a:solidFill>
                <a:latin typeface="Candara"/>
                <a:cs typeface="Candara"/>
              </a:rPr>
              <a:t>Proc. Roy. Soc. London B</a:t>
            </a:r>
            <a:endParaRPr lang="en-US" dirty="0" smtClean="0">
              <a:solidFill>
                <a:srgbClr val="000000"/>
              </a:solidFill>
              <a:latin typeface="Candara"/>
              <a:cs typeface="Candara"/>
            </a:endParaRPr>
          </a:p>
        </p:txBody>
      </p:sp>
      <p:sp>
        <p:nvSpPr>
          <p:cNvPr id="11" name="TextBox 10"/>
          <p:cNvSpPr txBox="1"/>
          <p:nvPr/>
        </p:nvSpPr>
        <p:spPr>
          <a:xfrm>
            <a:off x="2487722" y="1006238"/>
            <a:ext cx="567083" cy="369332"/>
          </a:xfrm>
          <a:prstGeom prst="rect">
            <a:avLst/>
          </a:prstGeom>
          <a:noFill/>
        </p:spPr>
        <p:txBody>
          <a:bodyPr wrap="square" rtlCol="0">
            <a:spAutoFit/>
          </a:bodyPr>
          <a:lstStyle/>
          <a:p>
            <a:r>
              <a:rPr lang="en-US" b="1" dirty="0" smtClean="0">
                <a:solidFill>
                  <a:schemeClr val="bg1"/>
                </a:solidFill>
              </a:rPr>
              <a:t>2.5</a:t>
            </a:r>
            <a:endParaRPr lang="en-US" b="1" dirty="0">
              <a:solidFill>
                <a:schemeClr val="bg1"/>
              </a:solidFill>
            </a:endParaRPr>
          </a:p>
        </p:txBody>
      </p:sp>
      <p:sp>
        <p:nvSpPr>
          <p:cNvPr id="12" name="TextBox 11"/>
          <p:cNvSpPr txBox="1"/>
          <p:nvPr/>
        </p:nvSpPr>
        <p:spPr>
          <a:xfrm>
            <a:off x="2487722" y="3028398"/>
            <a:ext cx="567083" cy="369332"/>
          </a:xfrm>
          <a:prstGeom prst="rect">
            <a:avLst/>
          </a:prstGeom>
          <a:noFill/>
        </p:spPr>
        <p:txBody>
          <a:bodyPr wrap="square" rtlCol="0">
            <a:spAutoFit/>
          </a:bodyPr>
          <a:lstStyle/>
          <a:p>
            <a:r>
              <a:rPr lang="en-US" b="1" dirty="0" smtClean="0">
                <a:solidFill>
                  <a:srgbClr val="FFFFFF"/>
                </a:solidFill>
              </a:rPr>
              <a:t>1.5</a:t>
            </a:r>
            <a:endParaRPr lang="en-US" b="1" dirty="0">
              <a:solidFill>
                <a:srgbClr val="FFFFFF"/>
              </a:solidFill>
            </a:endParaRPr>
          </a:p>
        </p:txBody>
      </p:sp>
      <p:sp>
        <p:nvSpPr>
          <p:cNvPr id="13" name="TextBox 12"/>
          <p:cNvSpPr txBox="1"/>
          <p:nvPr/>
        </p:nvSpPr>
        <p:spPr>
          <a:xfrm>
            <a:off x="2487722" y="5058798"/>
            <a:ext cx="567083" cy="369332"/>
          </a:xfrm>
          <a:prstGeom prst="rect">
            <a:avLst/>
          </a:prstGeom>
          <a:noFill/>
        </p:spPr>
        <p:txBody>
          <a:bodyPr wrap="square" rtlCol="0">
            <a:spAutoFit/>
          </a:bodyPr>
          <a:lstStyle/>
          <a:p>
            <a:r>
              <a:rPr lang="en-US" b="1" dirty="0" smtClean="0">
                <a:solidFill>
                  <a:srgbClr val="FFFFFF"/>
                </a:solidFill>
              </a:rPr>
              <a:t>1.2</a:t>
            </a:r>
            <a:endParaRPr lang="en-US" b="1" dirty="0">
              <a:solidFill>
                <a:srgbClr val="FFFFFF"/>
              </a:solidFill>
            </a:endParaRPr>
          </a:p>
        </p:txBody>
      </p:sp>
      <p:sp>
        <p:nvSpPr>
          <p:cNvPr id="14" name="TextBox 13"/>
          <p:cNvSpPr txBox="1"/>
          <p:nvPr/>
        </p:nvSpPr>
        <p:spPr>
          <a:xfrm>
            <a:off x="5753849" y="6488668"/>
            <a:ext cx="3362463" cy="307777"/>
          </a:xfrm>
          <a:prstGeom prst="rect">
            <a:avLst/>
          </a:prstGeom>
          <a:noFill/>
        </p:spPr>
        <p:txBody>
          <a:bodyPr wrap="none" rtlCol="0">
            <a:spAutoFit/>
          </a:bodyPr>
          <a:lstStyle/>
          <a:p>
            <a:r>
              <a:rPr lang="en-US" sz="1400" dirty="0" smtClean="0">
                <a:solidFill>
                  <a:srgbClr val="000000"/>
                </a:solidFill>
                <a:latin typeface="Candara"/>
                <a:cs typeface="Candara"/>
              </a:rPr>
              <a:t>Photos: Wolcott Henry, </a:t>
            </a:r>
            <a:r>
              <a:rPr lang="en-US" sz="1400" i="1" dirty="0" smtClean="0">
                <a:solidFill>
                  <a:srgbClr val="000000"/>
                </a:solidFill>
                <a:latin typeface="Candara"/>
                <a:cs typeface="Candara"/>
              </a:rPr>
              <a:t>Marine </a:t>
            </a:r>
            <a:r>
              <a:rPr lang="en-US" sz="1400" i="1" dirty="0" err="1" smtClean="0">
                <a:solidFill>
                  <a:srgbClr val="000000"/>
                </a:solidFill>
                <a:latin typeface="Candara"/>
                <a:cs typeface="Candara"/>
              </a:rPr>
              <a:t>Photobank</a:t>
            </a:r>
            <a:endParaRPr lang="en-US" sz="1400" i="1" dirty="0">
              <a:solidFill>
                <a:srgbClr val="000000"/>
              </a:solidFill>
              <a:latin typeface="Candara"/>
              <a:cs typeface="Candara"/>
            </a:endParaRPr>
          </a:p>
        </p:txBody>
      </p:sp>
      <p:grpSp>
        <p:nvGrpSpPr>
          <p:cNvPr id="70" name="Group 69"/>
          <p:cNvGrpSpPr/>
          <p:nvPr/>
        </p:nvGrpSpPr>
        <p:grpSpPr>
          <a:xfrm>
            <a:off x="3669710" y="1618330"/>
            <a:ext cx="5057219" cy="4286993"/>
            <a:chOff x="3662017" y="872240"/>
            <a:chExt cx="5057219" cy="4286993"/>
          </a:xfrm>
        </p:grpSpPr>
        <p:pic>
          <p:nvPicPr>
            <p:cNvPr id="23" name="Picture 22" descr="alvarez_etal_prs_2009_fig2a.tiff"/>
            <p:cNvPicPr>
              <a:picLocks noChangeAspect="1"/>
            </p:cNvPicPr>
            <p:nvPr/>
          </p:nvPicPr>
          <p:blipFill>
            <a:blip r:embed="rId6"/>
            <a:stretch>
              <a:fillRect/>
            </a:stretch>
          </p:blipFill>
          <p:spPr>
            <a:xfrm>
              <a:off x="3662017" y="872240"/>
              <a:ext cx="5057219" cy="4286993"/>
            </a:xfrm>
            <a:prstGeom prst="rect">
              <a:avLst/>
            </a:prstGeom>
          </p:spPr>
        </p:pic>
        <p:sp>
          <p:nvSpPr>
            <p:cNvPr id="24" name="Oval 23"/>
            <p:cNvSpPr/>
            <p:nvPr/>
          </p:nvSpPr>
          <p:spPr>
            <a:xfrm>
              <a:off x="4275667" y="1676400"/>
              <a:ext cx="113551" cy="113268"/>
            </a:xfrm>
            <a:prstGeom prst="ellipse">
              <a:avLst/>
            </a:prstGeom>
            <a:solidFill>
              <a:schemeClr val="tx2">
                <a:lumMod val="60000"/>
                <a:lumOff val="40000"/>
              </a:schemeClr>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5" name="Oval 24"/>
            <p:cNvSpPr/>
            <p:nvPr/>
          </p:nvSpPr>
          <p:spPr>
            <a:xfrm>
              <a:off x="6044206" y="2319867"/>
              <a:ext cx="113551" cy="113268"/>
            </a:xfrm>
            <a:prstGeom prst="ellipse">
              <a:avLst/>
            </a:prstGeom>
            <a:solidFill>
              <a:srgbClr val="80FF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 name="Oval 25"/>
            <p:cNvSpPr/>
            <p:nvPr/>
          </p:nvSpPr>
          <p:spPr>
            <a:xfrm>
              <a:off x="7540316" y="2810608"/>
              <a:ext cx="113551" cy="113268"/>
            </a:xfrm>
            <a:prstGeom prst="ellipse">
              <a:avLst/>
            </a:prstGeom>
            <a:solidFill>
              <a:srgbClr val="FFFF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7" name="Oval 26"/>
            <p:cNvSpPr/>
            <p:nvPr/>
          </p:nvSpPr>
          <p:spPr>
            <a:xfrm>
              <a:off x="6532780" y="3592500"/>
              <a:ext cx="113551" cy="113268"/>
            </a:xfrm>
            <a:prstGeom prst="ellipse">
              <a:avLst/>
            </a:prstGeom>
            <a:solidFill>
              <a:srgbClr val="FF66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8" name="Oval 27"/>
            <p:cNvSpPr/>
            <p:nvPr/>
          </p:nvSpPr>
          <p:spPr>
            <a:xfrm>
              <a:off x="5023226" y="2472267"/>
              <a:ext cx="113551" cy="113268"/>
            </a:xfrm>
            <a:prstGeom prst="ellipse">
              <a:avLst/>
            </a:prstGeom>
            <a:solidFill>
              <a:srgbClr val="FF00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9" name="Oval 28"/>
            <p:cNvSpPr/>
            <p:nvPr/>
          </p:nvSpPr>
          <p:spPr>
            <a:xfrm>
              <a:off x="6100982" y="2037834"/>
              <a:ext cx="113551" cy="113268"/>
            </a:xfrm>
            <a:prstGeom prst="ellipse">
              <a:avLst/>
            </a:prstGeom>
            <a:solidFill>
              <a:schemeClr val="tx2">
                <a:lumMod val="60000"/>
                <a:lumOff val="40000"/>
              </a:schemeClr>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0" name="Oval 29"/>
            <p:cNvSpPr/>
            <p:nvPr/>
          </p:nvSpPr>
          <p:spPr>
            <a:xfrm>
              <a:off x="5697073" y="1995499"/>
              <a:ext cx="113551" cy="113268"/>
            </a:xfrm>
            <a:prstGeom prst="ellipse">
              <a:avLst/>
            </a:prstGeom>
            <a:solidFill>
              <a:schemeClr val="tx2">
                <a:lumMod val="60000"/>
                <a:lumOff val="40000"/>
              </a:schemeClr>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1" name="Oval 30"/>
            <p:cNvSpPr/>
            <p:nvPr/>
          </p:nvSpPr>
          <p:spPr>
            <a:xfrm>
              <a:off x="5846982" y="1938865"/>
              <a:ext cx="113551" cy="113268"/>
            </a:xfrm>
            <a:prstGeom prst="ellipse">
              <a:avLst/>
            </a:prstGeom>
            <a:solidFill>
              <a:schemeClr val="tx2">
                <a:lumMod val="60000"/>
                <a:lumOff val="40000"/>
              </a:schemeClr>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2" name="Oval 31"/>
            <p:cNvSpPr/>
            <p:nvPr/>
          </p:nvSpPr>
          <p:spPr>
            <a:xfrm>
              <a:off x="5846982" y="1825597"/>
              <a:ext cx="113551" cy="113268"/>
            </a:xfrm>
            <a:prstGeom prst="ellipse">
              <a:avLst/>
            </a:prstGeom>
            <a:solidFill>
              <a:schemeClr val="tx2">
                <a:lumMod val="60000"/>
                <a:lumOff val="40000"/>
              </a:schemeClr>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 name="Oval 32"/>
            <p:cNvSpPr/>
            <p:nvPr/>
          </p:nvSpPr>
          <p:spPr>
            <a:xfrm>
              <a:off x="7597091" y="1184938"/>
              <a:ext cx="113551" cy="113268"/>
            </a:xfrm>
            <a:prstGeom prst="ellipse">
              <a:avLst/>
            </a:prstGeom>
            <a:solidFill>
              <a:schemeClr val="tx2">
                <a:lumMod val="60000"/>
                <a:lumOff val="40000"/>
              </a:schemeClr>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 name="Oval 33"/>
            <p:cNvSpPr/>
            <p:nvPr/>
          </p:nvSpPr>
          <p:spPr>
            <a:xfrm>
              <a:off x="7653867" y="1128304"/>
              <a:ext cx="113551" cy="113268"/>
            </a:xfrm>
            <a:prstGeom prst="ellipse">
              <a:avLst/>
            </a:prstGeom>
            <a:solidFill>
              <a:schemeClr val="tx2">
                <a:lumMod val="60000"/>
                <a:lumOff val="40000"/>
              </a:schemeClr>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 name="Oval 34"/>
            <p:cNvSpPr/>
            <p:nvPr/>
          </p:nvSpPr>
          <p:spPr>
            <a:xfrm>
              <a:off x="5501345" y="2043666"/>
              <a:ext cx="113551" cy="113268"/>
            </a:xfrm>
            <a:prstGeom prst="ellipse">
              <a:avLst/>
            </a:prstGeom>
            <a:solidFill>
              <a:schemeClr val="tx2">
                <a:lumMod val="60000"/>
                <a:lumOff val="40000"/>
              </a:schemeClr>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6" name="Oval 35"/>
            <p:cNvSpPr/>
            <p:nvPr/>
          </p:nvSpPr>
          <p:spPr>
            <a:xfrm>
              <a:off x="5640297" y="2037834"/>
              <a:ext cx="113551" cy="113268"/>
            </a:xfrm>
            <a:prstGeom prst="ellipse">
              <a:avLst/>
            </a:prstGeom>
            <a:solidFill>
              <a:schemeClr val="tx2">
                <a:lumMod val="60000"/>
                <a:lumOff val="40000"/>
              </a:schemeClr>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7" name="Oval 36"/>
            <p:cNvSpPr/>
            <p:nvPr/>
          </p:nvSpPr>
          <p:spPr>
            <a:xfrm>
              <a:off x="6351497" y="2094468"/>
              <a:ext cx="113551" cy="113268"/>
            </a:xfrm>
            <a:prstGeom prst="ellipse">
              <a:avLst/>
            </a:prstGeom>
            <a:solidFill>
              <a:schemeClr val="tx2">
                <a:lumMod val="60000"/>
                <a:lumOff val="40000"/>
              </a:schemeClr>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8" name="Oval 37"/>
            <p:cNvSpPr/>
            <p:nvPr/>
          </p:nvSpPr>
          <p:spPr>
            <a:xfrm>
              <a:off x="6196606" y="2472267"/>
              <a:ext cx="113551" cy="113268"/>
            </a:xfrm>
            <a:prstGeom prst="ellipse">
              <a:avLst/>
            </a:prstGeom>
            <a:solidFill>
              <a:srgbClr val="80FF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9" name="Oval 38"/>
            <p:cNvSpPr/>
            <p:nvPr/>
          </p:nvSpPr>
          <p:spPr>
            <a:xfrm>
              <a:off x="6387854" y="2585535"/>
              <a:ext cx="113551" cy="113268"/>
            </a:xfrm>
            <a:prstGeom prst="ellipse">
              <a:avLst/>
            </a:prstGeom>
            <a:solidFill>
              <a:srgbClr val="80FF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1" name="Oval 40"/>
            <p:cNvSpPr/>
            <p:nvPr/>
          </p:nvSpPr>
          <p:spPr>
            <a:xfrm>
              <a:off x="6083055" y="2753974"/>
              <a:ext cx="113551" cy="113268"/>
            </a:xfrm>
            <a:prstGeom prst="ellipse">
              <a:avLst/>
            </a:prstGeom>
            <a:solidFill>
              <a:srgbClr val="80FF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0" name="Oval 39"/>
            <p:cNvSpPr/>
            <p:nvPr/>
          </p:nvSpPr>
          <p:spPr>
            <a:xfrm>
              <a:off x="6157757" y="2753974"/>
              <a:ext cx="113551" cy="113268"/>
            </a:xfrm>
            <a:prstGeom prst="ellipse">
              <a:avLst/>
            </a:prstGeom>
            <a:solidFill>
              <a:srgbClr val="80FF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2" name="Oval 41"/>
            <p:cNvSpPr/>
            <p:nvPr/>
          </p:nvSpPr>
          <p:spPr>
            <a:xfrm>
              <a:off x="5697072" y="2663799"/>
              <a:ext cx="113551" cy="113268"/>
            </a:xfrm>
            <a:prstGeom prst="ellipse">
              <a:avLst/>
            </a:prstGeom>
            <a:solidFill>
              <a:srgbClr val="80FF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3" name="Oval 42"/>
            <p:cNvSpPr/>
            <p:nvPr/>
          </p:nvSpPr>
          <p:spPr>
            <a:xfrm>
              <a:off x="7069667" y="2777067"/>
              <a:ext cx="113551" cy="113268"/>
            </a:xfrm>
            <a:prstGeom prst="ellipse">
              <a:avLst/>
            </a:prstGeom>
            <a:solidFill>
              <a:srgbClr val="80FF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4" name="Oval 43"/>
            <p:cNvSpPr/>
            <p:nvPr/>
          </p:nvSpPr>
          <p:spPr>
            <a:xfrm>
              <a:off x="7366000" y="2837766"/>
              <a:ext cx="113551" cy="113268"/>
            </a:xfrm>
            <a:prstGeom prst="ellipse">
              <a:avLst/>
            </a:prstGeom>
            <a:solidFill>
              <a:srgbClr val="80FF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5" name="Oval 44"/>
            <p:cNvSpPr/>
            <p:nvPr/>
          </p:nvSpPr>
          <p:spPr>
            <a:xfrm>
              <a:off x="6214533" y="2753974"/>
              <a:ext cx="113551" cy="113268"/>
            </a:xfrm>
            <a:prstGeom prst="ellipse">
              <a:avLst/>
            </a:prstGeom>
            <a:solidFill>
              <a:srgbClr val="80FF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6" name="Oval 45"/>
            <p:cNvSpPr/>
            <p:nvPr/>
          </p:nvSpPr>
          <p:spPr>
            <a:xfrm>
              <a:off x="6444630" y="2781132"/>
              <a:ext cx="113551" cy="113268"/>
            </a:xfrm>
            <a:prstGeom prst="ellipse">
              <a:avLst/>
            </a:prstGeom>
            <a:solidFill>
              <a:srgbClr val="80FF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8" name="Oval 47"/>
            <p:cNvSpPr/>
            <p:nvPr/>
          </p:nvSpPr>
          <p:spPr>
            <a:xfrm>
              <a:off x="6349006" y="2624667"/>
              <a:ext cx="113551" cy="113268"/>
            </a:xfrm>
            <a:prstGeom prst="ellipse">
              <a:avLst/>
            </a:prstGeom>
            <a:solidFill>
              <a:srgbClr val="80FF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9" name="Oval 48"/>
            <p:cNvSpPr/>
            <p:nvPr/>
          </p:nvSpPr>
          <p:spPr>
            <a:xfrm>
              <a:off x="7635940" y="2777067"/>
              <a:ext cx="113551" cy="113268"/>
            </a:xfrm>
            <a:prstGeom prst="ellipse">
              <a:avLst/>
            </a:prstGeom>
            <a:solidFill>
              <a:srgbClr val="FFFF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0" name="Oval 49"/>
            <p:cNvSpPr/>
            <p:nvPr/>
          </p:nvSpPr>
          <p:spPr>
            <a:xfrm>
              <a:off x="7653867" y="2867242"/>
              <a:ext cx="113551" cy="113268"/>
            </a:xfrm>
            <a:prstGeom prst="ellipse">
              <a:avLst/>
            </a:prstGeom>
            <a:solidFill>
              <a:srgbClr val="FFFF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1" name="Oval 50"/>
            <p:cNvSpPr/>
            <p:nvPr/>
          </p:nvSpPr>
          <p:spPr>
            <a:xfrm>
              <a:off x="7710642" y="2753974"/>
              <a:ext cx="113551" cy="113268"/>
            </a:xfrm>
            <a:prstGeom prst="ellipse">
              <a:avLst/>
            </a:prstGeom>
            <a:solidFill>
              <a:srgbClr val="FFFF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2" name="Oval 51"/>
            <p:cNvSpPr/>
            <p:nvPr/>
          </p:nvSpPr>
          <p:spPr>
            <a:xfrm>
              <a:off x="7710642" y="2833701"/>
              <a:ext cx="113551" cy="113268"/>
            </a:xfrm>
            <a:prstGeom prst="ellipse">
              <a:avLst/>
            </a:prstGeom>
            <a:solidFill>
              <a:srgbClr val="FFFF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3" name="Oval 52"/>
            <p:cNvSpPr/>
            <p:nvPr/>
          </p:nvSpPr>
          <p:spPr>
            <a:xfrm>
              <a:off x="7824193" y="2867242"/>
              <a:ext cx="113551" cy="113268"/>
            </a:xfrm>
            <a:prstGeom prst="ellipse">
              <a:avLst/>
            </a:prstGeom>
            <a:solidFill>
              <a:srgbClr val="FFFF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4" name="Oval 53"/>
            <p:cNvSpPr/>
            <p:nvPr/>
          </p:nvSpPr>
          <p:spPr>
            <a:xfrm>
              <a:off x="8229600" y="3386667"/>
              <a:ext cx="113551" cy="113268"/>
            </a:xfrm>
            <a:prstGeom prst="ellipse">
              <a:avLst/>
            </a:prstGeom>
            <a:solidFill>
              <a:srgbClr val="FFFF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5" name="Oval 54"/>
            <p:cNvSpPr/>
            <p:nvPr/>
          </p:nvSpPr>
          <p:spPr>
            <a:xfrm>
              <a:off x="8116049" y="3640667"/>
              <a:ext cx="113551" cy="113268"/>
            </a:xfrm>
            <a:prstGeom prst="ellipse">
              <a:avLst/>
            </a:prstGeom>
            <a:solidFill>
              <a:srgbClr val="FFFF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7" name="Oval 56"/>
            <p:cNvSpPr/>
            <p:nvPr/>
          </p:nvSpPr>
          <p:spPr>
            <a:xfrm>
              <a:off x="7199155" y="3499935"/>
              <a:ext cx="113551" cy="113268"/>
            </a:xfrm>
            <a:prstGeom prst="ellipse">
              <a:avLst/>
            </a:prstGeom>
            <a:solidFill>
              <a:srgbClr val="FF66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8" name="Oval 57"/>
            <p:cNvSpPr/>
            <p:nvPr/>
          </p:nvSpPr>
          <p:spPr>
            <a:xfrm>
              <a:off x="7142380" y="3527399"/>
              <a:ext cx="113551" cy="113268"/>
            </a:xfrm>
            <a:prstGeom prst="ellipse">
              <a:avLst/>
            </a:prstGeom>
            <a:solidFill>
              <a:srgbClr val="FF66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9" name="Oval 58"/>
            <p:cNvSpPr/>
            <p:nvPr/>
          </p:nvSpPr>
          <p:spPr>
            <a:xfrm>
              <a:off x="7199155" y="3697301"/>
              <a:ext cx="113551" cy="113268"/>
            </a:xfrm>
            <a:prstGeom prst="ellipse">
              <a:avLst/>
            </a:prstGeom>
            <a:solidFill>
              <a:srgbClr val="FF66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0" name="Oval 59"/>
            <p:cNvSpPr/>
            <p:nvPr/>
          </p:nvSpPr>
          <p:spPr>
            <a:xfrm>
              <a:off x="7767418" y="3649134"/>
              <a:ext cx="113551" cy="113268"/>
            </a:xfrm>
            <a:prstGeom prst="ellipse">
              <a:avLst/>
            </a:prstGeom>
            <a:solidFill>
              <a:srgbClr val="FF66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1" name="Oval 60"/>
            <p:cNvSpPr/>
            <p:nvPr/>
          </p:nvSpPr>
          <p:spPr>
            <a:xfrm>
              <a:off x="5023226" y="2550531"/>
              <a:ext cx="113551" cy="113268"/>
            </a:xfrm>
            <a:prstGeom prst="ellipse">
              <a:avLst/>
            </a:prstGeom>
            <a:solidFill>
              <a:srgbClr val="FF00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2" name="Oval 61"/>
            <p:cNvSpPr/>
            <p:nvPr/>
          </p:nvSpPr>
          <p:spPr>
            <a:xfrm>
              <a:off x="4909675" y="2753974"/>
              <a:ext cx="113551" cy="113268"/>
            </a:xfrm>
            <a:prstGeom prst="ellipse">
              <a:avLst/>
            </a:prstGeom>
            <a:solidFill>
              <a:srgbClr val="FF00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3" name="Oval 62"/>
            <p:cNvSpPr/>
            <p:nvPr/>
          </p:nvSpPr>
          <p:spPr>
            <a:xfrm>
              <a:off x="4997825" y="2768600"/>
              <a:ext cx="113551" cy="113268"/>
            </a:xfrm>
            <a:prstGeom prst="ellipse">
              <a:avLst/>
            </a:prstGeom>
            <a:solidFill>
              <a:srgbClr val="FF00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4" name="Oval 63"/>
            <p:cNvSpPr/>
            <p:nvPr/>
          </p:nvSpPr>
          <p:spPr>
            <a:xfrm>
              <a:off x="4884274" y="2825234"/>
              <a:ext cx="113551" cy="113268"/>
            </a:xfrm>
            <a:prstGeom prst="ellipse">
              <a:avLst/>
            </a:prstGeom>
            <a:solidFill>
              <a:srgbClr val="FF00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5" name="Oval 64"/>
            <p:cNvSpPr/>
            <p:nvPr/>
          </p:nvSpPr>
          <p:spPr>
            <a:xfrm>
              <a:off x="4884274" y="2980510"/>
              <a:ext cx="113551" cy="113268"/>
            </a:xfrm>
            <a:prstGeom prst="ellipse">
              <a:avLst/>
            </a:prstGeom>
            <a:solidFill>
              <a:srgbClr val="FF00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6" name="Oval 65"/>
            <p:cNvSpPr/>
            <p:nvPr/>
          </p:nvSpPr>
          <p:spPr>
            <a:xfrm>
              <a:off x="4941049" y="2980510"/>
              <a:ext cx="113551" cy="113268"/>
            </a:xfrm>
            <a:prstGeom prst="ellipse">
              <a:avLst/>
            </a:prstGeom>
            <a:solidFill>
              <a:srgbClr val="FF00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7" name="Oval 66"/>
            <p:cNvSpPr/>
            <p:nvPr/>
          </p:nvSpPr>
          <p:spPr>
            <a:xfrm>
              <a:off x="5444569" y="3499935"/>
              <a:ext cx="113551" cy="113268"/>
            </a:xfrm>
            <a:prstGeom prst="ellipse">
              <a:avLst/>
            </a:prstGeom>
            <a:solidFill>
              <a:srgbClr val="FF00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8" name="Oval 67"/>
            <p:cNvSpPr/>
            <p:nvPr/>
          </p:nvSpPr>
          <p:spPr>
            <a:xfrm>
              <a:off x="5614896" y="3535866"/>
              <a:ext cx="113551" cy="113268"/>
            </a:xfrm>
            <a:prstGeom prst="ellipse">
              <a:avLst/>
            </a:prstGeom>
            <a:solidFill>
              <a:srgbClr val="FF00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9" name="Oval 68"/>
            <p:cNvSpPr/>
            <p:nvPr/>
          </p:nvSpPr>
          <p:spPr>
            <a:xfrm>
              <a:off x="5558120" y="3843867"/>
              <a:ext cx="113551" cy="113268"/>
            </a:xfrm>
            <a:prstGeom prst="ellipse">
              <a:avLst/>
            </a:prstGeom>
            <a:solidFill>
              <a:srgbClr val="FF0000"/>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71" name="TextBox 70"/>
          <p:cNvSpPr txBox="1"/>
          <p:nvPr/>
        </p:nvSpPr>
        <p:spPr>
          <a:xfrm>
            <a:off x="3445571" y="980017"/>
            <a:ext cx="5488064" cy="646331"/>
          </a:xfrm>
          <a:prstGeom prst="rect">
            <a:avLst/>
          </a:prstGeom>
          <a:noFill/>
        </p:spPr>
        <p:txBody>
          <a:bodyPr wrap="none" rtlCol="0">
            <a:spAutoFit/>
          </a:bodyPr>
          <a:lstStyle/>
          <a:p>
            <a:pPr algn="ctr"/>
            <a:r>
              <a:rPr lang="en-US" b="1" dirty="0" smtClean="0"/>
              <a:t>Changes in Architectural Complexity of Caribbean Reefs</a:t>
            </a:r>
          </a:p>
          <a:p>
            <a:pPr algn="ctr"/>
            <a:r>
              <a:rPr lang="en-US" b="1" dirty="0" smtClean="0"/>
              <a:t>1969-2008</a:t>
            </a:r>
            <a:endParaRPr lang="en-US" b="1" dirty="0"/>
          </a:p>
        </p:txBody>
      </p:sp>
      <p:grpSp>
        <p:nvGrpSpPr>
          <p:cNvPr id="72" name="Group 71"/>
          <p:cNvGrpSpPr/>
          <p:nvPr/>
        </p:nvGrpSpPr>
        <p:grpSpPr>
          <a:xfrm>
            <a:off x="4" y="0"/>
            <a:ext cx="925822" cy="914400"/>
            <a:chOff x="4" y="0"/>
            <a:chExt cx="925822" cy="914400"/>
          </a:xfrm>
        </p:grpSpPr>
        <p:pic>
          <p:nvPicPr>
            <p:cNvPr id="73" name="Picture 72" descr="gbrarial.jpg"/>
            <p:cNvPicPr>
              <a:picLocks noChangeAspect="1"/>
            </p:cNvPicPr>
            <p:nvPr/>
          </p:nvPicPr>
          <p:blipFill>
            <a:blip r:embed="rId7"/>
            <a:stretch>
              <a:fillRect/>
            </a:stretch>
          </p:blipFill>
          <p:spPr>
            <a:xfrm>
              <a:off x="4" y="0"/>
              <a:ext cx="925822" cy="914400"/>
            </a:xfrm>
            <a:prstGeom prst="rect">
              <a:avLst/>
            </a:prstGeom>
          </p:spPr>
        </p:pic>
        <p:sp>
          <p:nvSpPr>
            <p:cNvPr id="74" name="Rectangle 73"/>
            <p:cNvSpPr/>
            <p:nvPr/>
          </p:nvSpPr>
          <p:spPr>
            <a:xfrm>
              <a:off x="11425" y="0"/>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reefs</a:t>
              </a:r>
              <a:endParaRPr lang="en-US" dirty="0">
                <a:solidFill>
                  <a:schemeClr val="bg1"/>
                </a:solidFill>
              </a:endParaRPr>
            </a:p>
          </p:txBody>
        </p:sp>
      </p:grpSp>
      <p:sp>
        <p:nvSpPr>
          <p:cNvPr id="75" name="Rectangle 13"/>
          <p:cNvSpPr txBox="1">
            <a:spLocks noChangeArrowheads="1"/>
          </p:cNvSpPr>
          <p:nvPr/>
        </p:nvSpPr>
        <p:spPr>
          <a:xfrm>
            <a:off x="1017476" y="18055"/>
            <a:ext cx="7517134" cy="907257"/>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Candara"/>
                <a:ea typeface="+mj-ea"/>
                <a:cs typeface="Candara"/>
              </a:rPr>
              <a:t>Loss of </a:t>
            </a:r>
            <a:r>
              <a:rPr lang="en-US" sz="3600" b="1" dirty="0" smtClean="0">
                <a:latin typeface="Candara"/>
                <a:ea typeface="+mj-ea"/>
                <a:cs typeface="Candara"/>
              </a:rPr>
              <a:t>a</a:t>
            </a:r>
            <a:r>
              <a:rPr kumimoji="0" lang="en-US" sz="3600" b="1" i="0" u="none" strike="noStrike" kern="1200" cap="none" spc="0" normalizeH="0" baseline="0" noProof="0" dirty="0" err="1" smtClean="0">
                <a:ln>
                  <a:noFill/>
                </a:ln>
                <a:solidFill>
                  <a:schemeClr val="tx1"/>
                </a:solidFill>
                <a:effectLst/>
                <a:uLnTx/>
                <a:uFillTx/>
                <a:latin typeface="Candara"/>
                <a:ea typeface="+mj-ea"/>
                <a:cs typeface="Candara"/>
              </a:rPr>
              <a:t>rchitectural</a:t>
            </a:r>
            <a:r>
              <a:rPr kumimoji="0" lang="en-US" sz="3600" b="1" i="0" u="none" strike="noStrike" kern="1200" cap="none" spc="0" normalizeH="0" noProof="0" dirty="0" smtClean="0">
                <a:ln>
                  <a:noFill/>
                </a:ln>
                <a:solidFill>
                  <a:schemeClr val="tx1"/>
                </a:solidFill>
                <a:effectLst/>
                <a:uLnTx/>
                <a:uFillTx/>
                <a:latin typeface="Candara"/>
                <a:ea typeface="+mj-ea"/>
                <a:cs typeface="Candara"/>
              </a:rPr>
              <a:t> complexity</a:t>
            </a:r>
            <a:r>
              <a:rPr lang="en-US" sz="3600" b="1" i="1" dirty="0" smtClean="0">
                <a:latin typeface="Candara"/>
                <a:ea typeface="+mj-ea"/>
                <a:cs typeface="Candara"/>
              </a:rPr>
              <a:t> </a:t>
            </a:r>
            <a:endParaRPr kumimoji="0" lang="en-US" sz="3600" b="1" i="1" u="none" strike="noStrike" kern="1200" cap="none" spc="0" normalizeH="0" baseline="0" noProof="0" dirty="0">
              <a:ln>
                <a:noFill/>
              </a:ln>
              <a:solidFill>
                <a:schemeClr val="tx1"/>
              </a:solidFill>
              <a:effectLst/>
              <a:uLnTx/>
              <a:uFillTx/>
              <a:latin typeface="Candara"/>
              <a:ea typeface="+mj-ea"/>
              <a:cs typeface="Candara"/>
            </a:endParaRPr>
          </a:p>
        </p:txBody>
      </p:sp>
    </p:spTree>
    <p:extLst>
      <p:ext uri="{BB962C8B-B14F-4D97-AF65-F5344CB8AC3E}">
        <p14:creationId xmlns:p14="http://schemas.microsoft.com/office/powerpoint/2010/main" val="364971693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lvarez_etal_prs_2009_fig5.tiff"/>
          <p:cNvPicPr>
            <a:picLocks noChangeAspect="1"/>
          </p:cNvPicPr>
          <p:nvPr/>
        </p:nvPicPr>
        <p:blipFill>
          <a:blip r:embed="rId3"/>
          <a:stretch>
            <a:fillRect/>
          </a:stretch>
        </p:blipFill>
        <p:spPr>
          <a:xfrm>
            <a:off x="3559257" y="1765132"/>
            <a:ext cx="4510356" cy="3594268"/>
          </a:xfrm>
          <a:prstGeom prst="rect">
            <a:avLst/>
          </a:prstGeom>
        </p:spPr>
      </p:pic>
      <p:sp>
        <p:nvSpPr>
          <p:cNvPr id="16" name="TextBox 15"/>
          <p:cNvSpPr txBox="1"/>
          <p:nvPr/>
        </p:nvSpPr>
        <p:spPr>
          <a:xfrm>
            <a:off x="8627533" y="2326088"/>
            <a:ext cx="415498" cy="2708434"/>
          </a:xfrm>
          <a:prstGeom prst="rect">
            <a:avLst/>
          </a:prstGeom>
          <a:noFill/>
        </p:spPr>
        <p:txBody>
          <a:bodyPr wrap="none" rtlCol="0">
            <a:spAutoFit/>
          </a:bodyPr>
          <a:lstStyle/>
          <a:p>
            <a:pPr>
              <a:spcAft>
                <a:spcPts val="3000"/>
              </a:spcAft>
            </a:pPr>
            <a:r>
              <a:rPr lang="en-US" sz="1400" dirty="0" smtClean="0"/>
              <a:t>3.0</a:t>
            </a:r>
          </a:p>
          <a:p>
            <a:pPr>
              <a:spcAft>
                <a:spcPts val="3000"/>
              </a:spcAft>
            </a:pPr>
            <a:r>
              <a:rPr lang="en-US" sz="1400" dirty="0" smtClean="0"/>
              <a:t>2.5</a:t>
            </a:r>
          </a:p>
          <a:p>
            <a:pPr>
              <a:spcAft>
                <a:spcPts val="3000"/>
              </a:spcAft>
            </a:pPr>
            <a:r>
              <a:rPr lang="en-US" sz="1400" dirty="0" smtClean="0"/>
              <a:t>2.0</a:t>
            </a:r>
          </a:p>
          <a:p>
            <a:pPr>
              <a:spcAft>
                <a:spcPts val="3000"/>
              </a:spcAft>
            </a:pPr>
            <a:r>
              <a:rPr lang="en-US" sz="1400" dirty="0" smtClean="0"/>
              <a:t>1.5</a:t>
            </a:r>
          </a:p>
          <a:p>
            <a:pPr>
              <a:spcAft>
                <a:spcPts val="3000"/>
              </a:spcAft>
            </a:pPr>
            <a:r>
              <a:rPr lang="en-US" sz="1400" dirty="0" smtClean="0"/>
              <a:t>1.0</a:t>
            </a:r>
          </a:p>
        </p:txBody>
      </p:sp>
      <p:grpSp>
        <p:nvGrpSpPr>
          <p:cNvPr id="3" name="Group 21"/>
          <p:cNvGrpSpPr/>
          <p:nvPr/>
        </p:nvGrpSpPr>
        <p:grpSpPr>
          <a:xfrm rot="16200000">
            <a:off x="6957067" y="3254333"/>
            <a:ext cx="3052892" cy="288041"/>
            <a:chOff x="5076784" y="5359226"/>
            <a:chExt cx="3631337" cy="288041"/>
          </a:xfrm>
        </p:grpSpPr>
        <p:sp>
          <p:nvSpPr>
            <p:cNvPr id="17" name="Rectangle 16"/>
            <p:cNvSpPr/>
            <p:nvPr/>
          </p:nvSpPr>
          <p:spPr>
            <a:xfrm>
              <a:off x="5076784" y="5359400"/>
              <a:ext cx="722883" cy="28786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Rectangle 17"/>
            <p:cNvSpPr/>
            <p:nvPr/>
          </p:nvSpPr>
          <p:spPr>
            <a:xfrm>
              <a:off x="5808128" y="5359400"/>
              <a:ext cx="722883" cy="287867"/>
            </a:xfrm>
            <a:prstGeom prst="rect">
              <a:avLst/>
            </a:prstGeom>
            <a:solidFill>
              <a:srgbClr val="EEEFEF"/>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Rectangle 18"/>
            <p:cNvSpPr/>
            <p:nvPr/>
          </p:nvSpPr>
          <p:spPr>
            <a:xfrm>
              <a:off x="6531011" y="5359400"/>
              <a:ext cx="722883" cy="287867"/>
            </a:xfrm>
            <a:prstGeom prst="rect">
              <a:avLst/>
            </a:prstGeom>
            <a:solidFill>
              <a:srgbClr val="A3A5A8"/>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Rectangle 19"/>
            <p:cNvSpPr/>
            <p:nvPr/>
          </p:nvSpPr>
          <p:spPr>
            <a:xfrm>
              <a:off x="7262355" y="5359400"/>
              <a:ext cx="722883" cy="287867"/>
            </a:xfrm>
            <a:prstGeom prst="rect">
              <a:avLst/>
            </a:prstGeom>
            <a:solidFill>
              <a:srgbClr val="3A3A3B"/>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1" name="Rectangle 20"/>
            <p:cNvSpPr/>
            <p:nvPr/>
          </p:nvSpPr>
          <p:spPr>
            <a:xfrm>
              <a:off x="7985238" y="5359226"/>
              <a:ext cx="722883" cy="287867"/>
            </a:xfrm>
            <a:prstGeom prst="rect">
              <a:avLst/>
            </a:prstGeom>
            <a:solidFill>
              <a:srgbClr val="1B1718"/>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24" name="TextBox 23"/>
          <p:cNvSpPr txBox="1"/>
          <p:nvPr/>
        </p:nvSpPr>
        <p:spPr>
          <a:xfrm>
            <a:off x="3669710" y="5905323"/>
            <a:ext cx="4965516" cy="369332"/>
          </a:xfrm>
          <a:prstGeom prst="rect">
            <a:avLst/>
          </a:prstGeom>
          <a:noFill/>
        </p:spPr>
        <p:txBody>
          <a:bodyPr wrap="square" rtlCol="0">
            <a:spAutoFit/>
          </a:bodyPr>
          <a:lstStyle/>
          <a:p>
            <a:pPr algn="ctr"/>
            <a:r>
              <a:rPr lang="en-US" dirty="0" smtClean="0">
                <a:solidFill>
                  <a:srgbClr val="000000"/>
                </a:solidFill>
                <a:latin typeface="Candara"/>
                <a:cs typeface="Candara"/>
              </a:rPr>
              <a:t>Alvarez-</a:t>
            </a:r>
            <a:r>
              <a:rPr lang="en-US" dirty="0" err="1" smtClean="0">
                <a:solidFill>
                  <a:srgbClr val="000000"/>
                </a:solidFill>
                <a:latin typeface="Candara"/>
                <a:cs typeface="Candara"/>
              </a:rPr>
              <a:t>Filip</a:t>
            </a:r>
            <a:r>
              <a:rPr lang="en-US" dirty="0" smtClean="0">
                <a:solidFill>
                  <a:srgbClr val="000000"/>
                </a:solidFill>
                <a:latin typeface="Candara"/>
                <a:cs typeface="Candara"/>
              </a:rPr>
              <a:t> et al. (2009) </a:t>
            </a:r>
            <a:r>
              <a:rPr lang="en-US" i="1" dirty="0" smtClean="0">
                <a:solidFill>
                  <a:srgbClr val="000000"/>
                </a:solidFill>
                <a:latin typeface="Candara"/>
                <a:cs typeface="Candara"/>
              </a:rPr>
              <a:t>Proc. Roy. Soc. London B</a:t>
            </a:r>
            <a:endParaRPr lang="en-US" dirty="0" smtClean="0">
              <a:solidFill>
                <a:srgbClr val="000000"/>
              </a:solidFill>
              <a:latin typeface="Candara"/>
              <a:cs typeface="Candara"/>
            </a:endParaRPr>
          </a:p>
        </p:txBody>
      </p:sp>
      <p:sp>
        <p:nvSpPr>
          <p:cNvPr id="25" name="TextBox 24"/>
          <p:cNvSpPr txBox="1"/>
          <p:nvPr/>
        </p:nvSpPr>
        <p:spPr>
          <a:xfrm>
            <a:off x="5753849" y="6488668"/>
            <a:ext cx="3362463" cy="307777"/>
          </a:xfrm>
          <a:prstGeom prst="rect">
            <a:avLst/>
          </a:prstGeom>
          <a:noFill/>
        </p:spPr>
        <p:txBody>
          <a:bodyPr wrap="none" rtlCol="0">
            <a:spAutoFit/>
          </a:bodyPr>
          <a:lstStyle/>
          <a:p>
            <a:r>
              <a:rPr lang="en-US" sz="1400" dirty="0" smtClean="0">
                <a:solidFill>
                  <a:srgbClr val="000000"/>
                </a:solidFill>
                <a:latin typeface="Candara"/>
                <a:cs typeface="Candara"/>
              </a:rPr>
              <a:t>Photos: Wolcott Henry, </a:t>
            </a:r>
            <a:r>
              <a:rPr lang="en-US" sz="1400" i="1" dirty="0" smtClean="0">
                <a:solidFill>
                  <a:srgbClr val="000000"/>
                </a:solidFill>
                <a:latin typeface="Candara"/>
                <a:cs typeface="Candara"/>
              </a:rPr>
              <a:t>Marine </a:t>
            </a:r>
            <a:r>
              <a:rPr lang="en-US" sz="1400" i="1" dirty="0" err="1" smtClean="0">
                <a:solidFill>
                  <a:srgbClr val="000000"/>
                </a:solidFill>
                <a:latin typeface="Candara"/>
                <a:cs typeface="Candara"/>
              </a:rPr>
              <a:t>Photobank</a:t>
            </a:r>
            <a:endParaRPr lang="en-US" sz="1400" i="1" dirty="0">
              <a:solidFill>
                <a:srgbClr val="000000"/>
              </a:solidFill>
              <a:latin typeface="Candara"/>
              <a:cs typeface="Candara"/>
            </a:endParaRPr>
          </a:p>
        </p:txBody>
      </p:sp>
      <p:sp>
        <p:nvSpPr>
          <p:cNvPr id="26" name="TextBox 25"/>
          <p:cNvSpPr txBox="1"/>
          <p:nvPr/>
        </p:nvSpPr>
        <p:spPr>
          <a:xfrm rot="16200000">
            <a:off x="7744905" y="3242256"/>
            <a:ext cx="916437" cy="338554"/>
          </a:xfrm>
          <a:prstGeom prst="rect">
            <a:avLst/>
          </a:prstGeom>
          <a:noFill/>
        </p:spPr>
        <p:txBody>
          <a:bodyPr wrap="none" rtlCol="0">
            <a:spAutoFit/>
          </a:bodyPr>
          <a:lstStyle/>
          <a:p>
            <a:r>
              <a:rPr lang="en-US" sz="1600" b="1" dirty="0" err="1" smtClean="0"/>
              <a:t>Rugosity</a:t>
            </a:r>
            <a:endParaRPr lang="en-US" sz="1600" b="1" dirty="0"/>
          </a:p>
        </p:txBody>
      </p:sp>
      <p:sp>
        <p:nvSpPr>
          <p:cNvPr id="27" name="TextBox 26"/>
          <p:cNvSpPr txBox="1"/>
          <p:nvPr/>
        </p:nvSpPr>
        <p:spPr>
          <a:xfrm>
            <a:off x="3445571" y="980017"/>
            <a:ext cx="5488064" cy="646331"/>
          </a:xfrm>
          <a:prstGeom prst="rect">
            <a:avLst/>
          </a:prstGeom>
          <a:noFill/>
        </p:spPr>
        <p:txBody>
          <a:bodyPr wrap="none" rtlCol="0">
            <a:spAutoFit/>
          </a:bodyPr>
          <a:lstStyle/>
          <a:p>
            <a:pPr algn="ctr"/>
            <a:r>
              <a:rPr lang="en-US" b="1" dirty="0" smtClean="0"/>
              <a:t>Changes in Architectural Complexity of Caribbean Reefs</a:t>
            </a:r>
          </a:p>
          <a:p>
            <a:pPr algn="ctr"/>
            <a:r>
              <a:rPr lang="en-US" b="1" dirty="0" smtClean="0"/>
              <a:t>1969-2008</a:t>
            </a:r>
            <a:endParaRPr lang="en-US" b="1" dirty="0"/>
          </a:p>
        </p:txBody>
      </p:sp>
      <p:pic>
        <p:nvPicPr>
          <p:cNvPr id="28" name="Picture 27" descr="wolcott_henry_Dying_Reefs_252.jpg"/>
          <p:cNvPicPr>
            <a:picLocks noChangeAspect="1"/>
          </p:cNvPicPr>
          <p:nvPr/>
        </p:nvPicPr>
        <p:blipFill>
          <a:blip r:embed="rId4"/>
          <a:stretch>
            <a:fillRect/>
          </a:stretch>
        </p:blipFill>
        <p:spPr>
          <a:xfrm>
            <a:off x="99938" y="4831765"/>
            <a:ext cx="2954867" cy="1982426"/>
          </a:xfrm>
          <a:prstGeom prst="rect">
            <a:avLst/>
          </a:prstGeom>
          <a:ln w="57150" cap="flat" cmpd="sng" algn="ctr">
            <a:solidFill>
              <a:schemeClr val="bg1"/>
            </a:solidFill>
            <a:prstDash val="solid"/>
            <a:round/>
            <a:headEnd type="none" w="med" len="med"/>
            <a:tailEnd type="none" w="med" len="med"/>
          </a:ln>
        </p:spPr>
      </p:pic>
      <p:pic>
        <p:nvPicPr>
          <p:cNvPr id="29" name="Content Placeholder 6" descr="wolcott_henry_dying_reefs_401.jpg"/>
          <p:cNvPicPr>
            <a:picLocks noGrp="1" noChangeAspect="1"/>
          </p:cNvPicPr>
          <p:nvPr>
            <p:ph sz="quarter" idx="3"/>
          </p:nvPr>
        </p:nvPicPr>
        <p:blipFill>
          <a:blip r:embed="rId5"/>
          <a:srcRect/>
          <a:stretch>
            <a:fillRect/>
          </a:stretch>
        </p:blipFill>
        <p:spPr>
          <a:xfrm>
            <a:off x="99938" y="2984438"/>
            <a:ext cx="2954867" cy="1946687"/>
          </a:xfrm>
          <a:ln w="57150" cap="flat" cmpd="sng" algn="ctr">
            <a:solidFill>
              <a:schemeClr val="bg1"/>
            </a:solidFill>
            <a:prstDash val="solid"/>
            <a:round/>
            <a:headEnd type="none" w="med" len="med"/>
            <a:tailEnd type="none" w="med" len="med"/>
          </a:ln>
        </p:spPr>
      </p:pic>
      <p:pic>
        <p:nvPicPr>
          <p:cNvPr id="30" name="Picture 29" descr="fig1c_alvarez_whenry.jpg"/>
          <p:cNvPicPr>
            <a:picLocks noChangeAspect="1"/>
          </p:cNvPicPr>
          <p:nvPr/>
        </p:nvPicPr>
        <p:blipFill>
          <a:blip r:embed="rId6"/>
          <a:stretch>
            <a:fillRect/>
          </a:stretch>
        </p:blipFill>
        <p:spPr>
          <a:xfrm>
            <a:off x="99939" y="1034114"/>
            <a:ext cx="2954866" cy="1868151"/>
          </a:xfrm>
          <a:prstGeom prst="rect">
            <a:avLst/>
          </a:prstGeom>
          <a:ln w="57150" cap="flat" cmpd="sng" algn="ctr">
            <a:solidFill>
              <a:schemeClr val="bg1"/>
            </a:solidFill>
            <a:prstDash val="solid"/>
            <a:round/>
            <a:headEnd type="none" w="med" len="med"/>
            <a:tailEnd type="none" w="med" len="med"/>
          </a:ln>
        </p:spPr>
      </p:pic>
      <p:sp>
        <p:nvSpPr>
          <p:cNvPr id="31" name="TextBox 30"/>
          <p:cNvSpPr txBox="1"/>
          <p:nvPr/>
        </p:nvSpPr>
        <p:spPr>
          <a:xfrm>
            <a:off x="2487722" y="1006238"/>
            <a:ext cx="567083" cy="369332"/>
          </a:xfrm>
          <a:prstGeom prst="rect">
            <a:avLst/>
          </a:prstGeom>
          <a:noFill/>
        </p:spPr>
        <p:txBody>
          <a:bodyPr wrap="square" rtlCol="0">
            <a:spAutoFit/>
          </a:bodyPr>
          <a:lstStyle/>
          <a:p>
            <a:r>
              <a:rPr lang="en-US" b="1" dirty="0" smtClean="0">
                <a:solidFill>
                  <a:schemeClr val="bg1"/>
                </a:solidFill>
              </a:rPr>
              <a:t>2.5</a:t>
            </a:r>
            <a:endParaRPr lang="en-US" b="1" dirty="0">
              <a:solidFill>
                <a:schemeClr val="bg1"/>
              </a:solidFill>
            </a:endParaRPr>
          </a:p>
        </p:txBody>
      </p:sp>
      <p:sp>
        <p:nvSpPr>
          <p:cNvPr id="32" name="TextBox 31"/>
          <p:cNvSpPr txBox="1"/>
          <p:nvPr/>
        </p:nvSpPr>
        <p:spPr>
          <a:xfrm>
            <a:off x="2487722" y="3028398"/>
            <a:ext cx="567083" cy="369332"/>
          </a:xfrm>
          <a:prstGeom prst="rect">
            <a:avLst/>
          </a:prstGeom>
          <a:noFill/>
        </p:spPr>
        <p:txBody>
          <a:bodyPr wrap="square" rtlCol="0">
            <a:spAutoFit/>
          </a:bodyPr>
          <a:lstStyle/>
          <a:p>
            <a:r>
              <a:rPr lang="en-US" b="1" dirty="0" smtClean="0">
                <a:solidFill>
                  <a:srgbClr val="FFFFFF"/>
                </a:solidFill>
              </a:rPr>
              <a:t>1.5</a:t>
            </a:r>
            <a:endParaRPr lang="en-US" b="1" dirty="0">
              <a:solidFill>
                <a:srgbClr val="FFFFFF"/>
              </a:solidFill>
            </a:endParaRPr>
          </a:p>
        </p:txBody>
      </p:sp>
      <p:sp>
        <p:nvSpPr>
          <p:cNvPr id="33" name="TextBox 32"/>
          <p:cNvSpPr txBox="1"/>
          <p:nvPr/>
        </p:nvSpPr>
        <p:spPr>
          <a:xfrm>
            <a:off x="2487722" y="5058798"/>
            <a:ext cx="567083" cy="369332"/>
          </a:xfrm>
          <a:prstGeom prst="rect">
            <a:avLst/>
          </a:prstGeom>
          <a:noFill/>
        </p:spPr>
        <p:txBody>
          <a:bodyPr wrap="square" rtlCol="0">
            <a:spAutoFit/>
          </a:bodyPr>
          <a:lstStyle/>
          <a:p>
            <a:r>
              <a:rPr lang="en-US" b="1" dirty="0" smtClean="0">
                <a:solidFill>
                  <a:srgbClr val="FFFFFF"/>
                </a:solidFill>
              </a:rPr>
              <a:t>1.2</a:t>
            </a:r>
            <a:endParaRPr lang="en-US" b="1" dirty="0">
              <a:solidFill>
                <a:srgbClr val="FFFFFF"/>
              </a:solidFill>
            </a:endParaRPr>
          </a:p>
        </p:txBody>
      </p:sp>
      <p:grpSp>
        <p:nvGrpSpPr>
          <p:cNvPr id="34" name="Group 33"/>
          <p:cNvGrpSpPr/>
          <p:nvPr/>
        </p:nvGrpSpPr>
        <p:grpSpPr>
          <a:xfrm>
            <a:off x="4" y="0"/>
            <a:ext cx="925822" cy="914400"/>
            <a:chOff x="4" y="0"/>
            <a:chExt cx="925822" cy="914400"/>
          </a:xfrm>
        </p:grpSpPr>
        <p:pic>
          <p:nvPicPr>
            <p:cNvPr id="35" name="Picture 34" descr="gbrarial.jpg"/>
            <p:cNvPicPr>
              <a:picLocks noChangeAspect="1"/>
            </p:cNvPicPr>
            <p:nvPr/>
          </p:nvPicPr>
          <p:blipFill>
            <a:blip r:embed="rId7"/>
            <a:stretch>
              <a:fillRect/>
            </a:stretch>
          </p:blipFill>
          <p:spPr>
            <a:xfrm>
              <a:off x="4" y="0"/>
              <a:ext cx="925822" cy="914400"/>
            </a:xfrm>
            <a:prstGeom prst="rect">
              <a:avLst/>
            </a:prstGeom>
          </p:spPr>
        </p:pic>
        <p:sp>
          <p:nvSpPr>
            <p:cNvPr id="36" name="Rectangle 35"/>
            <p:cNvSpPr/>
            <p:nvPr/>
          </p:nvSpPr>
          <p:spPr>
            <a:xfrm>
              <a:off x="11425" y="0"/>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reefs</a:t>
              </a:r>
              <a:endParaRPr lang="en-US" dirty="0">
                <a:solidFill>
                  <a:schemeClr val="bg1"/>
                </a:solidFill>
              </a:endParaRPr>
            </a:p>
          </p:txBody>
        </p:sp>
      </p:grpSp>
      <p:sp>
        <p:nvSpPr>
          <p:cNvPr id="37" name="Rectangle 13"/>
          <p:cNvSpPr txBox="1">
            <a:spLocks noChangeArrowheads="1"/>
          </p:cNvSpPr>
          <p:nvPr/>
        </p:nvSpPr>
        <p:spPr>
          <a:xfrm>
            <a:off x="1017476" y="18055"/>
            <a:ext cx="7517134" cy="907257"/>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Candara"/>
                <a:ea typeface="+mj-ea"/>
                <a:cs typeface="Candara"/>
              </a:rPr>
              <a:t>Loss of </a:t>
            </a:r>
            <a:r>
              <a:rPr lang="en-US" sz="3600" b="1" dirty="0" smtClean="0">
                <a:latin typeface="Candara"/>
                <a:ea typeface="+mj-ea"/>
                <a:cs typeface="Candara"/>
              </a:rPr>
              <a:t>a</a:t>
            </a:r>
            <a:r>
              <a:rPr kumimoji="0" lang="en-US" sz="3600" b="1" i="0" u="none" strike="noStrike" kern="1200" cap="none" spc="0" normalizeH="0" baseline="0" noProof="0" dirty="0" err="1" smtClean="0">
                <a:ln>
                  <a:noFill/>
                </a:ln>
                <a:solidFill>
                  <a:schemeClr val="tx1"/>
                </a:solidFill>
                <a:effectLst/>
                <a:uLnTx/>
                <a:uFillTx/>
                <a:latin typeface="Candara"/>
                <a:ea typeface="+mj-ea"/>
                <a:cs typeface="Candara"/>
              </a:rPr>
              <a:t>rchitectural</a:t>
            </a:r>
            <a:r>
              <a:rPr kumimoji="0" lang="en-US" sz="3600" b="1" i="0" u="none" strike="noStrike" kern="1200" cap="none" spc="0" normalizeH="0" noProof="0" dirty="0" smtClean="0">
                <a:ln>
                  <a:noFill/>
                </a:ln>
                <a:solidFill>
                  <a:schemeClr val="tx1"/>
                </a:solidFill>
                <a:effectLst/>
                <a:uLnTx/>
                <a:uFillTx/>
                <a:latin typeface="Candara"/>
                <a:ea typeface="+mj-ea"/>
                <a:cs typeface="Candara"/>
              </a:rPr>
              <a:t> complexity</a:t>
            </a:r>
            <a:r>
              <a:rPr lang="en-US" sz="3600" b="1" i="1" dirty="0" smtClean="0">
                <a:latin typeface="Candara"/>
                <a:ea typeface="+mj-ea"/>
                <a:cs typeface="Candara"/>
              </a:rPr>
              <a:t> </a:t>
            </a:r>
            <a:endParaRPr kumimoji="0" lang="en-US" sz="3600" b="1" i="1" u="none" strike="noStrike" kern="1200" cap="none" spc="0" normalizeH="0" baseline="0" noProof="0" dirty="0">
              <a:ln>
                <a:noFill/>
              </a:ln>
              <a:solidFill>
                <a:schemeClr val="tx1"/>
              </a:solidFill>
              <a:effectLst/>
              <a:uLnTx/>
              <a:uFillTx/>
              <a:latin typeface="Candara"/>
              <a:ea typeface="+mj-ea"/>
              <a:cs typeface="Candara"/>
            </a:endParaRPr>
          </a:p>
        </p:txBody>
      </p:sp>
    </p:spTree>
    <p:extLst>
      <p:ext uri="{BB962C8B-B14F-4D97-AF65-F5344CB8AC3E}">
        <p14:creationId xmlns:p14="http://schemas.microsoft.com/office/powerpoint/2010/main" val="63044590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two_reefs.tiff"/>
          <p:cNvPicPr>
            <a:picLocks noChangeAspect="1"/>
          </p:cNvPicPr>
          <p:nvPr/>
        </p:nvPicPr>
        <p:blipFill>
          <a:blip r:embed="rId3"/>
          <a:stretch>
            <a:fillRect/>
          </a:stretch>
        </p:blipFill>
        <p:spPr>
          <a:xfrm>
            <a:off x="-6401" y="5420592"/>
            <a:ext cx="1530404" cy="1437408"/>
          </a:xfrm>
          <a:prstGeom prst="rect">
            <a:avLst/>
          </a:prstGeom>
        </p:spPr>
      </p:pic>
      <p:pic>
        <p:nvPicPr>
          <p:cNvPr id="26" name="Picture 25" descr="sterling_zumbrunn_p13coral_37759b.jpg"/>
          <p:cNvPicPr>
            <a:picLocks noChangeAspect="1"/>
          </p:cNvPicPr>
          <p:nvPr/>
        </p:nvPicPr>
        <p:blipFill>
          <a:blip r:embed="rId4"/>
          <a:stretch>
            <a:fillRect/>
          </a:stretch>
        </p:blipFill>
        <p:spPr>
          <a:xfrm>
            <a:off x="-6401" y="1228437"/>
            <a:ext cx="1522800" cy="1421882"/>
          </a:xfrm>
          <a:prstGeom prst="rect">
            <a:avLst/>
          </a:prstGeom>
        </p:spPr>
      </p:pic>
      <p:sp>
        <p:nvSpPr>
          <p:cNvPr id="23" name="TextBox 22"/>
          <p:cNvSpPr txBox="1"/>
          <p:nvPr/>
        </p:nvSpPr>
        <p:spPr>
          <a:xfrm>
            <a:off x="274108" y="4558268"/>
            <a:ext cx="928459" cy="369332"/>
          </a:xfrm>
          <a:prstGeom prst="rect">
            <a:avLst/>
          </a:prstGeom>
          <a:noFill/>
        </p:spPr>
        <p:txBody>
          <a:bodyPr wrap="none" rtlCol="0">
            <a:spAutoFit/>
          </a:bodyPr>
          <a:lstStyle/>
          <a:p>
            <a:pPr algn="ctr"/>
            <a:r>
              <a:rPr lang="en-US" dirty="0" smtClean="0">
                <a:solidFill>
                  <a:schemeClr val="bg1"/>
                </a:solidFill>
              </a:rPr>
              <a:t>Records</a:t>
            </a:r>
            <a:endParaRPr lang="en-US" dirty="0">
              <a:solidFill>
                <a:schemeClr val="bg1"/>
              </a:solidFill>
            </a:endParaRPr>
          </a:p>
        </p:txBody>
      </p:sp>
      <p:pic>
        <p:nvPicPr>
          <p:cNvPr id="21" name="Picture 20" descr="porites_polyps_ncri.jpg"/>
          <p:cNvPicPr>
            <a:picLocks noChangeAspect="1"/>
          </p:cNvPicPr>
          <p:nvPr/>
        </p:nvPicPr>
        <p:blipFill>
          <a:blip r:embed="rId5"/>
          <a:stretch>
            <a:fillRect/>
          </a:stretch>
        </p:blipFill>
        <p:spPr>
          <a:xfrm>
            <a:off x="3" y="2633588"/>
            <a:ext cx="1524000" cy="1409700"/>
          </a:xfrm>
          <a:prstGeom prst="rect">
            <a:avLst/>
          </a:prstGeom>
        </p:spPr>
      </p:pic>
      <p:pic>
        <p:nvPicPr>
          <p:cNvPr id="25" name="Picture 24" descr="gbrarial.jpg"/>
          <p:cNvPicPr>
            <a:picLocks noChangeAspect="1"/>
          </p:cNvPicPr>
          <p:nvPr/>
        </p:nvPicPr>
        <p:blipFill>
          <a:blip r:embed="rId6"/>
          <a:stretch>
            <a:fillRect/>
          </a:stretch>
        </p:blipFill>
        <p:spPr>
          <a:xfrm>
            <a:off x="2" y="4043288"/>
            <a:ext cx="1524000" cy="1409700"/>
          </a:xfrm>
          <a:prstGeom prst="rect">
            <a:avLst/>
          </a:prstGeom>
        </p:spPr>
      </p:pic>
      <p:sp>
        <p:nvSpPr>
          <p:cNvPr id="27" name="Subtitle 2"/>
          <p:cNvSpPr txBox="1">
            <a:spLocks/>
          </p:cNvSpPr>
          <p:nvPr/>
        </p:nvSpPr>
        <p:spPr>
          <a:xfrm>
            <a:off x="1946911" y="2969841"/>
            <a:ext cx="6511289" cy="637615"/>
          </a:xfrm>
          <a:prstGeom prst="rect">
            <a:avLst/>
          </a:prstGeom>
        </p:spPr>
        <p:txBody>
          <a:bodyPr vert="horz" lIns="91440" tIns="45720" rIns="91440" bIns="45720" rtlCol="0">
            <a:normAutofit/>
          </a:bodyPr>
          <a:lstStyle/>
          <a:p>
            <a:pPr marL="514350" marR="0" lvl="0" indent="-514350" algn="l" defTabSz="457200" rtl="0" eaLnBrk="1" fontAlgn="auto" latinLnBrk="0" hangingPunct="1">
              <a:lnSpc>
                <a:spcPct val="100000"/>
              </a:lnSpc>
              <a:spcBef>
                <a:spcPct val="20000"/>
              </a:spcBef>
              <a:spcAft>
                <a:spcPts val="0"/>
              </a:spcAft>
              <a:buClrTx/>
              <a:buSzTx/>
              <a:tabLst/>
              <a:defRPr/>
            </a:pPr>
            <a:r>
              <a:rPr lang="en-US" sz="3200" b="1" dirty="0" smtClean="0">
                <a:solidFill>
                  <a:schemeClr val="bg1">
                    <a:lumMod val="50000"/>
                  </a:schemeClr>
                </a:solidFill>
                <a:effectLst>
                  <a:outerShdw blurRad="50800" dist="38100" dir="2700000" algn="tl" rotWithShape="0">
                    <a:srgbClr val="004080">
                      <a:alpha val="43000"/>
                    </a:srgbClr>
                  </a:outerShdw>
                </a:effectLst>
              </a:rPr>
              <a:t>Effects of OA on Reef Organisms</a:t>
            </a:r>
            <a:endParaRPr kumimoji="0" lang="en-US" sz="3200" b="1" i="0" u="none" strike="noStrike" kern="1200" cap="none" spc="0" normalizeH="0" baseline="0" noProof="0" dirty="0" smtClean="0">
              <a:ln>
                <a:noFill/>
              </a:ln>
              <a:solidFill>
                <a:schemeClr val="bg1">
                  <a:lumMod val="50000"/>
                </a:schemeClr>
              </a:solidFill>
              <a:effectLst>
                <a:outerShdw blurRad="50800" dist="38100" dir="2700000" algn="tl" rotWithShape="0">
                  <a:srgbClr val="004080">
                    <a:alpha val="43000"/>
                  </a:srgbClr>
                </a:outerShdw>
              </a:effectLst>
              <a:uLnTx/>
              <a:uFillTx/>
            </a:endParaRPr>
          </a:p>
        </p:txBody>
      </p:sp>
      <p:sp>
        <p:nvSpPr>
          <p:cNvPr id="28" name="Subtitle 2"/>
          <p:cNvSpPr txBox="1">
            <a:spLocks/>
          </p:cNvSpPr>
          <p:nvPr/>
        </p:nvSpPr>
        <p:spPr>
          <a:xfrm>
            <a:off x="1946911" y="4394373"/>
            <a:ext cx="6511289" cy="637615"/>
          </a:xfrm>
          <a:prstGeom prst="rect">
            <a:avLst/>
          </a:prstGeom>
        </p:spPr>
        <p:txBody>
          <a:bodyPr vert="horz" lIns="91440" tIns="45720" rIns="91440" bIns="45720" rtlCol="0">
            <a:normAutofit/>
          </a:bodyPr>
          <a:lstStyle/>
          <a:p>
            <a:pPr marL="514350" lvl="0" indent="-514350">
              <a:spcBef>
                <a:spcPct val="20000"/>
              </a:spcBef>
              <a:defRPr/>
            </a:pPr>
            <a:r>
              <a:rPr lang="en-US" sz="3200" b="1" dirty="0" smtClean="0">
                <a:solidFill>
                  <a:schemeClr val="bg1">
                    <a:lumMod val="50000"/>
                  </a:schemeClr>
                </a:solidFill>
                <a:effectLst>
                  <a:outerShdw blurRad="50800" dist="38100" dir="2700000" algn="tl" rotWithShape="0">
                    <a:srgbClr val="004080">
                      <a:alpha val="43000"/>
                    </a:srgbClr>
                  </a:outerShdw>
                </a:effectLst>
              </a:rPr>
              <a:t>Effects of OA on Reefs</a:t>
            </a:r>
          </a:p>
        </p:txBody>
      </p:sp>
      <p:sp>
        <p:nvSpPr>
          <p:cNvPr id="29" name="Subtitle 2"/>
          <p:cNvSpPr txBox="1">
            <a:spLocks/>
          </p:cNvSpPr>
          <p:nvPr/>
        </p:nvSpPr>
        <p:spPr>
          <a:xfrm>
            <a:off x="1946911" y="5764825"/>
            <a:ext cx="6511289" cy="637615"/>
          </a:xfrm>
          <a:prstGeom prst="rect">
            <a:avLst/>
          </a:prstGeom>
        </p:spPr>
        <p:txBody>
          <a:bodyPr vert="horz" lIns="91440" tIns="45720" rIns="91440" bIns="45720" rtlCol="0">
            <a:normAutofit/>
          </a:bodyPr>
          <a:lstStyle/>
          <a:p>
            <a:pPr marL="514350" marR="0" lvl="0" indent="-514350" algn="l" defTabSz="457200" rtl="0" eaLnBrk="1" fontAlgn="auto" latinLnBrk="0" hangingPunct="1">
              <a:lnSpc>
                <a:spcPct val="100000"/>
              </a:lnSpc>
              <a:spcBef>
                <a:spcPct val="20000"/>
              </a:spcBef>
              <a:spcAft>
                <a:spcPts val="0"/>
              </a:spcAft>
              <a:buClrTx/>
              <a:buSzTx/>
              <a:tabLst/>
              <a:defRPr/>
            </a:pPr>
            <a:r>
              <a:rPr kumimoji="0" lang="en-US" sz="3200" b="1" i="0" u="none" strike="noStrike" kern="1200" cap="none" spc="0" normalizeH="0" baseline="0" noProof="0" dirty="0" smtClean="0">
                <a:ln>
                  <a:noFill/>
                </a:ln>
                <a:solidFill>
                  <a:srgbClr val="0D0D0D"/>
                </a:solidFill>
                <a:effectLst>
                  <a:outerShdw blurRad="50800" dist="38100" dir="2700000" algn="tl" rotWithShape="0">
                    <a:srgbClr val="004080">
                      <a:alpha val="43000"/>
                    </a:srgbClr>
                  </a:outerShdw>
                </a:effectLst>
                <a:uLnTx/>
                <a:uFillTx/>
                <a:latin typeface="+mn-lt"/>
                <a:ea typeface="+mn-ea"/>
                <a:cs typeface="+mn-cs"/>
              </a:rPr>
              <a:t>Future</a:t>
            </a:r>
            <a:r>
              <a:rPr kumimoji="0" lang="en-US" sz="3200" b="1" i="0" u="none" strike="noStrike" kern="1200" cap="none" spc="0" normalizeH="0" noProof="0" dirty="0" smtClean="0">
                <a:ln>
                  <a:noFill/>
                </a:ln>
                <a:solidFill>
                  <a:srgbClr val="0D0D0D"/>
                </a:solidFill>
                <a:effectLst>
                  <a:outerShdw blurRad="50800" dist="38100" dir="2700000" algn="tl" rotWithShape="0">
                    <a:srgbClr val="004080">
                      <a:alpha val="43000"/>
                    </a:srgbClr>
                  </a:outerShdw>
                </a:effectLst>
                <a:uLnTx/>
                <a:uFillTx/>
                <a:latin typeface="+mn-lt"/>
                <a:ea typeface="+mn-ea"/>
                <a:cs typeface="+mn-cs"/>
              </a:rPr>
              <a:t> State of Coral Reefs</a:t>
            </a:r>
            <a:endParaRPr kumimoji="0" lang="en-US" sz="3200" b="1" i="0" u="none" strike="noStrike" kern="1200" cap="none" spc="0" normalizeH="0" baseline="0" noProof="0" dirty="0" smtClean="0">
              <a:ln>
                <a:noFill/>
              </a:ln>
              <a:solidFill>
                <a:srgbClr val="0D0D0D"/>
              </a:solidFill>
              <a:effectLst>
                <a:outerShdw blurRad="50800" dist="38100" dir="2700000" algn="tl" rotWithShape="0">
                  <a:srgbClr val="004080">
                    <a:alpha val="43000"/>
                  </a:srgbClr>
                </a:outerShdw>
              </a:effectLst>
              <a:uLnTx/>
              <a:uFillTx/>
              <a:latin typeface="+mn-lt"/>
              <a:ea typeface="+mn-ea"/>
              <a:cs typeface="+mn-cs"/>
            </a:endParaRPr>
          </a:p>
        </p:txBody>
      </p:sp>
      <p:sp>
        <p:nvSpPr>
          <p:cNvPr id="30" name="Subtitle 2"/>
          <p:cNvSpPr txBox="1">
            <a:spLocks/>
          </p:cNvSpPr>
          <p:nvPr/>
        </p:nvSpPr>
        <p:spPr>
          <a:xfrm>
            <a:off x="1946911" y="1651908"/>
            <a:ext cx="6511289" cy="637615"/>
          </a:xfrm>
          <a:prstGeom prst="rect">
            <a:avLst/>
          </a:prstGeom>
        </p:spPr>
        <p:txBody>
          <a:bodyPr vert="horz" lIns="91440" tIns="45720" rIns="91440" bIns="45720" rtlCol="0">
            <a:normAutofit/>
          </a:bodyPr>
          <a:lstStyle/>
          <a:p>
            <a:pPr marL="514350" marR="0" lvl="0" indent="-514350" algn="l" defTabSz="457200" rtl="0" eaLnBrk="1" fontAlgn="auto" latinLnBrk="0" hangingPunct="1">
              <a:lnSpc>
                <a:spcPct val="100000"/>
              </a:lnSpc>
              <a:spcBef>
                <a:spcPct val="20000"/>
              </a:spcBef>
              <a:spcAft>
                <a:spcPts val="0"/>
              </a:spcAft>
              <a:buClrTx/>
              <a:buSzTx/>
              <a:tabLst/>
              <a:defRPr/>
            </a:pPr>
            <a:r>
              <a:rPr lang="en-US" sz="3200" b="1" noProof="0" dirty="0" smtClean="0">
                <a:solidFill>
                  <a:schemeClr val="bg1">
                    <a:lumMod val="50000"/>
                  </a:schemeClr>
                </a:solidFill>
                <a:effectLst>
                  <a:outerShdw blurRad="50800" dist="38100" dir="2700000" algn="tl" rotWithShape="0">
                    <a:srgbClr val="004080">
                      <a:alpha val="43000"/>
                    </a:srgbClr>
                  </a:outerShdw>
                </a:effectLst>
              </a:rPr>
              <a:t>Background</a:t>
            </a:r>
            <a:endParaRPr kumimoji="0" lang="en-US" sz="3200" b="1" i="0" u="none" strike="noStrike" kern="1200" cap="none" spc="0" normalizeH="0" baseline="0" noProof="0" dirty="0" smtClean="0">
              <a:ln>
                <a:noFill/>
              </a:ln>
              <a:solidFill>
                <a:schemeClr val="bg1">
                  <a:lumMod val="50000"/>
                </a:schemeClr>
              </a:solidFill>
              <a:effectLst>
                <a:outerShdw blurRad="50800" dist="38100" dir="2700000" algn="tl" rotWithShape="0">
                  <a:srgbClr val="004080">
                    <a:alpha val="43000"/>
                  </a:srgbClr>
                </a:outerShdw>
              </a:effectLst>
              <a:uLnTx/>
              <a:uFillTx/>
            </a:endParaRPr>
          </a:p>
        </p:txBody>
      </p:sp>
      <p:sp>
        <p:nvSpPr>
          <p:cNvPr id="19" name="Rectangle 18"/>
          <p:cNvSpPr/>
          <p:nvPr/>
        </p:nvSpPr>
        <p:spPr>
          <a:xfrm>
            <a:off x="2066" y="4043743"/>
            <a:ext cx="1509754" cy="1409700"/>
          </a:xfrm>
          <a:prstGeom prst="rect">
            <a:avLst/>
          </a:prstGeom>
          <a:no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374136" y="0"/>
            <a:ext cx="4931753" cy="630936"/>
          </a:xfrm>
          <a:prstGeom prst="rect">
            <a:avLst/>
          </a:prstGeom>
          <a:gradFill>
            <a:gsLst>
              <a:gs pos="0">
                <a:schemeClr val="tx1"/>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cu_banner_white.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3386747" cy="634024"/>
          </a:xfrm>
          <a:prstGeom prst="rect">
            <a:avLst/>
          </a:prstGeom>
        </p:spPr>
      </p:pic>
    </p:spTree>
    <p:extLst>
      <p:ext uri="{BB962C8B-B14F-4D97-AF65-F5344CB8AC3E}">
        <p14:creationId xmlns:p14="http://schemas.microsoft.com/office/powerpoint/2010/main" val="13114041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11111E-6 -1.11111E-6 L 1.11111E-6 0.20625 " pathEditMode="relative" rAng="0" ptsTypes="AA">
                                      <p:cBhvr>
                                        <p:cTn id="6" dur="1000" fill="hold"/>
                                        <p:tgtEl>
                                          <p:spTgt spid="19"/>
                                        </p:tgtEl>
                                        <p:attrNameLst>
                                          <p:attrName>ppt_x</p:attrName>
                                          <p:attrName>ppt_y</p:attrName>
                                        </p:attrNameLst>
                                      </p:cBhvr>
                                      <p:rCtr x="0" y="10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1 - dAT vs dCT.jpg"/>
          <p:cNvPicPr>
            <a:picLocks noChangeAspect="1"/>
          </p:cNvPicPr>
          <p:nvPr/>
        </p:nvPicPr>
        <p:blipFill>
          <a:blip r:embed="rId2"/>
          <a:stretch>
            <a:fillRect/>
          </a:stretch>
        </p:blipFill>
        <p:spPr>
          <a:xfrm>
            <a:off x="1744658" y="10052826"/>
            <a:ext cx="5791200" cy="4517136"/>
          </a:xfrm>
          <a:prstGeom prst="rect">
            <a:avLst/>
          </a:prstGeom>
        </p:spPr>
      </p:pic>
      <p:pic>
        <p:nvPicPr>
          <p:cNvPr id="6" name="Picture 5" descr="Fig1 - dAT vs dCT.jpg"/>
          <p:cNvPicPr>
            <a:picLocks noChangeAspect="1"/>
          </p:cNvPicPr>
          <p:nvPr/>
        </p:nvPicPr>
        <p:blipFill>
          <a:blip r:embed="rId2"/>
          <a:stretch>
            <a:fillRect/>
          </a:stretch>
        </p:blipFill>
        <p:spPr>
          <a:xfrm>
            <a:off x="1897058" y="10205226"/>
            <a:ext cx="5791200" cy="4517136"/>
          </a:xfrm>
          <a:prstGeom prst="rect">
            <a:avLst/>
          </a:prstGeom>
        </p:spPr>
      </p:pic>
      <p:pic>
        <p:nvPicPr>
          <p:cNvPr id="7" name="Picture 6" descr="Fig1 - dAT vs dCT.jpg"/>
          <p:cNvPicPr>
            <a:picLocks noChangeAspect="1"/>
          </p:cNvPicPr>
          <p:nvPr/>
        </p:nvPicPr>
        <p:blipFill>
          <a:blip r:embed="rId2"/>
          <a:stretch>
            <a:fillRect/>
          </a:stretch>
        </p:blipFill>
        <p:spPr>
          <a:xfrm>
            <a:off x="2049458" y="10357626"/>
            <a:ext cx="5791200" cy="4517136"/>
          </a:xfrm>
          <a:prstGeom prst="rect">
            <a:avLst/>
          </a:prstGeom>
        </p:spPr>
      </p:pic>
      <p:pic>
        <p:nvPicPr>
          <p:cNvPr id="8" name="Picture 7" descr="Fig1 - dAT vs dCT.jpg"/>
          <p:cNvPicPr>
            <a:picLocks noChangeAspect="1"/>
          </p:cNvPicPr>
          <p:nvPr/>
        </p:nvPicPr>
        <p:blipFill>
          <a:blip r:embed="rId2"/>
          <a:stretch>
            <a:fillRect/>
          </a:stretch>
        </p:blipFill>
        <p:spPr>
          <a:xfrm>
            <a:off x="2201858" y="10510026"/>
            <a:ext cx="5791200" cy="4517136"/>
          </a:xfrm>
          <a:prstGeom prst="rect">
            <a:avLst/>
          </a:prstGeom>
        </p:spPr>
      </p:pic>
      <p:pic>
        <p:nvPicPr>
          <p:cNvPr id="9" name="Picture 8" descr="Fig1 - dAT vs dCT.jpg"/>
          <p:cNvPicPr>
            <a:picLocks noChangeAspect="1"/>
          </p:cNvPicPr>
          <p:nvPr/>
        </p:nvPicPr>
        <p:blipFill>
          <a:blip r:embed="rId2"/>
          <a:stretch>
            <a:fillRect/>
          </a:stretch>
        </p:blipFill>
        <p:spPr>
          <a:xfrm>
            <a:off x="2354258" y="10662426"/>
            <a:ext cx="5791200" cy="4517136"/>
          </a:xfrm>
          <a:prstGeom prst="rect">
            <a:avLst/>
          </a:prstGeom>
        </p:spPr>
      </p:pic>
      <p:sp>
        <p:nvSpPr>
          <p:cNvPr id="11" name="Title 1"/>
          <p:cNvSpPr txBox="1">
            <a:spLocks/>
          </p:cNvSpPr>
          <p:nvPr/>
        </p:nvSpPr>
        <p:spPr>
          <a:xfrm>
            <a:off x="1094442" y="0"/>
            <a:ext cx="8049557" cy="91440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latin typeface="Candara"/>
                <a:cs typeface="Candara"/>
              </a:rPr>
              <a:t>Community composition affects chemistry</a:t>
            </a:r>
            <a:endParaRPr lang="en-US" sz="3600" b="1" dirty="0">
              <a:latin typeface="Candara"/>
              <a:cs typeface="Candara"/>
            </a:endParaRPr>
          </a:p>
        </p:txBody>
      </p:sp>
      <p:pic>
        <p:nvPicPr>
          <p:cNvPr id="12" name="Picture 11" descr="two_reefs.tiff"/>
          <p:cNvPicPr>
            <a:picLocks noChangeAspect="1"/>
          </p:cNvPicPr>
          <p:nvPr/>
        </p:nvPicPr>
        <p:blipFill>
          <a:blip r:embed="rId3"/>
          <a:stretch>
            <a:fillRect/>
          </a:stretch>
        </p:blipFill>
        <p:spPr>
          <a:xfrm>
            <a:off x="0" y="0"/>
            <a:ext cx="973559" cy="914400"/>
          </a:xfrm>
          <a:prstGeom prst="rect">
            <a:avLst/>
          </a:prstGeom>
        </p:spPr>
      </p:pic>
      <p:sp>
        <p:nvSpPr>
          <p:cNvPr id="13" name="Rectangle 12"/>
          <p:cNvSpPr/>
          <p:nvPr/>
        </p:nvSpPr>
        <p:spPr>
          <a:xfrm>
            <a:off x="11425" y="0"/>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4" name="TextBox 13"/>
          <p:cNvSpPr txBox="1"/>
          <p:nvPr/>
        </p:nvSpPr>
        <p:spPr>
          <a:xfrm>
            <a:off x="7188191" y="831716"/>
            <a:ext cx="879667" cy="523220"/>
          </a:xfrm>
          <a:prstGeom prst="rect">
            <a:avLst/>
          </a:prstGeom>
          <a:solidFill>
            <a:srgbClr val="FFFFFF"/>
          </a:solidFill>
        </p:spPr>
        <p:txBody>
          <a:bodyPr wrap="none" rtlCol="0">
            <a:spAutoFit/>
          </a:bodyPr>
          <a:lstStyle/>
          <a:p>
            <a:r>
              <a:rPr lang="en-US" sz="2800" dirty="0" err="1" smtClean="0"/>
              <a:t>Ω</a:t>
            </a:r>
            <a:r>
              <a:rPr lang="en-US" sz="2800" b="1" baseline="-25000" dirty="0" err="1" smtClean="0"/>
              <a:t>Arag</a:t>
            </a:r>
            <a:endParaRPr lang="en-US" sz="2800" b="1" baseline="-25000" dirty="0"/>
          </a:p>
        </p:txBody>
      </p:sp>
      <p:pic>
        <p:nvPicPr>
          <p:cNvPr id="2" name="Picture 1" descr="Fig1 - dAT vs dC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078" y="892303"/>
            <a:ext cx="7648330" cy="5965697"/>
          </a:xfrm>
          <a:prstGeom prst="rect">
            <a:avLst/>
          </a:prstGeom>
        </p:spPr>
      </p:pic>
    </p:spTree>
    <p:extLst>
      <p:ext uri="{BB962C8B-B14F-4D97-AF65-F5344CB8AC3E}">
        <p14:creationId xmlns:p14="http://schemas.microsoft.com/office/powerpoint/2010/main" val="91930889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erial_moorea_reeffl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8597" y="3356261"/>
            <a:ext cx="3570984" cy="2720750"/>
          </a:xfrm>
          <a:prstGeom prst="rect">
            <a:avLst/>
          </a:prstGeom>
        </p:spPr>
      </p:pic>
      <p:sp>
        <p:nvSpPr>
          <p:cNvPr id="47106" name="Text Box 8"/>
          <p:cNvSpPr txBox="1">
            <a:spLocks noChangeArrowheads="1"/>
          </p:cNvSpPr>
          <p:nvPr/>
        </p:nvSpPr>
        <p:spPr bwMode="auto">
          <a:xfrm>
            <a:off x="228600" y="2760990"/>
            <a:ext cx="304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800" b="1" dirty="0">
                <a:latin typeface="Candara"/>
                <a:cs typeface="Candara"/>
              </a:rPr>
              <a:t>Moorea Reef </a:t>
            </a:r>
            <a:r>
              <a:rPr lang="en-US" sz="2800" b="1" dirty="0" smtClean="0">
                <a:latin typeface="Candara"/>
                <a:cs typeface="Candara"/>
              </a:rPr>
              <a:t>Flat</a:t>
            </a:r>
            <a:endParaRPr lang="en-US" sz="2400" b="1" dirty="0">
              <a:latin typeface="Candara"/>
              <a:cs typeface="Candara"/>
            </a:endParaRPr>
          </a:p>
        </p:txBody>
      </p:sp>
      <p:grpSp>
        <p:nvGrpSpPr>
          <p:cNvPr id="47107" name="Group 23"/>
          <p:cNvGrpSpPr>
            <a:grpSpLocks/>
          </p:cNvGrpSpPr>
          <p:nvPr/>
        </p:nvGrpSpPr>
        <p:grpSpPr bwMode="auto">
          <a:xfrm>
            <a:off x="4572000" y="1270000"/>
            <a:ext cx="3917950" cy="5194300"/>
            <a:chOff x="1372" y="520"/>
            <a:chExt cx="2468" cy="3272"/>
          </a:xfrm>
        </p:grpSpPr>
        <p:pic>
          <p:nvPicPr>
            <p:cNvPr id="47111" name="Picture 10" descr="moorea_ta_1h_noon"/>
            <p:cNvPicPr>
              <a:picLocks noChangeAspect="1" noChangeArrowheads="1"/>
            </p:cNvPicPr>
            <p:nvPr/>
          </p:nvPicPr>
          <p:blipFill>
            <a:blip r:embed="rId4">
              <a:extLst>
                <a:ext uri="{28A0092B-C50C-407E-A947-70E740481C1C}">
                  <a14:useLocalDpi xmlns:a14="http://schemas.microsoft.com/office/drawing/2010/main" val="0"/>
                </a:ext>
              </a:extLst>
            </a:blip>
            <a:srcRect t="65384" r="25183"/>
            <a:stretch>
              <a:fillRect/>
            </a:stretch>
          </p:blipFill>
          <p:spPr bwMode="auto">
            <a:xfrm>
              <a:off x="1392" y="520"/>
              <a:ext cx="2448"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11" descr="moorea_tdic_1h_noon"/>
            <p:cNvPicPr>
              <a:picLocks noChangeAspect="1" noChangeArrowheads="1"/>
            </p:cNvPicPr>
            <p:nvPr/>
          </p:nvPicPr>
          <p:blipFill>
            <a:blip r:embed="rId5">
              <a:extLst>
                <a:ext uri="{28A0092B-C50C-407E-A947-70E740481C1C}">
                  <a14:useLocalDpi xmlns:a14="http://schemas.microsoft.com/office/drawing/2010/main" val="0"/>
                </a:ext>
              </a:extLst>
            </a:blip>
            <a:srcRect t="68488" r="25000"/>
            <a:stretch>
              <a:fillRect/>
            </a:stretch>
          </p:blipFill>
          <p:spPr bwMode="auto">
            <a:xfrm>
              <a:off x="1372" y="1624"/>
              <a:ext cx="2448"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12" descr="moorea_omega_1h_noon"/>
            <p:cNvPicPr>
              <a:picLocks noChangeAspect="1" noChangeArrowheads="1"/>
            </p:cNvPicPr>
            <p:nvPr/>
          </p:nvPicPr>
          <p:blipFill>
            <a:blip r:embed="rId6">
              <a:extLst>
                <a:ext uri="{28A0092B-C50C-407E-A947-70E740481C1C}">
                  <a14:useLocalDpi xmlns:a14="http://schemas.microsoft.com/office/drawing/2010/main" val="0"/>
                </a:ext>
              </a:extLst>
            </a:blip>
            <a:srcRect t="67804" r="25946"/>
            <a:stretch>
              <a:fillRect/>
            </a:stretch>
          </p:blipFill>
          <p:spPr bwMode="auto">
            <a:xfrm>
              <a:off x="1452" y="2584"/>
              <a:ext cx="2352"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4" name="Text Box 13"/>
            <p:cNvSpPr txBox="1">
              <a:spLocks noChangeArrowheads="1"/>
            </p:cNvSpPr>
            <p:nvPr/>
          </p:nvSpPr>
          <p:spPr bwMode="auto">
            <a:xfrm>
              <a:off x="2620" y="808"/>
              <a:ext cx="9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a:r>
                <a:rPr lang="en-US" sz="2400" b="1"/>
                <a:t>Total Alk</a:t>
              </a:r>
            </a:p>
          </p:txBody>
        </p:sp>
        <p:sp>
          <p:nvSpPr>
            <p:cNvPr id="47115" name="Text Box 14"/>
            <p:cNvSpPr txBox="1">
              <a:spLocks noChangeArrowheads="1"/>
            </p:cNvSpPr>
            <p:nvPr/>
          </p:nvSpPr>
          <p:spPr bwMode="auto">
            <a:xfrm>
              <a:off x="2562" y="1776"/>
              <a:ext cx="101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a:r>
                <a:rPr lang="en-US" sz="2400" b="1" dirty="0"/>
                <a:t>Total </a:t>
              </a:r>
              <a:r>
                <a:rPr lang="en-US" sz="2400" b="1" dirty="0" smtClean="0"/>
                <a:t>CO</a:t>
              </a:r>
              <a:r>
                <a:rPr lang="en-US" sz="2400" b="1" baseline="-25000" dirty="0" smtClean="0"/>
                <a:t>2</a:t>
              </a:r>
              <a:endParaRPr lang="en-US" sz="2400" b="1" baseline="-25000" dirty="0"/>
            </a:p>
          </p:txBody>
        </p:sp>
        <p:sp>
          <p:nvSpPr>
            <p:cNvPr id="47116" name="Text Box 15"/>
            <p:cNvSpPr txBox="1">
              <a:spLocks noChangeArrowheads="1"/>
            </p:cNvSpPr>
            <p:nvPr/>
          </p:nvSpPr>
          <p:spPr bwMode="auto">
            <a:xfrm>
              <a:off x="3004" y="3208"/>
              <a:ext cx="5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a:r>
                <a:rPr lang="en-US" sz="2400" b="1"/>
                <a:t>Ω</a:t>
              </a:r>
              <a:r>
                <a:rPr lang="en-US" sz="2400" b="1" baseline="-25000"/>
                <a:t>arag</a:t>
              </a:r>
              <a:endParaRPr lang="en-US" sz="2400" b="1"/>
            </a:p>
          </p:txBody>
        </p:sp>
      </p:grpSp>
      <p:sp>
        <p:nvSpPr>
          <p:cNvPr id="47109" name="Line 20"/>
          <p:cNvSpPr>
            <a:spLocks noChangeShapeType="1"/>
          </p:cNvSpPr>
          <p:nvPr/>
        </p:nvSpPr>
        <p:spPr bwMode="auto">
          <a:xfrm flipV="1">
            <a:off x="468351" y="5087937"/>
            <a:ext cx="495845" cy="304800"/>
          </a:xfrm>
          <a:prstGeom prst="line">
            <a:avLst/>
          </a:prstGeom>
          <a:noFill/>
          <a:ln w="38100">
            <a:solidFill>
              <a:srgbClr val="FF0000"/>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latin typeface="Candara"/>
              <a:cs typeface="Candara"/>
            </a:endParaRPr>
          </a:p>
        </p:txBody>
      </p:sp>
      <p:sp>
        <p:nvSpPr>
          <p:cNvPr id="47110" name="Text Box 24"/>
          <p:cNvSpPr txBox="1">
            <a:spLocks noChangeArrowheads="1"/>
          </p:cNvSpPr>
          <p:nvPr/>
        </p:nvSpPr>
        <p:spPr bwMode="auto">
          <a:xfrm>
            <a:off x="228600" y="1310054"/>
            <a:ext cx="3429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dirty="0">
                <a:latin typeface="Candara"/>
                <a:cs typeface="Candara"/>
              </a:rPr>
              <a:t>Algae and </a:t>
            </a:r>
            <a:r>
              <a:rPr lang="en-US" sz="2400" dirty="0" smtClean="0">
                <a:latin typeface="Candara"/>
                <a:cs typeface="Candara"/>
              </a:rPr>
              <a:t>coral </a:t>
            </a:r>
            <a:r>
              <a:rPr lang="en-US" sz="2400" dirty="0">
                <a:latin typeface="Candara"/>
                <a:cs typeface="Candara"/>
              </a:rPr>
              <a:t>both affect the </a:t>
            </a:r>
            <a:r>
              <a:rPr lang="en-US" sz="2400" dirty="0" smtClean="0">
                <a:latin typeface="Candara"/>
                <a:cs typeface="Candara"/>
              </a:rPr>
              <a:t>seawater </a:t>
            </a:r>
            <a:r>
              <a:rPr lang="en-US" sz="2400" dirty="0">
                <a:latin typeface="Candara"/>
                <a:cs typeface="Candara"/>
              </a:rPr>
              <a:t>chemistry</a:t>
            </a:r>
          </a:p>
        </p:txBody>
      </p:sp>
      <p:sp>
        <p:nvSpPr>
          <p:cNvPr id="13" name="Title 1"/>
          <p:cNvSpPr txBox="1">
            <a:spLocks/>
          </p:cNvSpPr>
          <p:nvPr/>
        </p:nvSpPr>
        <p:spPr>
          <a:xfrm>
            <a:off x="1094442" y="0"/>
            <a:ext cx="8049557" cy="91440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latin typeface="Candara"/>
                <a:cs typeface="Candara"/>
              </a:rPr>
              <a:t>Community composition affects chemistry</a:t>
            </a:r>
            <a:endParaRPr lang="en-US" sz="3600" b="1" dirty="0">
              <a:latin typeface="Candara"/>
              <a:cs typeface="Candara"/>
            </a:endParaRPr>
          </a:p>
        </p:txBody>
      </p:sp>
      <p:pic>
        <p:nvPicPr>
          <p:cNvPr id="14" name="Picture 13" descr="two_reefs.tiff"/>
          <p:cNvPicPr>
            <a:picLocks noChangeAspect="1"/>
          </p:cNvPicPr>
          <p:nvPr/>
        </p:nvPicPr>
        <p:blipFill>
          <a:blip r:embed="rId7"/>
          <a:stretch>
            <a:fillRect/>
          </a:stretch>
        </p:blipFill>
        <p:spPr>
          <a:xfrm>
            <a:off x="0" y="0"/>
            <a:ext cx="973559" cy="914400"/>
          </a:xfrm>
          <a:prstGeom prst="rect">
            <a:avLst/>
          </a:prstGeom>
        </p:spPr>
      </p:pic>
      <p:sp>
        <p:nvSpPr>
          <p:cNvPr id="15" name="Rectangle 14"/>
          <p:cNvSpPr/>
          <p:nvPr/>
        </p:nvSpPr>
        <p:spPr>
          <a:xfrm>
            <a:off x="11425" y="0"/>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2" name="TextBox 1"/>
          <p:cNvSpPr txBox="1"/>
          <p:nvPr/>
        </p:nvSpPr>
        <p:spPr>
          <a:xfrm>
            <a:off x="6218673" y="6539005"/>
            <a:ext cx="2909884" cy="307777"/>
          </a:xfrm>
          <a:prstGeom prst="rect">
            <a:avLst/>
          </a:prstGeom>
          <a:noFill/>
        </p:spPr>
        <p:txBody>
          <a:bodyPr wrap="none" rtlCol="0">
            <a:spAutoFit/>
          </a:bodyPr>
          <a:lstStyle/>
          <a:p>
            <a:pPr algn="r"/>
            <a:r>
              <a:rPr lang="en-US" sz="1400" dirty="0" smtClean="0">
                <a:latin typeface="Candara"/>
                <a:cs typeface="Candara"/>
              </a:rPr>
              <a:t>Kleypas, Anthony, Gattuso 2012 GCB</a:t>
            </a:r>
            <a:endParaRPr lang="en-US" sz="1400" dirty="0">
              <a:latin typeface="Candara"/>
              <a:cs typeface="Candara"/>
            </a:endParaRPr>
          </a:p>
        </p:txBody>
      </p:sp>
    </p:spTree>
    <p:extLst>
      <p:ext uri="{BB962C8B-B14F-4D97-AF65-F5344CB8AC3E}">
        <p14:creationId xmlns:p14="http://schemas.microsoft.com/office/powerpoint/2010/main" val="239238855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094442" y="0"/>
            <a:ext cx="8049557" cy="91440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latin typeface="Candara"/>
                <a:cs typeface="Candara"/>
              </a:rPr>
              <a:t>Community composition affects chemistry</a:t>
            </a:r>
            <a:endParaRPr lang="en-US" sz="3600" b="1" dirty="0">
              <a:latin typeface="Candara"/>
              <a:cs typeface="Candara"/>
            </a:endParaRPr>
          </a:p>
        </p:txBody>
      </p:sp>
      <p:pic>
        <p:nvPicPr>
          <p:cNvPr id="3" name="Picture 2" descr="manzello_etal_pone_2013_fig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030" y="785974"/>
            <a:ext cx="6585155" cy="6072026"/>
          </a:xfrm>
          <a:prstGeom prst="rect">
            <a:avLst/>
          </a:prstGeom>
        </p:spPr>
      </p:pic>
      <p:sp>
        <p:nvSpPr>
          <p:cNvPr id="5" name="TextBox 4"/>
          <p:cNvSpPr txBox="1"/>
          <p:nvPr/>
        </p:nvSpPr>
        <p:spPr>
          <a:xfrm>
            <a:off x="268940" y="4108824"/>
            <a:ext cx="3511177" cy="2677656"/>
          </a:xfrm>
          <a:prstGeom prst="rect">
            <a:avLst/>
          </a:prstGeom>
          <a:solidFill>
            <a:schemeClr val="bg1"/>
          </a:solidFill>
        </p:spPr>
        <p:txBody>
          <a:bodyPr wrap="square" rtlCol="0">
            <a:spAutoFit/>
          </a:bodyPr>
          <a:lstStyle/>
          <a:p>
            <a:r>
              <a:rPr lang="en-US" sz="2800" dirty="0" smtClean="0">
                <a:latin typeface="Candara"/>
                <a:cs typeface="Candara"/>
              </a:rPr>
              <a:t>Seagrasses draw down CO2 during photosynthesis and thus counteract ocean acidification</a:t>
            </a:r>
          </a:p>
          <a:p>
            <a:endParaRPr lang="en-US" sz="2800" dirty="0" smtClean="0">
              <a:latin typeface="Candara"/>
              <a:cs typeface="Candara"/>
            </a:endParaRPr>
          </a:p>
        </p:txBody>
      </p:sp>
      <p:sp>
        <p:nvSpPr>
          <p:cNvPr id="6" name="TextBox 5"/>
          <p:cNvSpPr txBox="1"/>
          <p:nvPr/>
        </p:nvSpPr>
        <p:spPr>
          <a:xfrm>
            <a:off x="6820589" y="6520911"/>
            <a:ext cx="2323410" cy="307777"/>
          </a:xfrm>
          <a:prstGeom prst="rect">
            <a:avLst/>
          </a:prstGeom>
          <a:noFill/>
        </p:spPr>
        <p:txBody>
          <a:bodyPr wrap="none" rtlCol="0">
            <a:spAutoFit/>
          </a:bodyPr>
          <a:lstStyle/>
          <a:p>
            <a:r>
              <a:rPr lang="en-US" sz="1400" dirty="0" smtClean="0">
                <a:latin typeface="Candara"/>
                <a:cs typeface="Candara"/>
              </a:rPr>
              <a:t>Manzello et al. 2012 </a:t>
            </a:r>
            <a:r>
              <a:rPr lang="en-US" sz="1400" dirty="0" err="1" smtClean="0">
                <a:latin typeface="Candara"/>
                <a:cs typeface="Candara"/>
              </a:rPr>
              <a:t>PlosOne</a:t>
            </a:r>
            <a:endParaRPr lang="en-US" sz="1400" dirty="0">
              <a:latin typeface="Candara"/>
              <a:cs typeface="Candara"/>
            </a:endParaRPr>
          </a:p>
        </p:txBody>
      </p:sp>
      <p:sp>
        <p:nvSpPr>
          <p:cNvPr id="7" name="Rectangle 6"/>
          <p:cNvSpPr/>
          <p:nvPr/>
        </p:nvSpPr>
        <p:spPr>
          <a:xfrm>
            <a:off x="2261315" y="836950"/>
            <a:ext cx="2756946" cy="63455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962399" y="4664880"/>
            <a:ext cx="256032" cy="37029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962399" y="1993399"/>
            <a:ext cx="256032" cy="37029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861499" y="1948575"/>
            <a:ext cx="256032" cy="37029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two_reefs.tiff"/>
          <p:cNvPicPr>
            <a:picLocks noChangeAspect="1"/>
          </p:cNvPicPr>
          <p:nvPr/>
        </p:nvPicPr>
        <p:blipFill>
          <a:blip r:embed="rId4"/>
          <a:stretch>
            <a:fillRect/>
          </a:stretch>
        </p:blipFill>
        <p:spPr>
          <a:xfrm>
            <a:off x="0" y="0"/>
            <a:ext cx="973559" cy="914400"/>
          </a:xfrm>
          <a:prstGeom prst="rect">
            <a:avLst/>
          </a:prstGeom>
        </p:spPr>
      </p:pic>
      <p:sp>
        <p:nvSpPr>
          <p:cNvPr id="15" name="Rectangle 14"/>
          <p:cNvSpPr/>
          <p:nvPr/>
        </p:nvSpPr>
        <p:spPr>
          <a:xfrm>
            <a:off x="11425" y="0"/>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03318369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094442" y="0"/>
            <a:ext cx="8049557" cy="9144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latin typeface="Candara"/>
                <a:cs typeface="Candara"/>
              </a:rPr>
              <a:t>Seagrasses are better than macroalgae</a:t>
            </a:r>
            <a:endParaRPr lang="en-US" sz="3600" b="1" dirty="0">
              <a:latin typeface="Candara"/>
              <a:cs typeface="Candara"/>
            </a:endParaRPr>
          </a:p>
        </p:txBody>
      </p:sp>
      <p:sp>
        <p:nvSpPr>
          <p:cNvPr id="7" name="Rectangle 6"/>
          <p:cNvSpPr/>
          <p:nvPr/>
        </p:nvSpPr>
        <p:spPr>
          <a:xfrm>
            <a:off x="2261315" y="836950"/>
            <a:ext cx="2756946" cy="63455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two_reefs.tiff"/>
          <p:cNvPicPr>
            <a:picLocks noChangeAspect="1"/>
          </p:cNvPicPr>
          <p:nvPr/>
        </p:nvPicPr>
        <p:blipFill>
          <a:blip r:embed="rId3"/>
          <a:stretch>
            <a:fillRect/>
          </a:stretch>
        </p:blipFill>
        <p:spPr>
          <a:xfrm>
            <a:off x="0" y="0"/>
            <a:ext cx="973559" cy="914400"/>
          </a:xfrm>
          <a:prstGeom prst="rect">
            <a:avLst/>
          </a:prstGeom>
        </p:spPr>
      </p:pic>
      <p:sp>
        <p:nvSpPr>
          <p:cNvPr id="15" name="Rectangle 14"/>
          <p:cNvSpPr/>
          <p:nvPr/>
        </p:nvSpPr>
        <p:spPr>
          <a:xfrm>
            <a:off x="11425" y="0"/>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pic>
        <p:nvPicPr>
          <p:cNvPr id="2" name="Picture 1" descr="unsworth_etal_erl_2012_fig1.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1099" y="914400"/>
            <a:ext cx="5318405" cy="5375835"/>
          </a:xfrm>
          <a:prstGeom prst="rect">
            <a:avLst/>
          </a:prstGeom>
        </p:spPr>
      </p:pic>
      <p:sp>
        <p:nvSpPr>
          <p:cNvPr id="16" name="TextBox 15"/>
          <p:cNvSpPr txBox="1"/>
          <p:nvPr/>
        </p:nvSpPr>
        <p:spPr>
          <a:xfrm>
            <a:off x="6311787" y="6520911"/>
            <a:ext cx="2832213" cy="307777"/>
          </a:xfrm>
          <a:prstGeom prst="rect">
            <a:avLst/>
          </a:prstGeom>
          <a:noFill/>
        </p:spPr>
        <p:txBody>
          <a:bodyPr wrap="none" rtlCol="0">
            <a:spAutoFit/>
          </a:bodyPr>
          <a:lstStyle/>
          <a:p>
            <a:pPr algn="r"/>
            <a:r>
              <a:rPr lang="en-US" sz="1400" dirty="0" err="1" smtClean="0">
                <a:latin typeface="Candara"/>
                <a:cs typeface="Candara"/>
              </a:rPr>
              <a:t>Unsworth</a:t>
            </a:r>
            <a:r>
              <a:rPr lang="en-US" sz="1400" dirty="0" smtClean="0">
                <a:latin typeface="Candara"/>
                <a:cs typeface="Candara"/>
              </a:rPr>
              <a:t> et al. 2012 </a:t>
            </a:r>
            <a:r>
              <a:rPr lang="en-US" sz="1400" dirty="0" err="1" smtClean="0">
                <a:latin typeface="Candara"/>
                <a:cs typeface="Candara"/>
              </a:rPr>
              <a:t>Env</a:t>
            </a:r>
            <a:r>
              <a:rPr lang="en-US" sz="1400" dirty="0" smtClean="0">
                <a:latin typeface="Candara"/>
                <a:cs typeface="Candara"/>
              </a:rPr>
              <a:t>. Res. </a:t>
            </a:r>
            <a:r>
              <a:rPr lang="en-US" sz="1400" dirty="0" err="1" smtClean="0">
                <a:latin typeface="Candara"/>
                <a:cs typeface="Candara"/>
              </a:rPr>
              <a:t>Lett</a:t>
            </a:r>
            <a:r>
              <a:rPr lang="en-US" sz="1400" dirty="0" smtClean="0">
                <a:latin typeface="Candara"/>
                <a:cs typeface="Candara"/>
              </a:rPr>
              <a:t>.</a:t>
            </a:r>
            <a:endParaRPr lang="en-US" sz="1400" dirty="0">
              <a:latin typeface="Candara"/>
              <a:cs typeface="Candara"/>
            </a:endParaRPr>
          </a:p>
        </p:txBody>
      </p:sp>
    </p:spTree>
    <p:extLst>
      <p:ext uri="{BB962C8B-B14F-4D97-AF65-F5344CB8AC3E}">
        <p14:creationId xmlns:p14="http://schemas.microsoft.com/office/powerpoint/2010/main" val="396317862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09600" y="1179966"/>
            <a:ext cx="8229600" cy="486463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endParaRPr lang="en-US" sz="2800" dirty="0" smtClean="0">
              <a:latin typeface="Corbel"/>
              <a:cs typeface="Corbel"/>
            </a:endParaRPr>
          </a:p>
          <a:p>
            <a:pPr marL="685800" lvl="1" indent="-228600"/>
            <a:endParaRPr lang="en-US" sz="2000" dirty="0" smtClean="0">
              <a:latin typeface="Corbel"/>
              <a:cs typeface="Corbel"/>
            </a:endParaRPr>
          </a:p>
          <a:p>
            <a:pPr marL="342900" marR="0" lvl="0" indent="-342900" algn="l" defTabSz="457200" rtl="0" eaLnBrk="1" fontAlgn="auto" latinLnBrk="0" hangingPunct="1">
              <a:lnSpc>
                <a:spcPct val="100000"/>
              </a:lnSpc>
              <a:spcBef>
                <a:spcPct val="20000"/>
              </a:spcBef>
              <a:spcAft>
                <a:spcPts val="0"/>
              </a:spcAft>
              <a:buClrTx/>
              <a:buSzTx/>
              <a:buFontTx/>
              <a:buNone/>
              <a:tabLst/>
              <a:defRPr/>
            </a:pPr>
            <a:endParaRPr kumimoji="0" lang="en-US" sz="2800" b="0" i="0" u="none" strike="noStrike" kern="1200" cap="none" spc="0" normalizeH="0" baseline="0" noProof="0" dirty="0" smtClean="0">
              <a:ln>
                <a:noFill/>
              </a:ln>
              <a:solidFill>
                <a:schemeClr val="tx1"/>
              </a:solidFill>
              <a:effectLst/>
              <a:uLnTx/>
              <a:uFillTx/>
              <a:latin typeface="Corbel"/>
              <a:ea typeface="+mn-ea"/>
              <a:cs typeface="Corbel"/>
            </a:endParaRPr>
          </a:p>
          <a:p>
            <a:pPr marL="342900" marR="0" lvl="0" indent="-342900" algn="l" defTabSz="457200" rtl="0" eaLnBrk="1" fontAlgn="auto" latinLnBrk="0" hangingPunct="1">
              <a:lnSpc>
                <a:spcPct val="100000"/>
              </a:lnSpc>
              <a:spcBef>
                <a:spcPct val="2000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Corbel"/>
              <a:ea typeface="+mn-ea"/>
              <a:cs typeface="Corbel"/>
            </a:endParaRPr>
          </a:p>
        </p:txBody>
      </p:sp>
      <p:sp>
        <p:nvSpPr>
          <p:cNvPr id="8" name="Rectangle 7"/>
          <p:cNvSpPr/>
          <p:nvPr/>
        </p:nvSpPr>
        <p:spPr>
          <a:xfrm>
            <a:off x="1" y="960352"/>
            <a:ext cx="9143999" cy="5897647"/>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291822" y="2723933"/>
            <a:ext cx="2427155" cy="1015663"/>
          </a:xfrm>
          <a:prstGeom prst="rect">
            <a:avLst/>
          </a:prstGeom>
          <a:noFill/>
        </p:spPr>
        <p:txBody>
          <a:bodyPr wrap="square" rtlCol="0">
            <a:spAutoFit/>
          </a:bodyPr>
          <a:lstStyle/>
          <a:p>
            <a:r>
              <a:rPr lang="en-US" sz="2000" b="1" dirty="0" smtClean="0">
                <a:solidFill>
                  <a:srgbClr val="0000FF"/>
                </a:solidFill>
                <a:latin typeface="Candara"/>
                <a:cs typeface="Candara"/>
              </a:rPr>
              <a:t>RCP2.6</a:t>
            </a:r>
          </a:p>
          <a:p>
            <a:r>
              <a:rPr lang="en-US" sz="2000" b="1" dirty="0" smtClean="0">
                <a:solidFill>
                  <a:srgbClr val="0000FF"/>
                </a:solidFill>
                <a:latin typeface="Candara"/>
                <a:cs typeface="Candara"/>
              </a:rPr>
              <a:t>pH change = −0.13</a:t>
            </a:r>
          </a:p>
          <a:p>
            <a:r>
              <a:rPr lang="en-US" sz="2000" b="1" dirty="0" smtClean="0">
                <a:solidFill>
                  <a:srgbClr val="0000FF"/>
                </a:solidFill>
                <a:latin typeface="Candara"/>
                <a:cs typeface="Candara"/>
              </a:rPr>
              <a:t>“What we hope for”</a:t>
            </a:r>
            <a:endParaRPr lang="en-US" sz="2000" b="1" dirty="0">
              <a:solidFill>
                <a:srgbClr val="0000FF"/>
              </a:solidFill>
              <a:latin typeface="Candara"/>
              <a:cs typeface="Candara"/>
            </a:endParaRPr>
          </a:p>
        </p:txBody>
      </p:sp>
      <p:pic>
        <p:nvPicPr>
          <p:cNvPr id="16" name="Picture 15" descr="pH_global_1850-2100_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584" y="1885952"/>
            <a:ext cx="5486400" cy="3657600"/>
          </a:xfrm>
          <a:prstGeom prst="rect">
            <a:avLst/>
          </a:prstGeom>
        </p:spPr>
      </p:pic>
      <p:cxnSp>
        <p:nvCxnSpPr>
          <p:cNvPr id="18" name="Straight Arrow Connector 17"/>
          <p:cNvCxnSpPr/>
          <p:nvPr/>
        </p:nvCxnSpPr>
        <p:spPr>
          <a:xfrm>
            <a:off x="6291823" y="2054854"/>
            <a:ext cx="0" cy="942992"/>
          </a:xfrm>
          <a:prstGeom prst="straightConnector1">
            <a:avLst/>
          </a:prstGeom>
          <a:ln>
            <a:solidFill>
              <a:srgbClr val="3366FF"/>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277711" y="4602168"/>
            <a:ext cx="2723249" cy="1015663"/>
          </a:xfrm>
          <a:prstGeom prst="rect">
            <a:avLst/>
          </a:prstGeom>
          <a:noFill/>
        </p:spPr>
        <p:txBody>
          <a:bodyPr wrap="square" rtlCol="0">
            <a:spAutoFit/>
          </a:bodyPr>
          <a:lstStyle/>
          <a:p>
            <a:r>
              <a:rPr lang="en-US" sz="2000" b="1" dirty="0" smtClean="0">
                <a:solidFill>
                  <a:srgbClr val="FF0000"/>
                </a:solidFill>
                <a:latin typeface="Candara"/>
                <a:cs typeface="Candara"/>
              </a:rPr>
              <a:t>RCP8.5</a:t>
            </a:r>
          </a:p>
          <a:p>
            <a:r>
              <a:rPr lang="en-US" sz="2000" b="1" dirty="0" smtClean="0">
                <a:solidFill>
                  <a:srgbClr val="FF0000"/>
                </a:solidFill>
                <a:latin typeface="Candara"/>
                <a:cs typeface="Candara"/>
              </a:rPr>
              <a:t>pH change = −0.42</a:t>
            </a:r>
          </a:p>
          <a:p>
            <a:r>
              <a:rPr lang="en-US" sz="2000" b="1" dirty="0" smtClean="0">
                <a:solidFill>
                  <a:srgbClr val="FF0000"/>
                </a:solidFill>
                <a:latin typeface="Candara"/>
                <a:cs typeface="Candara"/>
              </a:rPr>
              <a:t>“Where we’re headed”  </a:t>
            </a:r>
            <a:endParaRPr lang="en-US" sz="2000" b="1" dirty="0">
              <a:solidFill>
                <a:srgbClr val="FF0000"/>
              </a:solidFill>
              <a:latin typeface="Candara"/>
              <a:cs typeface="Candara"/>
            </a:endParaRPr>
          </a:p>
        </p:txBody>
      </p:sp>
      <p:cxnSp>
        <p:nvCxnSpPr>
          <p:cNvPr id="21" name="Straight Arrow Connector 20"/>
          <p:cNvCxnSpPr/>
          <p:nvPr/>
        </p:nvCxnSpPr>
        <p:spPr>
          <a:xfrm>
            <a:off x="6143082" y="2054854"/>
            <a:ext cx="0" cy="2828533"/>
          </a:xfrm>
          <a:prstGeom prst="straightConnector1">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0" y="3348674"/>
            <a:ext cx="868967" cy="707886"/>
          </a:xfrm>
          <a:prstGeom prst="rect">
            <a:avLst/>
          </a:prstGeom>
          <a:solidFill>
            <a:schemeClr val="bg1"/>
          </a:solidFill>
        </p:spPr>
        <p:txBody>
          <a:bodyPr wrap="square" rtlCol="0">
            <a:spAutoFit/>
          </a:bodyPr>
          <a:lstStyle/>
          <a:p>
            <a:pPr algn="ctr"/>
            <a:r>
              <a:rPr lang="en-US" sz="2000" b="1" dirty="0" smtClean="0">
                <a:latin typeface="Candara"/>
                <a:cs typeface="Candara"/>
              </a:rPr>
              <a:t>pH</a:t>
            </a:r>
          </a:p>
          <a:p>
            <a:pPr algn="ctr"/>
            <a:r>
              <a:rPr lang="en-US" sz="2000" b="1" dirty="0" smtClean="0">
                <a:latin typeface="Candara"/>
                <a:cs typeface="Candara"/>
              </a:rPr>
              <a:t>ocean</a:t>
            </a:r>
            <a:endParaRPr lang="en-US" sz="2000" b="1" dirty="0">
              <a:latin typeface="Candara"/>
              <a:cs typeface="Candara"/>
            </a:endParaRPr>
          </a:p>
        </p:txBody>
      </p:sp>
      <p:sp>
        <p:nvSpPr>
          <p:cNvPr id="28" name="TextBox 27"/>
          <p:cNvSpPr txBox="1"/>
          <p:nvPr/>
        </p:nvSpPr>
        <p:spPr>
          <a:xfrm>
            <a:off x="3354832" y="5582931"/>
            <a:ext cx="664815" cy="400110"/>
          </a:xfrm>
          <a:prstGeom prst="rect">
            <a:avLst/>
          </a:prstGeom>
          <a:solidFill>
            <a:srgbClr val="FFFFFF"/>
          </a:solidFill>
        </p:spPr>
        <p:txBody>
          <a:bodyPr wrap="none" rtlCol="0">
            <a:spAutoFit/>
          </a:bodyPr>
          <a:lstStyle/>
          <a:p>
            <a:pPr algn="ctr"/>
            <a:r>
              <a:rPr lang="en-US" sz="2000" b="1" dirty="0" smtClean="0"/>
              <a:t>Year</a:t>
            </a:r>
            <a:endParaRPr lang="en-US" sz="2000" b="1" dirty="0"/>
          </a:p>
        </p:txBody>
      </p:sp>
      <p:sp>
        <p:nvSpPr>
          <p:cNvPr id="19" name="TextBox 18"/>
          <p:cNvSpPr txBox="1"/>
          <p:nvPr/>
        </p:nvSpPr>
        <p:spPr>
          <a:xfrm>
            <a:off x="7074203" y="6513697"/>
            <a:ext cx="2069797" cy="307777"/>
          </a:xfrm>
          <a:prstGeom prst="rect">
            <a:avLst/>
          </a:prstGeom>
          <a:noFill/>
        </p:spPr>
        <p:txBody>
          <a:bodyPr wrap="none" rtlCol="0">
            <a:spAutoFit/>
          </a:bodyPr>
          <a:lstStyle/>
          <a:p>
            <a:r>
              <a:rPr lang="en-US" sz="1400" dirty="0" smtClean="0"/>
              <a:t>Figure courtesy of Jim Orr</a:t>
            </a:r>
            <a:endParaRPr lang="en-US" sz="1400" dirty="0"/>
          </a:p>
        </p:txBody>
      </p:sp>
      <p:sp>
        <p:nvSpPr>
          <p:cNvPr id="2" name="TextBox 1"/>
          <p:cNvSpPr txBox="1"/>
          <p:nvPr/>
        </p:nvSpPr>
        <p:spPr>
          <a:xfrm>
            <a:off x="2709540" y="3208974"/>
            <a:ext cx="1332065" cy="369332"/>
          </a:xfrm>
          <a:prstGeom prst="rect">
            <a:avLst/>
          </a:prstGeom>
          <a:noFill/>
        </p:spPr>
        <p:txBody>
          <a:bodyPr wrap="none" rtlCol="0">
            <a:spAutoFit/>
          </a:bodyPr>
          <a:lstStyle/>
          <a:p>
            <a:r>
              <a:rPr lang="en-US" dirty="0" smtClean="0"/>
              <a:t>We are here</a:t>
            </a:r>
            <a:endParaRPr lang="en-US" dirty="0"/>
          </a:p>
        </p:txBody>
      </p:sp>
      <p:cxnSp>
        <p:nvCxnSpPr>
          <p:cNvPr id="5" name="Straight Arrow Connector 4"/>
          <p:cNvCxnSpPr/>
          <p:nvPr/>
        </p:nvCxnSpPr>
        <p:spPr>
          <a:xfrm flipV="1">
            <a:off x="3962400" y="2723934"/>
            <a:ext cx="317500" cy="6247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4" name="Picture 13" descr="sterling_zumbrunn_p13coral_37759b.jpg"/>
          <p:cNvPicPr>
            <a:picLocks noChangeAspect="1"/>
          </p:cNvPicPr>
          <p:nvPr/>
        </p:nvPicPr>
        <p:blipFill>
          <a:blip r:embed="rId4"/>
          <a:stretch>
            <a:fillRect/>
          </a:stretch>
        </p:blipFill>
        <p:spPr>
          <a:xfrm>
            <a:off x="3924" y="30972"/>
            <a:ext cx="932226" cy="870446"/>
          </a:xfrm>
          <a:prstGeom prst="rect">
            <a:avLst/>
          </a:prstGeom>
        </p:spPr>
      </p:pic>
      <p:sp>
        <p:nvSpPr>
          <p:cNvPr id="17" name="Rectangle 16"/>
          <p:cNvSpPr/>
          <p:nvPr/>
        </p:nvSpPr>
        <p:spPr>
          <a:xfrm>
            <a:off x="11425" y="0"/>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22" name="Title 1"/>
          <p:cNvSpPr txBox="1">
            <a:spLocks/>
          </p:cNvSpPr>
          <p:nvPr/>
        </p:nvSpPr>
        <p:spPr bwMode="auto">
          <a:xfrm>
            <a:off x="944563" y="25057"/>
            <a:ext cx="7138626"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3600" b="1" dirty="0" smtClean="0">
                <a:latin typeface="Candara"/>
                <a:cs typeface="Candara"/>
              </a:rPr>
              <a:t>Projections of Surface Ocean pH</a:t>
            </a:r>
            <a:endParaRPr lang="en-US" sz="3600" b="1" dirty="0">
              <a:latin typeface="Candara"/>
              <a:cs typeface="Candara"/>
            </a:endParaRPr>
          </a:p>
        </p:txBody>
      </p:sp>
    </p:spTree>
    <p:extLst>
      <p:ext uri="{BB962C8B-B14F-4D97-AF65-F5344CB8AC3E}">
        <p14:creationId xmlns:p14="http://schemas.microsoft.com/office/powerpoint/2010/main" val="11067438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13"/>
          <p:cNvSpPr txBox="1">
            <a:spLocks noChangeArrowheads="1"/>
          </p:cNvSpPr>
          <p:nvPr/>
        </p:nvSpPr>
        <p:spPr>
          <a:xfrm>
            <a:off x="1017476" y="18055"/>
            <a:ext cx="7517134" cy="907257"/>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Candara"/>
                <a:ea typeface="+mj-ea"/>
                <a:cs typeface="Candara"/>
              </a:rPr>
              <a:t>Where will they be?</a:t>
            </a:r>
            <a:endParaRPr kumimoji="0" lang="en-US" sz="3600" b="1" i="1" u="none" strike="noStrike" kern="1200" cap="none" spc="0" normalizeH="0" baseline="0" noProof="0" dirty="0">
              <a:ln>
                <a:noFill/>
              </a:ln>
              <a:solidFill>
                <a:schemeClr val="tx1"/>
              </a:solidFill>
              <a:effectLst/>
              <a:uLnTx/>
              <a:uFillTx/>
              <a:latin typeface="Candara"/>
              <a:ea typeface="+mj-ea"/>
              <a:cs typeface="Candara"/>
            </a:endParaRPr>
          </a:p>
        </p:txBody>
      </p:sp>
      <p:sp>
        <p:nvSpPr>
          <p:cNvPr id="4" name="TextBox 3"/>
          <p:cNvSpPr txBox="1"/>
          <p:nvPr/>
        </p:nvSpPr>
        <p:spPr>
          <a:xfrm>
            <a:off x="1017476" y="740646"/>
            <a:ext cx="4329280" cy="369332"/>
          </a:xfrm>
          <a:prstGeom prst="rect">
            <a:avLst/>
          </a:prstGeom>
          <a:noFill/>
        </p:spPr>
        <p:txBody>
          <a:bodyPr wrap="none" rtlCol="0">
            <a:spAutoFit/>
          </a:bodyPr>
          <a:lstStyle/>
          <a:p>
            <a:r>
              <a:rPr lang="en-US" dirty="0" smtClean="0"/>
              <a:t>Preview of work by Lauren Freeman, Scripps</a:t>
            </a:r>
          </a:p>
        </p:txBody>
      </p:sp>
      <p:pic>
        <p:nvPicPr>
          <p:cNvPr id="6" name="Picture 5" descr="freeman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567" y="1473106"/>
            <a:ext cx="7265185" cy="5254364"/>
          </a:xfrm>
          <a:prstGeom prst="rect">
            <a:avLst/>
          </a:prstGeom>
        </p:spPr>
      </p:pic>
      <p:grpSp>
        <p:nvGrpSpPr>
          <p:cNvPr id="8" name="Group 7"/>
          <p:cNvGrpSpPr/>
          <p:nvPr/>
        </p:nvGrpSpPr>
        <p:grpSpPr>
          <a:xfrm>
            <a:off x="0" y="7938"/>
            <a:ext cx="931732" cy="918276"/>
            <a:chOff x="0" y="7938"/>
            <a:chExt cx="931732" cy="918276"/>
          </a:xfrm>
        </p:grpSpPr>
        <p:pic>
          <p:nvPicPr>
            <p:cNvPr id="9" name="Picture 8" descr="two_reefs.tiff"/>
            <p:cNvPicPr>
              <a:picLocks noChangeAspect="1"/>
            </p:cNvPicPr>
            <p:nvPr/>
          </p:nvPicPr>
          <p:blipFill>
            <a:blip r:embed="rId4"/>
            <a:stretch>
              <a:fillRect/>
            </a:stretch>
          </p:blipFill>
          <p:spPr>
            <a:xfrm>
              <a:off x="0" y="7938"/>
              <a:ext cx="914400" cy="914400"/>
            </a:xfrm>
            <a:prstGeom prst="rect">
              <a:avLst/>
            </a:prstGeom>
          </p:spPr>
        </p:pic>
        <p:sp>
          <p:nvSpPr>
            <p:cNvPr id="10" name="Rectangle 9"/>
            <p:cNvSpPr/>
            <p:nvPr/>
          </p:nvSpPr>
          <p:spPr>
            <a:xfrm>
              <a:off x="17332" y="11814"/>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future</a:t>
              </a:r>
            </a:p>
          </p:txBody>
        </p:sp>
      </p:grpSp>
    </p:spTree>
    <p:extLst>
      <p:ext uri="{BB962C8B-B14F-4D97-AF65-F5344CB8AC3E}">
        <p14:creationId xmlns:p14="http://schemas.microsoft.com/office/powerpoint/2010/main" val="350776959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13"/>
          <p:cNvSpPr txBox="1">
            <a:spLocks noChangeArrowheads="1"/>
          </p:cNvSpPr>
          <p:nvPr/>
        </p:nvSpPr>
        <p:spPr>
          <a:xfrm>
            <a:off x="1017476" y="18055"/>
            <a:ext cx="7517134" cy="907257"/>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Candara"/>
                <a:ea typeface="+mj-ea"/>
                <a:cs typeface="Candara"/>
              </a:rPr>
              <a:t>Where will they be?</a:t>
            </a:r>
            <a:endParaRPr kumimoji="0" lang="en-US" sz="3600" b="1" i="1" u="none" strike="noStrike" kern="1200" cap="none" spc="0" normalizeH="0" baseline="0" noProof="0" dirty="0">
              <a:ln>
                <a:noFill/>
              </a:ln>
              <a:solidFill>
                <a:schemeClr val="tx1"/>
              </a:solidFill>
              <a:effectLst/>
              <a:uLnTx/>
              <a:uFillTx/>
              <a:latin typeface="Candara"/>
              <a:ea typeface="+mj-ea"/>
              <a:cs typeface="Candara"/>
            </a:endParaRPr>
          </a:p>
        </p:txBody>
      </p:sp>
      <p:sp>
        <p:nvSpPr>
          <p:cNvPr id="4" name="TextBox 3"/>
          <p:cNvSpPr txBox="1"/>
          <p:nvPr/>
        </p:nvSpPr>
        <p:spPr>
          <a:xfrm>
            <a:off x="354254" y="1601423"/>
            <a:ext cx="8331726" cy="4585871"/>
          </a:xfrm>
          <a:prstGeom prst="rect">
            <a:avLst/>
          </a:prstGeom>
          <a:noFill/>
        </p:spPr>
        <p:txBody>
          <a:bodyPr wrap="square" rtlCol="0">
            <a:spAutoFit/>
          </a:bodyPr>
          <a:lstStyle/>
          <a:p>
            <a:r>
              <a:rPr lang="en-US" sz="2400" b="1" dirty="0" smtClean="0"/>
              <a:t>Models</a:t>
            </a:r>
          </a:p>
          <a:p>
            <a:r>
              <a:rPr lang="en-US" sz="2000" dirty="0" smtClean="0"/>
              <a:t>1) Community </a:t>
            </a:r>
            <a:r>
              <a:rPr lang="en-US" sz="2000" dirty="0"/>
              <a:t>Earth System Model (CESM) to provide climate and </a:t>
            </a:r>
            <a:r>
              <a:rPr lang="en-US" sz="2000" dirty="0" smtClean="0"/>
              <a:t>BGC </a:t>
            </a:r>
            <a:r>
              <a:rPr lang="en-US" sz="2000" dirty="0"/>
              <a:t>data</a:t>
            </a:r>
          </a:p>
          <a:p>
            <a:r>
              <a:rPr lang="en-US" sz="2000" dirty="0" smtClean="0"/>
              <a:t>2) </a:t>
            </a:r>
            <a:r>
              <a:rPr lang="en-US" sz="2000" dirty="0" err="1" smtClean="0"/>
              <a:t>Maxent</a:t>
            </a:r>
            <a:r>
              <a:rPr lang="en-US" sz="2000" dirty="0" smtClean="0"/>
              <a:t> – a bioclimate envelope model </a:t>
            </a:r>
          </a:p>
          <a:p>
            <a:endParaRPr lang="en-US" dirty="0"/>
          </a:p>
          <a:p>
            <a:r>
              <a:rPr lang="en-US" sz="2400" b="1" dirty="0" smtClean="0"/>
              <a:t>Steps</a:t>
            </a:r>
            <a:endParaRPr lang="en-US" sz="2400" b="1" dirty="0"/>
          </a:p>
          <a:p>
            <a:r>
              <a:rPr lang="en-US" sz="2000" dirty="0" smtClean="0"/>
              <a:t>1) “Trained” the model using CESM “present day” bioclimate envelopes – these variables were best at predicting “present day” reef distributions</a:t>
            </a:r>
            <a:endParaRPr lang="en-US" sz="2000" dirty="0"/>
          </a:p>
          <a:p>
            <a:pPr marL="742950" lvl="1" indent="-285750">
              <a:buFont typeface="Arial"/>
              <a:buChar char="•"/>
            </a:pPr>
            <a:r>
              <a:rPr lang="en-US" dirty="0" smtClean="0"/>
              <a:t>Cumulative Temperature Stress</a:t>
            </a:r>
          </a:p>
          <a:p>
            <a:pPr marL="742950" lvl="1" indent="-285750">
              <a:buFont typeface="Arial"/>
              <a:buChar char="•"/>
            </a:pPr>
            <a:r>
              <a:rPr lang="en-US" dirty="0" smtClean="0"/>
              <a:t>Phosphate maximum</a:t>
            </a:r>
          </a:p>
          <a:p>
            <a:pPr marL="742950" lvl="1" indent="-285750">
              <a:buFont typeface="Arial"/>
              <a:buChar char="•"/>
            </a:pPr>
            <a:r>
              <a:rPr lang="en-US" dirty="0" smtClean="0"/>
              <a:t>Current speed maximum</a:t>
            </a:r>
          </a:p>
          <a:p>
            <a:pPr marL="742950" lvl="1" indent="-285750">
              <a:buFont typeface="Arial"/>
              <a:buChar char="•"/>
            </a:pPr>
            <a:r>
              <a:rPr lang="en-US" dirty="0" smtClean="0"/>
              <a:t>Salinity minimum</a:t>
            </a:r>
          </a:p>
          <a:p>
            <a:pPr marL="742950" lvl="1" indent="-285750">
              <a:buFont typeface="Arial"/>
              <a:buChar char="•"/>
            </a:pPr>
            <a:r>
              <a:rPr lang="en-US" dirty="0" smtClean="0"/>
              <a:t>Aragonite Saturation State minimum</a:t>
            </a:r>
          </a:p>
          <a:p>
            <a:pPr marL="742950" lvl="1" indent="-285750">
              <a:buFont typeface="Arial"/>
              <a:buChar char="•"/>
            </a:pPr>
            <a:r>
              <a:rPr lang="en-US" dirty="0" smtClean="0"/>
              <a:t>PAR minimum</a:t>
            </a:r>
          </a:p>
          <a:p>
            <a:pPr marL="285750" indent="-285750">
              <a:buFont typeface="Arial"/>
              <a:buChar char="•"/>
            </a:pPr>
            <a:endParaRPr lang="en-US" dirty="0"/>
          </a:p>
          <a:p>
            <a:r>
              <a:rPr lang="en-US" dirty="0" smtClean="0"/>
              <a:t>2</a:t>
            </a:r>
            <a:r>
              <a:rPr lang="en-US" sz="2000" dirty="0" smtClean="0"/>
              <a:t>)  Determined the bioclimate envelopes for “future” conditions </a:t>
            </a:r>
          </a:p>
        </p:txBody>
      </p:sp>
      <p:grpSp>
        <p:nvGrpSpPr>
          <p:cNvPr id="7" name="Group 6"/>
          <p:cNvGrpSpPr/>
          <p:nvPr/>
        </p:nvGrpSpPr>
        <p:grpSpPr>
          <a:xfrm>
            <a:off x="0" y="7938"/>
            <a:ext cx="931732" cy="918276"/>
            <a:chOff x="0" y="7938"/>
            <a:chExt cx="931732" cy="918276"/>
          </a:xfrm>
        </p:grpSpPr>
        <p:pic>
          <p:nvPicPr>
            <p:cNvPr id="8" name="Picture 7" descr="two_reefs.tiff"/>
            <p:cNvPicPr>
              <a:picLocks noChangeAspect="1"/>
            </p:cNvPicPr>
            <p:nvPr/>
          </p:nvPicPr>
          <p:blipFill>
            <a:blip r:embed="rId3"/>
            <a:stretch>
              <a:fillRect/>
            </a:stretch>
          </p:blipFill>
          <p:spPr>
            <a:xfrm>
              <a:off x="0" y="7938"/>
              <a:ext cx="914400" cy="914400"/>
            </a:xfrm>
            <a:prstGeom prst="rect">
              <a:avLst/>
            </a:prstGeom>
          </p:spPr>
        </p:pic>
        <p:sp>
          <p:nvSpPr>
            <p:cNvPr id="9" name="Rectangle 8"/>
            <p:cNvSpPr/>
            <p:nvPr/>
          </p:nvSpPr>
          <p:spPr>
            <a:xfrm>
              <a:off x="17332" y="11814"/>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future</a:t>
              </a:r>
            </a:p>
          </p:txBody>
        </p:sp>
      </p:grpSp>
    </p:spTree>
    <p:extLst>
      <p:ext uri="{BB962C8B-B14F-4D97-AF65-F5344CB8AC3E}">
        <p14:creationId xmlns:p14="http://schemas.microsoft.com/office/powerpoint/2010/main" val="232709489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3"/>
          <p:cNvSpPr txBox="1">
            <a:spLocks noChangeArrowheads="1"/>
          </p:cNvSpPr>
          <p:nvPr/>
        </p:nvSpPr>
        <p:spPr>
          <a:xfrm>
            <a:off x="1017476" y="18055"/>
            <a:ext cx="7517134" cy="907257"/>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Candara"/>
                <a:ea typeface="+mj-ea"/>
                <a:cs typeface="Candara"/>
              </a:rPr>
              <a:t>Reef Bioclimate Envelope</a:t>
            </a:r>
            <a:endParaRPr kumimoji="0" lang="en-US" sz="3600" b="1" i="1" u="none" strike="noStrike" kern="1200" cap="none" spc="0" normalizeH="0" baseline="0" noProof="0" dirty="0">
              <a:ln>
                <a:noFill/>
              </a:ln>
              <a:solidFill>
                <a:schemeClr val="tx1"/>
              </a:solidFill>
              <a:effectLst/>
              <a:uLnTx/>
              <a:uFillTx/>
              <a:latin typeface="Candara"/>
              <a:ea typeface="+mj-ea"/>
              <a:cs typeface="Candara"/>
            </a:endParaRPr>
          </a:p>
        </p:txBody>
      </p:sp>
      <p:pic>
        <p:nvPicPr>
          <p:cNvPr id="10" name="Picture 9" descr="Macintosh HD:Users:laurenfreeman:Desktop:NCAR corals paper:final_figs_2:fig3_final.tiff"/>
          <p:cNvPicPr/>
          <p:nvPr/>
        </p:nvPicPr>
        <p:blipFill rotWithShape="1">
          <a:blip r:embed="rId3">
            <a:extLst>
              <a:ext uri="{28A0092B-C50C-407E-A947-70E740481C1C}">
                <a14:useLocalDpi xmlns:a14="http://schemas.microsoft.com/office/drawing/2010/main" val="0"/>
              </a:ext>
            </a:extLst>
          </a:blip>
          <a:srcRect l="5324" t="5085" r="2546" b="7627"/>
          <a:stretch/>
        </p:blipFill>
        <p:spPr bwMode="auto">
          <a:xfrm>
            <a:off x="3547872" y="988560"/>
            <a:ext cx="5486400" cy="5650992"/>
          </a:xfrm>
          <a:prstGeom prst="rect">
            <a:avLst/>
          </a:prstGeom>
          <a:noFill/>
          <a:ln>
            <a:noFill/>
          </a:ln>
          <a:extLst>
            <a:ext uri="{53640926-AAD7-44d8-BBD7-CCE9431645EC}">
              <a14:shadowObscured xmlns:a14="http://schemas.microsoft.com/office/drawing/2010/main"/>
            </a:ext>
          </a:extLst>
        </p:spPr>
      </p:pic>
      <p:sp>
        <p:nvSpPr>
          <p:cNvPr id="11" name="TextBox 10"/>
          <p:cNvSpPr txBox="1"/>
          <p:nvPr/>
        </p:nvSpPr>
        <p:spPr>
          <a:xfrm>
            <a:off x="1648387" y="1113120"/>
            <a:ext cx="1480343" cy="523220"/>
          </a:xfrm>
          <a:prstGeom prst="rect">
            <a:avLst/>
          </a:prstGeom>
          <a:noFill/>
        </p:spPr>
        <p:txBody>
          <a:bodyPr wrap="none" rtlCol="0">
            <a:spAutoFit/>
          </a:bodyPr>
          <a:lstStyle/>
          <a:p>
            <a:pPr algn="ctr"/>
            <a:r>
              <a:rPr lang="en-US" sz="2800" b="1" dirty="0" smtClean="0"/>
              <a:t>All Reefs</a:t>
            </a:r>
            <a:endParaRPr lang="en-US" sz="2800" b="1" dirty="0"/>
          </a:p>
        </p:txBody>
      </p:sp>
      <p:grpSp>
        <p:nvGrpSpPr>
          <p:cNvPr id="12" name="Group 11"/>
          <p:cNvGrpSpPr/>
          <p:nvPr/>
        </p:nvGrpSpPr>
        <p:grpSpPr>
          <a:xfrm>
            <a:off x="0" y="7938"/>
            <a:ext cx="931732" cy="918276"/>
            <a:chOff x="0" y="7938"/>
            <a:chExt cx="931732" cy="918276"/>
          </a:xfrm>
        </p:grpSpPr>
        <p:pic>
          <p:nvPicPr>
            <p:cNvPr id="13" name="Picture 12" descr="two_reefs.tiff"/>
            <p:cNvPicPr>
              <a:picLocks noChangeAspect="1"/>
            </p:cNvPicPr>
            <p:nvPr/>
          </p:nvPicPr>
          <p:blipFill>
            <a:blip r:embed="rId4"/>
            <a:stretch>
              <a:fillRect/>
            </a:stretch>
          </p:blipFill>
          <p:spPr>
            <a:xfrm>
              <a:off x="0" y="7938"/>
              <a:ext cx="914400" cy="914400"/>
            </a:xfrm>
            <a:prstGeom prst="rect">
              <a:avLst/>
            </a:prstGeom>
          </p:spPr>
        </p:pic>
        <p:sp>
          <p:nvSpPr>
            <p:cNvPr id="14" name="Rectangle 13"/>
            <p:cNvSpPr/>
            <p:nvPr/>
          </p:nvSpPr>
          <p:spPr>
            <a:xfrm>
              <a:off x="17332" y="11814"/>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future</a:t>
              </a:r>
            </a:p>
          </p:txBody>
        </p:sp>
      </p:grpSp>
      <p:sp>
        <p:nvSpPr>
          <p:cNvPr id="4" name="TextBox 3"/>
          <p:cNvSpPr txBox="1"/>
          <p:nvPr/>
        </p:nvSpPr>
        <p:spPr>
          <a:xfrm>
            <a:off x="4719667" y="1121340"/>
            <a:ext cx="652643" cy="369332"/>
          </a:xfrm>
          <a:prstGeom prst="rect">
            <a:avLst/>
          </a:prstGeom>
          <a:noFill/>
        </p:spPr>
        <p:txBody>
          <a:bodyPr wrap="none" rtlCol="0">
            <a:spAutoFit/>
          </a:bodyPr>
          <a:lstStyle/>
          <a:p>
            <a:r>
              <a:rPr lang="en-US" dirty="0" smtClean="0">
                <a:solidFill>
                  <a:schemeClr val="bg1"/>
                </a:solidFill>
              </a:rPr>
              <a:t>2000</a:t>
            </a:r>
            <a:endParaRPr lang="en-US" dirty="0">
              <a:solidFill>
                <a:schemeClr val="bg1"/>
              </a:solidFill>
            </a:endParaRPr>
          </a:p>
        </p:txBody>
      </p:sp>
      <p:sp>
        <p:nvSpPr>
          <p:cNvPr id="15" name="TextBox 14"/>
          <p:cNvSpPr txBox="1"/>
          <p:nvPr/>
        </p:nvSpPr>
        <p:spPr>
          <a:xfrm>
            <a:off x="4719667" y="2969190"/>
            <a:ext cx="652643" cy="369332"/>
          </a:xfrm>
          <a:prstGeom prst="rect">
            <a:avLst/>
          </a:prstGeom>
          <a:noFill/>
        </p:spPr>
        <p:txBody>
          <a:bodyPr wrap="none" rtlCol="0">
            <a:spAutoFit/>
          </a:bodyPr>
          <a:lstStyle/>
          <a:p>
            <a:r>
              <a:rPr lang="en-US" dirty="0" smtClean="0">
                <a:solidFill>
                  <a:schemeClr val="bg1"/>
                </a:solidFill>
              </a:rPr>
              <a:t>2050</a:t>
            </a:r>
            <a:endParaRPr lang="en-US" dirty="0">
              <a:solidFill>
                <a:schemeClr val="bg1"/>
              </a:solidFill>
            </a:endParaRPr>
          </a:p>
        </p:txBody>
      </p:sp>
      <p:sp>
        <p:nvSpPr>
          <p:cNvPr id="16" name="TextBox 15"/>
          <p:cNvSpPr txBox="1"/>
          <p:nvPr/>
        </p:nvSpPr>
        <p:spPr>
          <a:xfrm>
            <a:off x="4698145" y="4804340"/>
            <a:ext cx="652643" cy="369332"/>
          </a:xfrm>
          <a:prstGeom prst="rect">
            <a:avLst/>
          </a:prstGeom>
          <a:noFill/>
        </p:spPr>
        <p:txBody>
          <a:bodyPr wrap="none" rtlCol="0">
            <a:spAutoFit/>
          </a:bodyPr>
          <a:lstStyle/>
          <a:p>
            <a:r>
              <a:rPr lang="en-US" dirty="0" smtClean="0">
                <a:solidFill>
                  <a:schemeClr val="bg1"/>
                </a:solidFill>
              </a:rPr>
              <a:t>2100</a:t>
            </a:r>
            <a:endParaRPr lang="en-US" dirty="0">
              <a:solidFill>
                <a:schemeClr val="bg1"/>
              </a:solidFill>
            </a:endParaRPr>
          </a:p>
        </p:txBody>
      </p:sp>
    </p:spTree>
    <p:extLst>
      <p:ext uri="{BB962C8B-B14F-4D97-AF65-F5344CB8AC3E}">
        <p14:creationId xmlns:p14="http://schemas.microsoft.com/office/powerpoint/2010/main" val="110930891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13"/>
          <p:cNvSpPr txBox="1">
            <a:spLocks noChangeArrowheads="1"/>
          </p:cNvSpPr>
          <p:nvPr/>
        </p:nvSpPr>
        <p:spPr>
          <a:xfrm>
            <a:off x="1017476" y="18055"/>
            <a:ext cx="7517134" cy="907257"/>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Candara"/>
                <a:ea typeface="+mj-ea"/>
                <a:cs typeface="Candara"/>
              </a:rPr>
              <a:t>Reef Bioclimate Envelope</a:t>
            </a:r>
            <a:endParaRPr kumimoji="0" lang="en-US" sz="3600" b="1" i="1" u="none" strike="noStrike" kern="1200" cap="none" spc="0" normalizeH="0" baseline="0" noProof="0" dirty="0">
              <a:ln>
                <a:noFill/>
              </a:ln>
              <a:solidFill>
                <a:schemeClr val="tx1"/>
              </a:solidFill>
              <a:effectLst/>
              <a:uLnTx/>
              <a:uFillTx/>
              <a:latin typeface="Candara"/>
              <a:ea typeface="+mj-ea"/>
              <a:cs typeface="Candara"/>
            </a:endParaRPr>
          </a:p>
        </p:txBody>
      </p:sp>
      <p:pic>
        <p:nvPicPr>
          <p:cNvPr id="10" name="Picture 9" descr="Macintosh HD:Users:laurenfreeman:Desktop:NCAR corals paper:final_figs_2:fig4_final.tiff"/>
          <p:cNvPicPr/>
          <p:nvPr/>
        </p:nvPicPr>
        <p:blipFill rotWithShape="1">
          <a:blip r:embed="rId3">
            <a:extLst>
              <a:ext uri="{28A0092B-C50C-407E-A947-70E740481C1C}">
                <a14:useLocalDpi xmlns:a14="http://schemas.microsoft.com/office/drawing/2010/main" val="0"/>
              </a:ext>
            </a:extLst>
          </a:blip>
          <a:srcRect l="5324" t="7855" r="2546" b="8459"/>
          <a:stretch/>
        </p:blipFill>
        <p:spPr bwMode="auto">
          <a:xfrm>
            <a:off x="3548092" y="1009330"/>
            <a:ext cx="5486400" cy="3818255"/>
          </a:xfrm>
          <a:prstGeom prst="rect">
            <a:avLst/>
          </a:prstGeom>
          <a:noFill/>
          <a:ln>
            <a:noFill/>
          </a:ln>
          <a:extLst>
            <a:ext uri="{53640926-AAD7-44d8-BBD7-CCE9431645EC}">
              <a14:shadowObscured xmlns:a14="http://schemas.microsoft.com/office/drawing/2010/main"/>
            </a:ext>
          </a:extLst>
        </p:spPr>
      </p:pic>
      <p:sp>
        <p:nvSpPr>
          <p:cNvPr id="11" name="TextBox 10"/>
          <p:cNvSpPr txBox="1"/>
          <p:nvPr/>
        </p:nvSpPr>
        <p:spPr>
          <a:xfrm>
            <a:off x="1536613" y="1113120"/>
            <a:ext cx="1703887" cy="523220"/>
          </a:xfrm>
          <a:prstGeom prst="rect">
            <a:avLst/>
          </a:prstGeom>
          <a:noFill/>
        </p:spPr>
        <p:txBody>
          <a:bodyPr wrap="none" rtlCol="0">
            <a:spAutoFit/>
          </a:bodyPr>
          <a:lstStyle/>
          <a:p>
            <a:pPr algn="ctr"/>
            <a:r>
              <a:rPr lang="en-US" sz="2800" b="1" dirty="0" smtClean="0"/>
              <a:t>Caribbean</a:t>
            </a:r>
            <a:endParaRPr lang="en-US" sz="2800" b="1" dirty="0"/>
          </a:p>
        </p:txBody>
      </p:sp>
      <p:grpSp>
        <p:nvGrpSpPr>
          <p:cNvPr id="12" name="Group 11"/>
          <p:cNvGrpSpPr/>
          <p:nvPr/>
        </p:nvGrpSpPr>
        <p:grpSpPr>
          <a:xfrm>
            <a:off x="0" y="7938"/>
            <a:ext cx="931732" cy="918276"/>
            <a:chOff x="0" y="7938"/>
            <a:chExt cx="931732" cy="918276"/>
          </a:xfrm>
        </p:grpSpPr>
        <p:pic>
          <p:nvPicPr>
            <p:cNvPr id="13" name="Picture 12" descr="two_reefs.tiff"/>
            <p:cNvPicPr>
              <a:picLocks noChangeAspect="1"/>
            </p:cNvPicPr>
            <p:nvPr/>
          </p:nvPicPr>
          <p:blipFill>
            <a:blip r:embed="rId4"/>
            <a:stretch>
              <a:fillRect/>
            </a:stretch>
          </p:blipFill>
          <p:spPr>
            <a:xfrm>
              <a:off x="0" y="7938"/>
              <a:ext cx="914400" cy="914400"/>
            </a:xfrm>
            <a:prstGeom prst="rect">
              <a:avLst/>
            </a:prstGeom>
          </p:spPr>
        </p:pic>
        <p:sp>
          <p:nvSpPr>
            <p:cNvPr id="14" name="Rectangle 13"/>
            <p:cNvSpPr/>
            <p:nvPr/>
          </p:nvSpPr>
          <p:spPr>
            <a:xfrm>
              <a:off x="17332" y="11814"/>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future</a:t>
              </a:r>
            </a:p>
          </p:txBody>
        </p:sp>
      </p:grpSp>
      <p:sp>
        <p:nvSpPr>
          <p:cNvPr id="15" name="TextBox 14"/>
          <p:cNvSpPr txBox="1"/>
          <p:nvPr/>
        </p:nvSpPr>
        <p:spPr>
          <a:xfrm>
            <a:off x="4719667" y="1121340"/>
            <a:ext cx="652643" cy="369332"/>
          </a:xfrm>
          <a:prstGeom prst="rect">
            <a:avLst/>
          </a:prstGeom>
          <a:noFill/>
        </p:spPr>
        <p:txBody>
          <a:bodyPr wrap="none" rtlCol="0">
            <a:spAutoFit/>
          </a:bodyPr>
          <a:lstStyle/>
          <a:p>
            <a:r>
              <a:rPr lang="en-US" dirty="0" smtClean="0">
                <a:solidFill>
                  <a:schemeClr val="bg1"/>
                </a:solidFill>
              </a:rPr>
              <a:t>2000</a:t>
            </a:r>
            <a:endParaRPr lang="en-US" dirty="0">
              <a:solidFill>
                <a:schemeClr val="bg1"/>
              </a:solidFill>
            </a:endParaRPr>
          </a:p>
        </p:txBody>
      </p:sp>
      <p:sp>
        <p:nvSpPr>
          <p:cNvPr id="16" name="TextBox 15"/>
          <p:cNvSpPr txBox="1"/>
          <p:nvPr/>
        </p:nvSpPr>
        <p:spPr>
          <a:xfrm>
            <a:off x="4719667" y="2969190"/>
            <a:ext cx="652643" cy="369332"/>
          </a:xfrm>
          <a:prstGeom prst="rect">
            <a:avLst/>
          </a:prstGeom>
          <a:noFill/>
        </p:spPr>
        <p:txBody>
          <a:bodyPr wrap="none" rtlCol="0">
            <a:spAutoFit/>
          </a:bodyPr>
          <a:lstStyle/>
          <a:p>
            <a:r>
              <a:rPr lang="en-US" dirty="0" smtClean="0">
                <a:solidFill>
                  <a:schemeClr val="bg1"/>
                </a:solidFill>
              </a:rPr>
              <a:t>2050</a:t>
            </a:r>
            <a:endParaRPr lang="en-US" dirty="0">
              <a:solidFill>
                <a:schemeClr val="bg1"/>
              </a:solidFill>
            </a:endParaRPr>
          </a:p>
        </p:txBody>
      </p:sp>
    </p:spTree>
    <p:extLst>
      <p:ext uri="{BB962C8B-B14F-4D97-AF65-F5344CB8AC3E}">
        <p14:creationId xmlns:p14="http://schemas.microsoft.com/office/powerpoint/2010/main" val="132754654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47359" y="899020"/>
            <a:ext cx="2024037" cy="523220"/>
          </a:xfrm>
          <a:prstGeom prst="rect">
            <a:avLst/>
          </a:prstGeom>
          <a:noFill/>
        </p:spPr>
        <p:txBody>
          <a:bodyPr wrap="none" rtlCol="0">
            <a:spAutoFit/>
          </a:bodyPr>
          <a:lstStyle/>
          <a:p>
            <a:pPr algn="ctr"/>
            <a:r>
              <a:rPr lang="en-US" sz="2800" b="1" dirty="0" smtClean="0"/>
              <a:t>Pacific Reefs</a:t>
            </a:r>
            <a:endParaRPr lang="en-US" sz="2800" b="1" dirty="0"/>
          </a:p>
        </p:txBody>
      </p:sp>
      <p:sp>
        <p:nvSpPr>
          <p:cNvPr id="9" name="Rectangle 13"/>
          <p:cNvSpPr txBox="1">
            <a:spLocks noChangeArrowheads="1"/>
          </p:cNvSpPr>
          <p:nvPr/>
        </p:nvSpPr>
        <p:spPr>
          <a:xfrm>
            <a:off x="1017476" y="18055"/>
            <a:ext cx="7517134" cy="907257"/>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Candara"/>
                <a:ea typeface="+mj-ea"/>
                <a:cs typeface="Candara"/>
              </a:rPr>
              <a:t>Reef Bioclimate Envelope</a:t>
            </a:r>
            <a:endParaRPr kumimoji="0" lang="en-US" sz="3600" b="1" i="1" u="none" strike="noStrike" kern="1200" cap="none" spc="0" normalizeH="0" baseline="0" noProof="0" dirty="0">
              <a:ln>
                <a:noFill/>
              </a:ln>
              <a:solidFill>
                <a:schemeClr val="tx1"/>
              </a:solidFill>
              <a:effectLst/>
              <a:uLnTx/>
              <a:uFillTx/>
              <a:latin typeface="Candara"/>
              <a:ea typeface="+mj-ea"/>
              <a:cs typeface="Candara"/>
            </a:endParaRPr>
          </a:p>
        </p:txBody>
      </p:sp>
      <p:pic>
        <p:nvPicPr>
          <p:cNvPr id="8" name="Picture 7" descr="Macintosh HD:Users:laurenfreeman:Desktop:NCAR corals paper:final_figs_2:fig5_final.tiff"/>
          <p:cNvPicPr/>
          <p:nvPr/>
        </p:nvPicPr>
        <p:blipFill rotWithShape="1">
          <a:blip r:embed="rId3">
            <a:extLst>
              <a:ext uri="{28A0092B-C50C-407E-A947-70E740481C1C}">
                <a14:useLocalDpi xmlns:a14="http://schemas.microsoft.com/office/drawing/2010/main" val="0"/>
              </a:ext>
            </a:extLst>
          </a:blip>
          <a:srcRect l="5324" t="5513" r="2546" b="37147"/>
          <a:stretch/>
        </p:blipFill>
        <p:spPr bwMode="auto">
          <a:xfrm>
            <a:off x="3547359" y="1009330"/>
            <a:ext cx="5486400" cy="3730752"/>
          </a:xfrm>
          <a:prstGeom prst="rect">
            <a:avLst/>
          </a:prstGeom>
          <a:noFill/>
          <a:ln>
            <a:noFill/>
          </a:ln>
          <a:extLst>
            <a:ext uri="{53640926-AAD7-44d8-BBD7-CCE9431645EC}">
              <a14:shadowObscured xmlns:a14="http://schemas.microsoft.com/office/drawing/2010/main"/>
            </a:ext>
          </a:extLst>
        </p:spPr>
      </p:pic>
      <p:sp>
        <p:nvSpPr>
          <p:cNvPr id="12" name="TextBox 11"/>
          <p:cNvSpPr txBox="1"/>
          <p:nvPr/>
        </p:nvSpPr>
        <p:spPr>
          <a:xfrm>
            <a:off x="1305707" y="1113120"/>
            <a:ext cx="2165702" cy="523220"/>
          </a:xfrm>
          <a:prstGeom prst="rect">
            <a:avLst/>
          </a:prstGeom>
          <a:noFill/>
        </p:spPr>
        <p:txBody>
          <a:bodyPr wrap="none" rtlCol="0">
            <a:spAutoFit/>
          </a:bodyPr>
          <a:lstStyle/>
          <a:p>
            <a:pPr algn="ctr"/>
            <a:r>
              <a:rPr lang="en-US" sz="2800" b="1" dirty="0" smtClean="0"/>
              <a:t>Pacific Ocean</a:t>
            </a:r>
            <a:endParaRPr lang="en-US" sz="2800" b="1" dirty="0"/>
          </a:p>
        </p:txBody>
      </p:sp>
      <p:grpSp>
        <p:nvGrpSpPr>
          <p:cNvPr id="13" name="Group 12"/>
          <p:cNvGrpSpPr/>
          <p:nvPr/>
        </p:nvGrpSpPr>
        <p:grpSpPr>
          <a:xfrm>
            <a:off x="0" y="7938"/>
            <a:ext cx="931732" cy="918276"/>
            <a:chOff x="0" y="7938"/>
            <a:chExt cx="931732" cy="918276"/>
          </a:xfrm>
        </p:grpSpPr>
        <p:pic>
          <p:nvPicPr>
            <p:cNvPr id="14" name="Picture 13" descr="two_reefs.tiff"/>
            <p:cNvPicPr>
              <a:picLocks noChangeAspect="1"/>
            </p:cNvPicPr>
            <p:nvPr/>
          </p:nvPicPr>
          <p:blipFill>
            <a:blip r:embed="rId4"/>
            <a:stretch>
              <a:fillRect/>
            </a:stretch>
          </p:blipFill>
          <p:spPr>
            <a:xfrm>
              <a:off x="0" y="7938"/>
              <a:ext cx="914400" cy="914400"/>
            </a:xfrm>
            <a:prstGeom prst="rect">
              <a:avLst/>
            </a:prstGeom>
          </p:spPr>
        </p:pic>
        <p:sp>
          <p:nvSpPr>
            <p:cNvPr id="15" name="Rectangle 14"/>
            <p:cNvSpPr/>
            <p:nvPr/>
          </p:nvSpPr>
          <p:spPr>
            <a:xfrm>
              <a:off x="17332" y="11814"/>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future</a:t>
              </a:r>
            </a:p>
          </p:txBody>
        </p:sp>
      </p:grpSp>
      <p:sp>
        <p:nvSpPr>
          <p:cNvPr id="16" name="TextBox 15"/>
          <p:cNvSpPr txBox="1"/>
          <p:nvPr/>
        </p:nvSpPr>
        <p:spPr>
          <a:xfrm>
            <a:off x="4719667" y="1121340"/>
            <a:ext cx="652643" cy="369332"/>
          </a:xfrm>
          <a:prstGeom prst="rect">
            <a:avLst/>
          </a:prstGeom>
          <a:noFill/>
        </p:spPr>
        <p:txBody>
          <a:bodyPr wrap="none" rtlCol="0">
            <a:spAutoFit/>
          </a:bodyPr>
          <a:lstStyle/>
          <a:p>
            <a:r>
              <a:rPr lang="en-US" dirty="0" smtClean="0">
                <a:solidFill>
                  <a:schemeClr val="bg1"/>
                </a:solidFill>
              </a:rPr>
              <a:t>2000</a:t>
            </a:r>
            <a:endParaRPr lang="en-US" dirty="0">
              <a:solidFill>
                <a:schemeClr val="bg1"/>
              </a:solidFill>
            </a:endParaRPr>
          </a:p>
        </p:txBody>
      </p:sp>
      <p:sp>
        <p:nvSpPr>
          <p:cNvPr id="17" name="TextBox 16"/>
          <p:cNvSpPr txBox="1"/>
          <p:nvPr/>
        </p:nvSpPr>
        <p:spPr>
          <a:xfrm>
            <a:off x="4719667" y="2969190"/>
            <a:ext cx="652643" cy="369332"/>
          </a:xfrm>
          <a:prstGeom prst="rect">
            <a:avLst/>
          </a:prstGeom>
          <a:noFill/>
        </p:spPr>
        <p:txBody>
          <a:bodyPr wrap="none" rtlCol="0">
            <a:spAutoFit/>
          </a:bodyPr>
          <a:lstStyle/>
          <a:p>
            <a:r>
              <a:rPr lang="en-US" dirty="0" smtClean="0">
                <a:solidFill>
                  <a:schemeClr val="bg1"/>
                </a:solidFill>
              </a:rPr>
              <a:t>2050</a:t>
            </a:r>
            <a:endParaRPr lang="en-US" dirty="0">
              <a:solidFill>
                <a:schemeClr val="bg1"/>
              </a:solidFill>
            </a:endParaRPr>
          </a:p>
        </p:txBody>
      </p:sp>
    </p:spTree>
    <p:extLst>
      <p:ext uri="{BB962C8B-B14F-4D97-AF65-F5344CB8AC3E}">
        <p14:creationId xmlns:p14="http://schemas.microsoft.com/office/powerpoint/2010/main" val="170008829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14120" y="1113120"/>
            <a:ext cx="2148871" cy="523220"/>
          </a:xfrm>
          <a:prstGeom prst="rect">
            <a:avLst/>
          </a:prstGeom>
          <a:noFill/>
        </p:spPr>
        <p:txBody>
          <a:bodyPr wrap="none" rtlCol="0">
            <a:spAutoFit/>
          </a:bodyPr>
          <a:lstStyle/>
          <a:p>
            <a:pPr algn="ctr"/>
            <a:r>
              <a:rPr lang="en-US" sz="2800" b="1" dirty="0" smtClean="0"/>
              <a:t>Indian Ocean</a:t>
            </a:r>
            <a:endParaRPr lang="en-US" sz="2800" b="1" dirty="0"/>
          </a:p>
        </p:txBody>
      </p:sp>
      <p:sp>
        <p:nvSpPr>
          <p:cNvPr id="9" name="Rectangle 13"/>
          <p:cNvSpPr txBox="1">
            <a:spLocks noChangeArrowheads="1"/>
          </p:cNvSpPr>
          <p:nvPr/>
        </p:nvSpPr>
        <p:spPr>
          <a:xfrm>
            <a:off x="1017476" y="18055"/>
            <a:ext cx="7517134" cy="907257"/>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Candara"/>
                <a:ea typeface="+mj-ea"/>
                <a:cs typeface="Candara"/>
              </a:rPr>
              <a:t>Reef Bioclimate Envelope</a:t>
            </a:r>
            <a:endParaRPr kumimoji="0" lang="en-US" sz="3600" b="1" i="1" u="none" strike="noStrike" kern="1200" cap="none" spc="0" normalizeH="0" baseline="0" noProof="0" dirty="0">
              <a:ln>
                <a:noFill/>
              </a:ln>
              <a:solidFill>
                <a:schemeClr val="tx1"/>
              </a:solidFill>
              <a:effectLst/>
              <a:uLnTx/>
              <a:uFillTx/>
              <a:latin typeface="Candara"/>
              <a:ea typeface="+mj-ea"/>
              <a:cs typeface="Candara"/>
            </a:endParaRPr>
          </a:p>
        </p:txBody>
      </p:sp>
      <p:pic>
        <p:nvPicPr>
          <p:cNvPr id="8" name="Picture 7" descr="Macintosh HD:Users:laurenfreeman:Desktop:NCAR corals paper:final_figs_2:fig6_final.tiff"/>
          <p:cNvPicPr/>
          <p:nvPr/>
        </p:nvPicPr>
        <p:blipFill rotWithShape="1">
          <a:blip r:embed="rId3">
            <a:extLst>
              <a:ext uri="{28A0092B-C50C-407E-A947-70E740481C1C}">
                <a14:useLocalDpi xmlns:a14="http://schemas.microsoft.com/office/drawing/2010/main" val="0"/>
              </a:ext>
            </a:extLst>
          </a:blip>
          <a:srcRect l="5555" t="5510" r="2546" b="37290"/>
          <a:stretch/>
        </p:blipFill>
        <p:spPr bwMode="auto">
          <a:xfrm>
            <a:off x="3556512" y="1005840"/>
            <a:ext cx="5486400" cy="3730752"/>
          </a:xfrm>
          <a:prstGeom prst="rect">
            <a:avLst/>
          </a:prstGeom>
          <a:noFill/>
          <a:ln>
            <a:noFill/>
          </a:ln>
          <a:extLst>
            <a:ext uri="{53640926-AAD7-44d8-BBD7-CCE9431645EC}">
              <a14:shadowObscured xmlns:a14="http://schemas.microsoft.com/office/drawing/2010/main"/>
            </a:ext>
          </a:extLst>
        </p:spPr>
      </p:pic>
      <p:grpSp>
        <p:nvGrpSpPr>
          <p:cNvPr id="10" name="Group 9"/>
          <p:cNvGrpSpPr/>
          <p:nvPr/>
        </p:nvGrpSpPr>
        <p:grpSpPr>
          <a:xfrm>
            <a:off x="0" y="7938"/>
            <a:ext cx="931732" cy="918276"/>
            <a:chOff x="0" y="7938"/>
            <a:chExt cx="931732" cy="918276"/>
          </a:xfrm>
        </p:grpSpPr>
        <p:pic>
          <p:nvPicPr>
            <p:cNvPr id="11" name="Picture 10" descr="two_reefs.tiff"/>
            <p:cNvPicPr>
              <a:picLocks noChangeAspect="1"/>
            </p:cNvPicPr>
            <p:nvPr/>
          </p:nvPicPr>
          <p:blipFill>
            <a:blip r:embed="rId4"/>
            <a:stretch>
              <a:fillRect/>
            </a:stretch>
          </p:blipFill>
          <p:spPr>
            <a:xfrm>
              <a:off x="0" y="7938"/>
              <a:ext cx="914400" cy="914400"/>
            </a:xfrm>
            <a:prstGeom prst="rect">
              <a:avLst/>
            </a:prstGeom>
          </p:spPr>
        </p:pic>
        <p:sp>
          <p:nvSpPr>
            <p:cNvPr id="12" name="Rectangle 11"/>
            <p:cNvSpPr/>
            <p:nvPr/>
          </p:nvSpPr>
          <p:spPr>
            <a:xfrm>
              <a:off x="17332" y="11814"/>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future</a:t>
              </a:r>
            </a:p>
          </p:txBody>
        </p:sp>
      </p:grpSp>
      <p:sp>
        <p:nvSpPr>
          <p:cNvPr id="13" name="TextBox 12"/>
          <p:cNvSpPr txBox="1"/>
          <p:nvPr/>
        </p:nvSpPr>
        <p:spPr>
          <a:xfrm>
            <a:off x="4719667" y="1121340"/>
            <a:ext cx="652643" cy="369332"/>
          </a:xfrm>
          <a:prstGeom prst="rect">
            <a:avLst/>
          </a:prstGeom>
          <a:noFill/>
        </p:spPr>
        <p:txBody>
          <a:bodyPr wrap="none" rtlCol="0">
            <a:spAutoFit/>
          </a:bodyPr>
          <a:lstStyle/>
          <a:p>
            <a:r>
              <a:rPr lang="en-US" dirty="0" smtClean="0">
                <a:solidFill>
                  <a:schemeClr val="bg1"/>
                </a:solidFill>
              </a:rPr>
              <a:t>2000</a:t>
            </a:r>
            <a:endParaRPr lang="en-US" dirty="0">
              <a:solidFill>
                <a:schemeClr val="bg1"/>
              </a:solidFill>
            </a:endParaRPr>
          </a:p>
        </p:txBody>
      </p:sp>
      <p:sp>
        <p:nvSpPr>
          <p:cNvPr id="14" name="TextBox 13"/>
          <p:cNvSpPr txBox="1"/>
          <p:nvPr/>
        </p:nvSpPr>
        <p:spPr>
          <a:xfrm>
            <a:off x="4719667" y="2969190"/>
            <a:ext cx="652643" cy="369332"/>
          </a:xfrm>
          <a:prstGeom prst="rect">
            <a:avLst/>
          </a:prstGeom>
          <a:noFill/>
        </p:spPr>
        <p:txBody>
          <a:bodyPr wrap="none" rtlCol="0">
            <a:spAutoFit/>
          </a:bodyPr>
          <a:lstStyle/>
          <a:p>
            <a:r>
              <a:rPr lang="en-US" dirty="0" smtClean="0">
                <a:solidFill>
                  <a:schemeClr val="bg1"/>
                </a:solidFill>
              </a:rPr>
              <a:t>2050</a:t>
            </a:r>
            <a:endParaRPr lang="en-US" dirty="0">
              <a:solidFill>
                <a:schemeClr val="bg1"/>
              </a:solidFill>
            </a:endParaRPr>
          </a:p>
        </p:txBody>
      </p:sp>
    </p:spTree>
    <p:extLst>
      <p:ext uri="{BB962C8B-B14F-4D97-AF65-F5344CB8AC3E}">
        <p14:creationId xmlns:p14="http://schemas.microsoft.com/office/powerpoint/2010/main" val="60728880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7938"/>
            <a:ext cx="7416799" cy="906462"/>
          </a:xfrm>
        </p:spPr>
        <p:txBody>
          <a:bodyPr>
            <a:normAutofit/>
          </a:bodyPr>
          <a:lstStyle/>
          <a:p>
            <a:pPr marL="514350" lvl="0" indent="-514350" algn="l">
              <a:spcBef>
                <a:spcPct val="20000"/>
              </a:spcBef>
              <a:defRPr/>
            </a:pPr>
            <a:r>
              <a:rPr lang="en-US" b="1" dirty="0" smtClean="0">
                <a:solidFill>
                  <a:srgbClr val="000000"/>
                </a:solidFill>
              </a:rPr>
              <a:t>Fate of Coral Reef Ecosystems</a:t>
            </a:r>
          </a:p>
        </p:txBody>
      </p:sp>
      <p:sp>
        <p:nvSpPr>
          <p:cNvPr id="17" name="TextBox 16"/>
          <p:cNvSpPr txBox="1"/>
          <p:nvPr/>
        </p:nvSpPr>
        <p:spPr>
          <a:xfrm>
            <a:off x="532665" y="5186683"/>
            <a:ext cx="1785696" cy="338554"/>
          </a:xfrm>
          <a:prstGeom prst="rect">
            <a:avLst/>
          </a:prstGeom>
          <a:noFill/>
        </p:spPr>
        <p:txBody>
          <a:bodyPr wrap="none" rtlCol="0">
            <a:spAutoFit/>
          </a:bodyPr>
          <a:lstStyle/>
          <a:p>
            <a:r>
              <a:rPr lang="en-US" sz="1600" i="1" dirty="0" smtClean="0">
                <a:latin typeface="Candara"/>
                <a:cs typeface="Candara"/>
              </a:rPr>
              <a:t>Sterling </a:t>
            </a:r>
            <a:r>
              <a:rPr lang="en-US" sz="1600" i="1" dirty="0" err="1" smtClean="0">
                <a:latin typeface="Candara"/>
                <a:cs typeface="Candara"/>
              </a:rPr>
              <a:t>Zumbrunn</a:t>
            </a:r>
            <a:endParaRPr lang="en-US" sz="1600" i="1" dirty="0">
              <a:latin typeface="Candara"/>
              <a:cs typeface="Candara"/>
            </a:endParaRPr>
          </a:p>
        </p:txBody>
      </p:sp>
      <p:grpSp>
        <p:nvGrpSpPr>
          <p:cNvPr id="8" name="Group 7"/>
          <p:cNvGrpSpPr/>
          <p:nvPr/>
        </p:nvGrpSpPr>
        <p:grpSpPr>
          <a:xfrm>
            <a:off x="0" y="7938"/>
            <a:ext cx="931732" cy="918276"/>
            <a:chOff x="0" y="7938"/>
            <a:chExt cx="931732" cy="918276"/>
          </a:xfrm>
        </p:grpSpPr>
        <p:pic>
          <p:nvPicPr>
            <p:cNvPr id="9" name="Picture 8" descr="two_reefs.tiff"/>
            <p:cNvPicPr>
              <a:picLocks noChangeAspect="1"/>
            </p:cNvPicPr>
            <p:nvPr/>
          </p:nvPicPr>
          <p:blipFill>
            <a:blip r:embed="rId2"/>
            <a:stretch>
              <a:fillRect/>
            </a:stretch>
          </p:blipFill>
          <p:spPr>
            <a:xfrm>
              <a:off x="0" y="7938"/>
              <a:ext cx="914400" cy="914400"/>
            </a:xfrm>
            <a:prstGeom prst="rect">
              <a:avLst/>
            </a:prstGeom>
          </p:spPr>
        </p:pic>
        <p:sp>
          <p:nvSpPr>
            <p:cNvPr id="10" name="Rectangle 9"/>
            <p:cNvSpPr/>
            <p:nvPr/>
          </p:nvSpPr>
          <p:spPr>
            <a:xfrm>
              <a:off x="17332" y="11814"/>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future</a:t>
              </a:r>
            </a:p>
          </p:txBody>
        </p:sp>
      </p:grpSp>
      <p:pic>
        <p:nvPicPr>
          <p:cNvPr id="11" name="Picture 10" descr="two_reefs.tiff"/>
          <p:cNvPicPr>
            <a:picLocks noChangeAspect="1"/>
          </p:cNvPicPr>
          <p:nvPr/>
        </p:nvPicPr>
        <p:blipFill>
          <a:blip r:embed="rId2"/>
          <a:stretch>
            <a:fillRect/>
          </a:stretch>
        </p:blipFill>
        <p:spPr>
          <a:xfrm>
            <a:off x="626735" y="1219403"/>
            <a:ext cx="4023776" cy="3967280"/>
          </a:xfrm>
          <a:prstGeom prst="rect">
            <a:avLst/>
          </a:prstGeom>
          <a:ln w="38100" cap="flat" cmpd="sng" algn="ctr">
            <a:solidFill>
              <a:schemeClr val="tx1"/>
            </a:solidFill>
            <a:prstDash val="solid"/>
            <a:round/>
            <a:headEnd type="none" w="med" len="med"/>
            <a:tailEnd type="none" w="med" len="med"/>
          </a:ln>
        </p:spPr>
      </p:pic>
      <p:sp>
        <p:nvSpPr>
          <p:cNvPr id="7" name="TextBox 6"/>
          <p:cNvSpPr txBox="1"/>
          <p:nvPr/>
        </p:nvSpPr>
        <p:spPr>
          <a:xfrm>
            <a:off x="3377259" y="1365370"/>
            <a:ext cx="5493731" cy="4862870"/>
          </a:xfrm>
          <a:prstGeom prst="rect">
            <a:avLst/>
          </a:prstGeom>
          <a:solidFill>
            <a:srgbClr val="FFFFFF"/>
          </a:solidFill>
          <a:ln w="38100" cap="flat" cmpd="sng" algn="ctr">
            <a:solidFill>
              <a:srgbClr val="000000"/>
            </a:solidFill>
            <a:prstDash val="solid"/>
            <a:round/>
            <a:headEnd type="none" w="med" len="med"/>
            <a:tailEnd type="none" w="med" len="med"/>
          </a:ln>
        </p:spPr>
        <p:txBody>
          <a:bodyPr wrap="square" rtlCol="0">
            <a:spAutoFit/>
          </a:bodyPr>
          <a:lstStyle/>
          <a:p>
            <a:pPr>
              <a:spcAft>
                <a:spcPts val="1200"/>
              </a:spcAft>
            </a:pPr>
            <a:r>
              <a:rPr lang="en-US" sz="2800" dirty="0" smtClean="0">
                <a:latin typeface="Candara"/>
                <a:cs typeface="Candara"/>
              </a:rPr>
              <a:t>Ocean acidification will impact corals and coral reef ecosystems</a:t>
            </a:r>
          </a:p>
          <a:p>
            <a:pPr>
              <a:spcAft>
                <a:spcPts val="1200"/>
              </a:spcAft>
            </a:pPr>
            <a:r>
              <a:rPr lang="en-US" sz="2800" dirty="0" smtClean="0">
                <a:latin typeface="Candara"/>
                <a:cs typeface="Candara"/>
              </a:rPr>
              <a:t>Reef building will decline, but it is unclear how that will affect coral reefs.</a:t>
            </a:r>
          </a:p>
          <a:p>
            <a:pPr>
              <a:spcAft>
                <a:spcPts val="1200"/>
              </a:spcAft>
            </a:pPr>
            <a:r>
              <a:rPr lang="en-US" sz="2800" dirty="0" smtClean="0">
                <a:latin typeface="Candara"/>
                <a:cs typeface="Candara"/>
              </a:rPr>
              <a:t>Reef ecosystem response may be tempered by increases in marine algae and seagrasses. </a:t>
            </a:r>
          </a:p>
          <a:p>
            <a:pPr>
              <a:spcAft>
                <a:spcPts val="1200"/>
              </a:spcAft>
            </a:pPr>
            <a:r>
              <a:rPr lang="en-US" sz="2800" dirty="0" smtClean="0">
                <a:latin typeface="Candara"/>
                <a:cs typeface="Candara"/>
              </a:rPr>
              <a:t>Reef bioclimate envelopes will shift – but it varies with ocean basin</a:t>
            </a:r>
          </a:p>
        </p:txBody>
      </p:sp>
    </p:spTree>
    <p:extLst>
      <p:ext uri="{BB962C8B-B14F-4D97-AF65-F5344CB8AC3E}">
        <p14:creationId xmlns:p14="http://schemas.microsoft.com/office/powerpoint/2010/main" val="26809144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alc_species"/>
          <p:cNvPicPr>
            <a:picLocks noChangeAspect="1" noChangeArrowheads="1"/>
          </p:cNvPicPr>
          <p:nvPr/>
        </p:nvPicPr>
        <p:blipFill>
          <a:blip r:embed="rId3"/>
          <a:srcRect/>
          <a:stretch>
            <a:fillRect/>
          </a:stretch>
        </p:blipFill>
        <p:spPr bwMode="auto">
          <a:xfrm>
            <a:off x="2112963" y="1447800"/>
            <a:ext cx="6248400" cy="4940300"/>
          </a:xfrm>
          <a:prstGeom prst="rect">
            <a:avLst/>
          </a:prstGeom>
          <a:noFill/>
          <a:ln w="9525">
            <a:noFill/>
            <a:miter lim="800000"/>
            <a:headEnd/>
            <a:tailEnd/>
          </a:ln>
        </p:spPr>
      </p:pic>
      <p:sp>
        <p:nvSpPr>
          <p:cNvPr id="46083" name="Line 3"/>
          <p:cNvSpPr>
            <a:spLocks noChangeShapeType="1"/>
          </p:cNvSpPr>
          <p:nvPr/>
        </p:nvSpPr>
        <p:spPr bwMode="auto">
          <a:xfrm>
            <a:off x="4932363" y="4787900"/>
            <a:ext cx="0" cy="3048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46084" name="Line 4"/>
          <p:cNvSpPr>
            <a:spLocks noChangeShapeType="1"/>
          </p:cNvSpPr>
          <p:nvPr/>
        </p:nvSpPr>
        <p:spPr bwMode="auto">
          <a:xfrm>
            <a:off x="5313363" y="1511300"/>
            <a:ext cx="0" cy="3581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6085" name="Line 5"/>
          <p:cNvSpPr>
            <a:spLocks noChangeShapeType="1"/>
          </p:cNvSpPr>
          <p:nvPr/>
        </p:nvSpPr>
        <p:spPr bwMode="auto">
          <a:xfrm>
            <a:off x="4551363" y="1511300"/>
            <a:ext cx="0" cy="3581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6086" name="Text Box 6"/>
          <p:cNvSpPr txBox="1">
            <a:spLocks noChangeArrowheads="1"/>
          </p:cNvSpPr>
          <p:nvPr/>
        </p:nvSpPr>
        <p:spPr bwMode="auto">
          <a:xfrm>
            <a:off x="4322763" y="1111250"/>
            <a:ext cx="409575" cy="336550"/>
          </a:xfrm>
          <a:prstGeom prst="rect">
            <a:avLst/>
          </a:prstGeom>
          <a:noFill/>
          <a:ln w="9525">
            <a:noFill/>
            <a:miter lim="800000"/>
            <a:headEnd/>
            <a:tailEnd/>
          </a:ln>
        </p:spPr>
        <p:txBody>
          <a:bodyPr wrap="none">
            <a:prstTxWarp prst="textNoShape">
              <a:avLst/>
            </a:prstTxWarp>
            <a:spAutoFit/>
          </a:bodyPr>
          <a:lstStyle/>
          <a:p>
            <a:pPr algn="l" eaLnBrk="0" hangingPunct="0"/>
            <a:r>
              <a:rPr lang="en-US" sz="1600" b="1">
                <a:latin typeface="Arial" pitchFamily="-110" charset="0"/>
              </a:rPr>
              <a:t>1x</a:t>
            </a:r>
          </a:p>
        </p:txBody>
      </p:sp>
      <p:sp>
        <p:nvSpPr>
          <p:cNvPr id="46087" name="Text Box 7"/>
          <p:cNvSpPr txBox="1">
            <a:spLocks noChangeArrowheads="1"/>
          </p:cNvSpPr>
          <p:nvPr/>
        </p:nvSpPr>
        <p:spPr bwMode="auto">
          <a:xfrm>
            <a:off x="3608388" y="1111250"/>
            <a:ext cx="409575" cy="336550"/>
          </a:xfrm>
          <a:prstGeom prst="rect">
            <a:avLst/>
          </a:prstGeom>
          <a:noFill/>
          <a:ln w="9525">
            <a:noFill/>
            <a:miter lim="800000"/>
            <a:headEnd/>
            <a:tailEnd/>
          </a:ln>
        </p:spPr>
        <p:txBody>
          <a:bodyPr wrap="none">
            <a:prstTxWarp prst="textNoShape">
              <a:avLst/>
            </a:prstTxWarp>
            <a:spAutoFit/>
          </a:bodyPr>
          <a:lstStyle/>
          <a:p>
            <a:pPr algn="l" eaLnBrk="0" hangingPunct="0"/>
            <a:r>
              <a:rPr lang="en-US" sz="1600" b="1">
                <a:latin typeface="Arial" pitchFamily="-110" charset="0"/>
              </a:rPr>
              <a:t>2x</a:t>
            </a:r>
          </a:p>
        </p:txBody>
      </p:sp>
      <p:sp>
        <p:nvSpPr>
          <p:cNvPr id="1122313" name="Text Box 9"/>
          <p:cNvSpPr txBox="1">
            <a:spLocks noChangeArrowheads="1"/>
          </p:cNvSpPr>
          <p:nvPr/>
        </p:nvSpPr>
        <p:spPr bwMode="auto">
          <a:xfrm>
            <a:off x="3255963" y="1816100"/>
            <a:ext cx="1290638" cy="457200"/>
          </a:xfrm>
          <a:prstGeom prst="rect">
            <a:avLst/>
          </a:prstGeom>
          <a:solidFill>
            <a:schemeClr val="bg1"/>
          </a:solidFill>
          <a:ln w="9525">
            <a:noFill/>
            <a:miter lim="800000"/>
            <a:headEnd/>
            <a:tailEnd/>
          </a:ln>
          <a:effectLst/>
        </p:spPr>
        <p:txBody>
          <a:bodyPr wrap="none">
            <a:prstTxWarp prst="textNoShape">
              <a:avLst/>
            </a:prstTxWarp>
            <a:spAutoFit/>
          </a:bodyPr>
          <a:lstStyle/>
          <a:p>
            <a:pPr algn="l">
              <a:defRPr/>
            </a:pPr>
            <a:r>
              <a:rPr lang="en-US" sz="2400" b="1">
                <a:solidFill>
                  <a:srgbClr val="808000"/>
                </a:solidFill>
                <a:effectLst>
                  <a:outerShdw blurRad="38100" dist="38100" dir="2700000" algn="tl">
                    <a:srgbClr val="DDDDDD"/>
                  </a:outerShdw>
                </a:effectLst>
                <a:latin typeface="Arial" pitchFamily="-106" charset="0"/>
              </a:rPr>
              <a:t>[HCO</a:t>
            </a:r>
            <a:r>
              <a:rPr lang="en-US" sz="2400" b="1" baseline="-25000">
                <a:solidFill>
                  <a:srgbClr val="808000"/>
                </a:solidFill>
                <a:effectLst>
                  <a:outerShdw blurRad="38100" dist="38100" dir="2700000" algn="tl">
                    <a:srgbClr val="DDDDDD"/>
                  </a:outerShdw>
                </a:effectLst>
                <a:latin typeface="Arial" pitchFamily="-106" charset="0"/>
              </a:rPr>
              <a:t>3</a:t>
            </a:r>
            <a:r>
              <a:rPr lang="en-US" sz="2400" b="1" baseline="30000">
                <a:solidFill>
                  <a:srgbClr val="808000"/>
                </a:solidFill>
                <a:effectLst>
                  <a:outerShdw blurRad="38100" dist="38100" dir="2700000" algn="tl">
                    <a:srgbClr val="DDDDDD"/>
                  </a:outerShdw>
                </a:effectLst>
                <a:latin typeface="Arial" pitchFamily="-106" charset="0"/>
              </a:rPr>
              <a:t>–</a:t>
            </a:r>
            <a:r>
              <a:rPr lang="en-US" sz="2400" b="1">
                <a:solidFill>
                  <a:srgbClr val="808000"/>
                </a:solidFill>
                <a:effectLst>
                  <a:outerShdw blurRad="38100" dist="38100" dir="2700000" algn="tl">
                    <a:srgbClr val="DDDDDD"/>
                  </a:outerShdw>
                </a:effectLst>
                <a:latin typeface="Arial" pitchFamily="-106" charset="0"/>
              </a:rPr>
              <a:t>]</a:t>
            </a:r>
          </a:p>
        </p:txBody>
      </p:sp>
      <p:sp>
        <p:nvSpPr>
          <p:cNvPr id="1122314" name="Text Box 10"/>
          <p:cNvSpPr txBox="1">
            <a:spLocks noChangeArrowheads="1"/>
          </p:cNvSpPr>
          <p:nvPr/>
        </p:nvSpPr>
        <p:spPr bwMode="auto">
          <a:xfrm>
            <a:off x="5008563" y="3873500"/>
            <a:ext cx="1182688" cy="457200"/>
          </a:xfrm>
          <a:prstGeom prst="rect">
            <a:avLst/>
          </a:prstGeom>
          <a:solidFill>
            <a:schemeClr val="bg1"/>
          </a:solidFill>
          <a:ln w="9525">
            <a:noFill/>
            <a:miter lim="800000"/>
            <a:headEnd/>
            <a:tailEnd/>
          </a:ln>
          <a:effectLst/>
        </p:spPr>
        <p:txBody>
          <a:bodyPr wrap="none">
            <a:prstTxWarp prst="textNoShape">
              <a:avLst/>
            </a:prstTxWarp>
            <a:spAutoFit/>
          </a:bodyPr>
          <a:lstStyle/>
          <a:p>
            <a:pPr algn="l">
              <a:defRPr/>
            </a:pPr>
            <a:r>
              <a:rPr lang="en-US" sz="2400" b="1">
                <a:solidFill>
                  <a:srgbClr val="FF0000"/>
                </a:solidFill>
                <a:effectLst>
                  <a:outerShdw blurRad="38100" dist="38100" dir="2700000" algn="tl">
                    <a:srgbClr val="DDDDDD"/>
                  </a:outerShdw>
                </a:effectLst>
                <a:latin typeface="Arial" pitchFamily="-106" charset="0"/>
              </a:rPr>
              <a:t>[CO</a:t>
            </a:r>
            <a:r>
              <a:rPr lang="en-US" sz="2400" b="1" baseline="-25000">
                <a:solidFill>
                  <a:srgbClr val="FF0000"/>
                </a:solidFill>
                <a:effectLst>
                  <a:outerShdw blurRad="38100" dist="38100" dir="2700000" algn="tl">
                    <a:srgbClr val="DDDDDD"/>
                  </a:outerShdw>
                </a:effectLst>
                <a:latin typeface="Arial" pitchFamily="-106" charset="0"/>
              </a:rPr>
              <a:t>3</a:t>
            </a:r>
            <a:r>
              <a:rPr lang="en-US" sz="2400" b="1" baseline="30000">
                <a:solidFill>
                  <a:srgbClr val="FF0000"/>
                </a:solidFill>
                <a:effectLst>
                  <a:outerShdw blurRad="38100" dist="38100" dir="2700000" algn="tl">
                    <a:srgbClr val="DDDDDD"/>
                  </a:outerShdw>
                </a:effectLst>
                <a:latin typeface="Arial" pitchFamily="-106" charset="0"/>
              </a:rPr>
              <a:t>2–</a:t>
            </a:r>
            <a:r>
              <a:rPr lang="en-US" sz="2400" b="1">
                <a:solidFill>
                  <a:srgbClr val="FF0000"/>
                </a:solidFill>
                <a:effectLst>
                  <a:outerShdw blurRad="38100" dist="38100" dir="2700000" algn="tl">
                    <a:srgbClr val="DDDDDD"/>
                  </a:outerShdw>
                </a:effectLst>
                <a:latin typeface="Arial" pitchFamily="-106" charset="0"/>
              </a:rPr>
              <a:t>]</a:t>
            </a:r>
            <a:endParaRPr lang="en-US" sz="2400" b="1" baseline="30000">
              <a:solidFill>
                <a:srgbClr val="FF0000"/>
              </a:solidFill>
              <a:effectLst>
                <a:outerShdw blurRad="38100" dist="38100" dir="2700000" algn="tl">
                  <a:srgbClr val="DDDDDD"/>
                </a:outerShdw>
              </a:effectLst>
              <a:latin typeface="Arial" pitchFamily="-106" charset="0"/>
            </a:endParaRPr>
          </a:p>
        </p:txBody>
      </p:sp>
      <p:sp>
        <p:nvSpPr>
          <p:cNvPr id="1122315" name="Text Box 11"/>
          <p:cNvSpPr txBox="1">
            <a:spLocks noChangeArrowheads="1"/>
          </p:cNvSpPr>
          <p:nvPr/>
        </p:nvSpPr>
        <p:spPr bwMode="auto">
          <a:xfrm>
            <a:off x="6684963" y="4559300"/>
            <a:ext cx="1036638" cy="457200"/>
          </a:xfrm>
          <a:prstGeom prst="rect">
            <a:avLst/>
          </a:prstGeom>
          <a:solidFill>
            <a:schemeClr val="bg1"/>
          </a:solidFill>
          <a:ln w="9525">
            <a:noFill/>
            <a:miter lim="800000"/>
            <a:headEnd/>
            <a:tailEnd/>
          </a:ln>
          <a:effectLst/>
        </p:spPr>
        <p:txBody>
          <a:bodyPr wrap="none">
            <a:prstTxWarp prst="textNoShape">
              <a:avLst/>
            </a:prstTxWarp>
            <a:spAutoFit/>
          </a:bodyPr>
          <a:lstStyle/>
          <a:p>
            <a:pPr algn="l">
              <a:defRPr/>
            </a:pPr>
            <a:r>
              <a:rPr lang="en-US" sz="2400" b="1">
                <a:solidFill>
                  <a:srgbClr val="0080FF"/>
                </a:solidFill>
                <a:effectLst>
                  <a:outerShdw blurRad="38100" dist="38100" dir="2700000" algn="tl">
                    <a:srgbClr val="DDDDDD"/>
                  </a:outerShdw>
                </a:effectLst>
                <a:latin typeface="Arial" pitchFamily="-106" charset="0"/>
              </a:rPr>
              <a:t>[CO</a:t>
            </a:r>
            <a:r>
              <a:rPr lang="en-US" sz="2400" b="1" baseline="-25000">
                <a:solidFill>
                  <a:srgbClr val="0080FF"/>
                </a:solidFill>
                <a:effectLst>
                  <a:outerShdw blurRad="38100" dist="38100" dir="2700000" algn="tl">
                    <a:srgbClr val="DDDDDD"/>
                  </a:outerShdw>
                </a:effectLst>
                <a:latin typeface="Arial" pitchFamily="-106" charset="0"/>
              </a:rPr>
              <a:t>2</a:t>
            </a:r>
            <a:r>
              <a:rPr lang="en-US" sz="2400" b="1" baseline="30000">
                <a:solidFill>
                  <a:srgbClr val="0080FF"/>
                </a:solidFill>
                <a:effectLst>
                  <a:outerShdw blurRad="38100" dist="38100" dir="2700000" algn="tl">
                    <a:srgbClr val="DDDDDD"/>
                  </a:outerShdw>
                </a:effectLst>
                <a:latin typeface="Arial" pitchFamily="-106" charset="0"/>
              </a:rPr>
              <a:t>*</a:t>
            </a:r>
            <a:r>
              <a:rPr lang="en-US" sz="2400" b="1">
                <a:solidFill>
                  <a:srgbClr val="0080FF"/>
                </a:solidFill>
                <a:effectLst>
                  <a:outerShdw blurRad="38100" dist="38100" dir="2700000" algn="tl">
                    <a:srgbClr val="DDDDDD"/>
                  </a:outerShdw>
                </a:effectLst>
                <a:latin typeface="Arial" pitchFamily="-106" charset="0"/>
              </a:rPr>
              <a:t>]</a:t>
            </a:r>
            <a:endParaRPr lang="en-US" sz="2400" b="1" baseline="30000">
              <a:solidFill>
                <a:srgbClr val="0080FF"/>
              </a:solidFill>
              <a:effectLst>
                <a:outerShdw blurRad="38100" dist="38100" dir="2700000" algn="tl">
                  <a:srgbClr val="DDDDDD"/>
                </a:outerShdw>
              </a:effectLst>
              <a:latin typeface="Arial" pitchFamily="-106" charset="0"/>
            </a:endParaRPr>
          </a:p>
        </p:txBody>
      </p:sp>
      <p:pic>
        <p:nvPicPr>
          <p:cNvPr id="46091" name="Picture 11" descr="Bjerr_zeebe.png"/>
          <p:cNvPicPr>
            <a:picLocks noChangeAspect="1"/>
          </p:cNvPicPr>
          <p:nvPr/>
        </p:nvPicPr>
        <p:blipFill>
          <a:blip r:embed="rId4"/>
          <a:srcRect/>
          <a:stretch>
            <a:fillRect/>
          </a:stretch>
        </p:blipFill>
        <p:spPr bwMode="auto">
          <a:xfrm>
            <a:off x="1198563" y="1066800"/>
            <a:ext cx="7315200" cy="5486400"/>
          </a:xfrm>
          <a:prstGeom prst="rect">
            <a:avLst/>
          </a:prstGeom>
          <a:noFill/>
          <a:ln w="9525">
            <a:noFill/>
            <a:miter lim="800000"/>
            <a:headEnd/>
            <a:tailEnd/>
          </a:ln>
        </p:spPr>
      </p:pic>
      <p:sp>
        <p:nvSpPr>
          <p:cNvPr id="46092" name="Text Box 8"/>
          <p:cNvSpPr txBox="1">
            <a:spLocks noChangeArrowheads="1"/>
          </p:cNvSpPr>
          <p:nvPr/>
        </p:nvSpPr>
        <p:spPr bwMode="auto">
          <a:xfrm>
            <a:off x="549275" y="381000"/>
            <a:ext cx="8078788" cy="579438"/>
          </a:xfrm>
          <a:prstGeom prst="rect">
            <a:avLst/>
          </a:prstGeom>
          <a:noFill/>
          <a:ln w="9525">
            <a:noFill/>
            <a:miter lim="800000"/>
            <a:headEnd/>
            <a:tailEnd/>
          </a:ln>
        </p:spPr>
        <p:txBody>
          <a:bodyPr>
            <a:prstTxWarp prst="textNoShape">
              <a:avLst/>
            </a:prstTxWarp>
            <a:spAutoFit/>
          </a:bodyPr>
          <a:lstStyle/>
          <a:p>
            <a:pPr algn="ctr"/>
            <a:r>
              <a:rPr lang="en-US" sz="3200" b="1" dirty="0" smtClean="0"/>
              <a:t>Multiple Changes in the CO</a:t>
            </a:r>
            <a:r>
              <a:rPr lang="en-US" sz="3200" b="1" baseline="-25000" dirty="0" smtClean="0"/>
              <a:t>2</a:t>
            </a:r>
            <a:r>
              <a:rPr lang="en-US" sz="3200" b="1" dirty="0" smtClean="0"/>
              <a:t> System</a:t>
            </a:r>
            <a:endParaRPr lang="en-US" sz="3200" b="1" dirty="0"/>
          </a:p>
        </p:txBody>
      </p:sp>
      <p:sp>
        <p:nvSpPr>
          <p:cNvPr id="13" name="Rectangle 12"/>
          <p:cNvSpPr/>
          <p:nvPr/>
        </p:nvSpPr>
        <p:spPr bwMode="auto">
          <a:xfrm>
            <a:off x="5254097" y="2967570"/>
            <a:ext cx="427038" cy="381000"/>
          </a:xfrm>
          <a:prstGeom prst="rect">
            <a:avLst/>
          </a:prstGeom>
          <a:noFill/>
          <a:ln w="2540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Narrow" charset="0"/>
            </a:endParaRPr>
          </a:p>
        </p:txBody>
      </p:sp>
      <p:sp>
        <p:nvSpPr>
          <p:cNvPr id="14" name="Rectangle 13"/>
          <p:cNvSpPr/>
          <p:nvPr/>
        </p:nvSpPr>
        <p:spPr bwMode="auto">
          <a:xfrm>
            <a:off x="5264408" y="4216400"/>
            <a:ext cx="427038" cy="3810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Narrow" charset="0"/>
            </a:endParaRPr>
          </a:p>
        </p:txBody>
      </p:sp>
      <p:sp>
        <p:nvSpPr>
          <p:cNvPr id="15" name="Rectangle 14"/>
          <p:cNvSpPr/>
          <p:nvPr/>
        </p:nvSpPr>
        <p:spPr bwMode="auto">
          <a:xfrm>
            <a:off x="5245630" y="5549900"/>
            <a:ext cx="427038" cy="381000"/>
          </a:xfrm>
          <a:prstGeom prst="rect">
            <a:avLst/>
          </a:prstGeom>
          <a:noFill/>
          <a:ln w="254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Narrow" charset="0"/>
            </a:endParaRPr>
          </a:p>
        </p:txBody>
      </p:sp>
      <p:sp>
        <p:nvSpPr>
          <p:cNvPr id="16" name="Rectangle 15"/>
          <p:cNvSpPr/>
          <p:nvPr/>
        </p:nvSpPr>
        <p:spPr bwMode="auto">
          <a:xfrm>
            <a:off x="3895725" y="5549900"/>
            <a:ext cx="427038" cy="381000"/>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Narrow" charset="0"/>
            </a:endParaRPr>
          </a:p>
        </p:txBody>
      </p:sp>
    </p:spTree>
    <p:extLst>
      <p:ext uri="{BB962C8B-B14F-4D97-AF65-F5344CB8AC3E}">
        <p14:creationId xmlns:p14="http://schemas.microsoft.com/office/powerpoint/2010/main" val="21536882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calc_species"/>
          <p:cNvPicPr>
            <a:picLocks noChangeAspect="1" noChangeArrowheads="1"/>
          </p:cNvPicPr>
          <p:nvPr/>
        </p:nvPicPr>
        <p:blipFill>
          <a:blip r:embed="rId3"/>
          <a:srcRect/>
          <a:stretch>
            <a:fillRect/>
          </a:stretch>
        </p:blipFill>
        <p:spPr bwMode="auto">
          <a:xfrm>
            <a:off x="2112963" y="1447800"/>
            <a:ext cx="6248400" cy="4940300"/>
          </a:xfrm>
          <a:prstGeom prst="rect">
            <a:avLst/>
          </a:prstGeom>
          <a:noFill/>
          <a:ln w="9525">
            <a:noFill/>
            <a:miter lim="800000"/>
            <a:headEnd/>
            <a:tailEnd/>
          </a:ln>
        </p:spPr>
      </p:pic>
      <p:sp>
        <p:nvSpPr>
          <p:cNvPr id="29" name="Line 3"/>
          <p:cNvSpPr>
            <a:spLocks noChangeShapeType="1"/>
          </p:cNvSpPr>
          <p:nvPr/>
        </p:nvSpPr>
        <p:spPr bwMode="auto">
          <a:xfrm>
            <a:off x="4932363" y="4787900"/>
            <a:ext cx="0" cy="3048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30" name="Line 4"/>
          <p:cNvSpPr>
            <a:spLocks noChangeShapeType="1"/>
          </p:cNvSpPr>
          <p:nvPr/>
        </p:nvSpPr>
        <p:spPr bwMode="auto">
          <a:xfrm>
            <a:off x="5313363" y="1511300"/>
            <a:ext cx="0" cy="3581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1" name="Line 5"/>
          <p:cNvSpPr>
            <a:spLocks noChangeShapeType="1"/>
          </p:cNvSpPr>
          <p:nvPr/>
        </p:nvSpPr>
        <p:spPr bwMode="auto">
          <a:xfrm>
            <a:off x="4551363" y="1511300"/>
            <a:ext cx="0" cy="3581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2" name="Text Box 6"/>
          <p:cNvSpPr txBox="1">
            <a:spLocks noChangeArrowheads="1"/>
          </p:cNvSpPr>
          <p:nvPr/>
        </p:nvSpPr>
        <p:spPr bwMode="auto">
          <a:xfrm>
            <a:off x="4322763" y="1111250"/>
            <a:ext cx="409575" cy="336550"/>
          </a:xfrm>
          <a:prstGeom prst="rect">
            <a:avLst/>
          </a:prstGeom>
          <a:noFill/>
          <a:ln w="9525">
            <a:noFill/>
            <a:miter lim="800000"/>
            <a:headEnd/>
            <a:tailEnd/>
          </a:ln>
        </p:spPr>
        <p:txBody>
          <a:bodyPr wrap="none">
            <a:prstTxWarp prst="textNoShape">
              <a:avLst/>
            </a:prstTxWarp>
            <a:spAutoFit/>
          </a:bodyPr>
          <a:lstStyle/>
          <a:p>
            <a:pPr algn="l" eaLnBrk="0" hangingPunct="0"/>
            <a:r>
              <a:rPr lang="en-US" sz="1600" b="1">
                <a:latin typeface="Arial" pitchFamily="-110" charset="0"/>
              </a:rPr>
              <a:t>1x</a:t>
            </a:r>
          </a:p>
        </p:txBody>
      </p:sp>
      <p:sp>
        <p:nvSpPr>
          <p:cNvPr id="33" name="Text Box 7"/>
          <p:cNvSpPr txBox="1">
            <a:spLocks noChangeArrowheads="1"/>
          </p:cNvSpPr>
          <p:nvPr/>
        </p:nvSpPr>
        <p:spPr bwMode="auto">
          <a:xfrm>
            <a:off x="3608388" y="1111250"/>
            <a:ext cx="409575" cy="336550"/>
          </a:xfrm>
          <a:prstGeom prst="rect">
            <a:avLst/>
          </a:prstGeom>
          <a:noFill/>
          <a:ln w="9525">
            <a:noFill/>
            <a:miter lim="800000"/>
            <a:headEnd/>
            <a:tailEnd/>
          </a:ln>
        </p:spPr>
        <p:txBody>
          <a:bodyPr wrap="none">
            <a:prstTxWarp prst="textNoShape">
              <a:avLst/>
            </a:prstTxWarp>
            <a:spAutoFit/>
          </a:bodyPr>
          <a:lstStyle/>
          <a:p>
            <a:pPr algn="l" eaLnBrk="0" hangingPunct="0"/>
            <a:r>
              <a:rPr lang="en-US" sz="1600" b="1">
                <a:latin typeface="Arial" pitchFamily="-110" charset="0"/>
              </a:rPr>
              <a:t>2x</a:t>
            </a:r>
          </a:p>
        </p:txBody>
      </p:sp>
      <p:sp>
        <p:nvSpPr>
          <p:cNvPr id="34" name="Text Box 9"/>
          <p:cNvSpPr txBox="1">
            <a:spLocks noChangeArrowheads="1"/>
          </p:cNvSpPr>
          <p:nvPr/>
        </p:nvSpPr>
        <p:spPr bwMode="auto">
          <a:xfrm>
            <a:off x="3255963" y="1816100"/>
            <a:ext cx="1290638" cy="457200"/>
          </a:xfrm>
          <a:prstGeom prst="rect">
            <a:avLst/>
          </a:prstGeom>
          <a:solidFill>
            <a:schemeClr val="bg1"/>
          </a:solidFill>
          <a:ln w="9525">
            <a:noFill/>
            <a:miter lim="800000"/>
            <a:headEnd/>
            <a:tailEnd/>
          </a:ln>
          <a:effectLst/>
        </p:spPr>
        <p:txBody>
          <a:bodyPr wrap="none">
            <a:prstTxWarp prst="textNoShape">
              <a:avLst/>
            </a:prstTxWarp>
            <a:spAutoFit/>
          </a:bodyPr>
          <a:lstStyle/>
          <a:p>
            <a:pPr algn="l">
              <a:defRPr/>
            </a:pPr>
            <a:r>
              <a:rPr lang="en-US" sz="2400" b="1">
                <a:solidFill>
                  <a:srgbClr val="808000"/>
                </a:solidFill>
                <a:effectLst>
                  <a:outerShdw blurRad="38100" dist="38100" dir="2700000" algn="tl">
                    <a:srgbClr val="DDDDDD"/>
                  </a:outerShdw>
                </a:effectLst>
                <a:latin typeface="Arial" pitchFamily="-106" charset="0"/>
              </a:rPr>
              <a:t>[HCO</a:t>
            </a:r>
            <a:r>
              <a:rPr lang="en-US" sz="2400" b="1" baseline="-25000">
                <a:solidFill>
                  <a:srgbClr val="808000"/>
                </a:solidFill>
                <a:effectLst>
                  <a:outerShdw blurRad="38100" dist="38100" dir="2700000" algn="tl">
                    <a:srgbClr val="DDDDDD"/>
                  </a:outerShdw>
                </a:effectLst>
                <a:latin typeface="Arial" pitchFamily="-106" charset="0"/>
              </a:rPr>
              <a:t>3</a:t>
            </a:r>
            <a:r>
              <a:rPr lang="en-US" sz="2400" b="1" baseline="30000">
                <a:solidFill>
                  <a:srgbClr val="808000"/>
                </a:solidFill>
                <a:effectLst>
                  <a:outerShdw blurRad="38100" dist="38100" dir="2700000" algn="tl">
                    <a:srgbClr val="DDDDDD"/>
                  </a:outerShdw>
                </a:effectLst>
                <a:latin typeface="Arial" pitchFamily="-106" charset="0"/>
              </a:rPr>
              <a:t>–</a:t>
            </a:r>
            <a:r>
              <a:rPr lang="en-US" sz="2400" b="1">
                <a:solidFill>
                  <a:srgbClr val="808000"/>
                </a:solidFill>
                <a:effectLst>
                  <a:outerShdw blurRad="38100" dist="38100" dir="2700000" algn="tl">
                    <a:srgbClr val="DDDDDD"/>
                  </a:outerShdw>
                </a:effectLst>
                <a:latin typeface="Arial" pitchFamily="-106" charset="0"/>
              </a:rPr>
              <a:t>]</a:t>
            </a:r>
          </a:p>
        </p:txBody>
      </p:sp>
      <p:sp>
        <p:nvSpPr>
          <p:cNvPr id="35" name="Text Box 10"/>
          <p:cNvSpPr txBox="1">
            <a:spLocks noChangeArrowheads="1"/>
          </p:cNvSpPr>
          <p:nvPr/>
        </p:nvSpPr>
        <p:spPr bwMode="auto">
          <a:xfrm>
            <a:off x="5008563" y="3873500"/>
            <a:ext cx="1182688" cy="457200"/>
          </a:xfrm>
          <a:prstGeom prst="rect">
            <a:avLst/>
          </a:prstGeom>
          <a:solidFill>
            <a:schemeClr val="bg1"/>
          </a:solidFill>
          <a:ln w="9525">
            <a:noFill/>
            <a:miter lim="800000"/>
            <a:headEnd/>
            <a:tailEnd/>
          </a:ln>
          <a:effectLst/>
        </p:spPr>
        <p:txBody>
          <a:bodyPr wrap="none">
            <a:prstTxWarp prst="textNoShape">
              <a:avLst/>
            </a:prstTxWarp>
            <a:spAutoFit/>
          </a:bodyPr>
          <a:lstStyle/>
          <a:p>
            <a:pPr algn="l">
              <a:defRPr/>
            </a:pPr>
            <a:r>
              <a:rPr lang="en-US" sz="2400" b="1">
                <a:solidFill>
                  <a:srgbClr val="FF0000"/>
                </a:solidFill>
                <a:effectLst>
                  <a:outerShdw blurRad="38100" dist="38100" dir="2700000" algn="tl">
                    <a:srgbClr val="DDDDDD"/>
                  </a:outerShdw>
                </a:effectLst>
                <a:latin typeface="Arial" pitchFamily="-106" charset="0"/>
              </a:rPr>
              <a:t>[CO</a:t>
            </a:r>
            <a:r>
              <a:rPr lang="en-US" sz="2400" b="1" baseline="-25000">
                <a:solidFill>
                  <a:srgbClr val="FF0000"/>
                </a:solidFill>
                <a:effectLst>
                  <a:outerShdw blurRad="38100" dist="38100" dir="2700000" algn="tl">
                    <a:srgbClr val="DDDDDD"/>
                  </a:outerShdw>
                </a:effectLst>
                <a:latin typeface="Arial" pitchFamily="-106" charset="0"/>
              </a:rPr>
              <a:t>3</a:t>
            </a:r>
            <a:r>
              <a:rPr lang="en-US" sz="2400" b="1" baseline="30000">
                <a:solidFill>
                  <a:srgbClr val="FF0000"/>
                </a:solidFill>
                <a:effectLst>
                  <a:outerShdw blurRad="38100" dist="38100" dir="2700000" algn="tl">
                    <a:srgbClr val="DDDDDD"/>
                  </a:outerShdw>
                </a:effectLst>
                <a:latin typeface="Arial" pitchFamily="-106" charset="0"/>
              </a:rPr>
              <a:t>2–</a:t>
            </a:r>
            <a:r>
              <a:rPr lang="en-US" sz="2400" b="1">
                <a:solidFill>
                  <a:srgbClr val="FF0000"/>
                </a:solidFill>
                <a:effectLst>
                  <a:outerShdw blurRad="38100" dist="38100" dir="2700000" algn="tl">
                    <a:srgbClr val="DDDDDD"/>
                  </a:outerShdw>
                </a:effectLst>
                <a:latin typeface="Arial" pitchFamily="-106" charset="0"/>
              </a:rPr>
              <a:t>]</a:t>
            </a:r>
            <a:endParaRPr lang="en-US" sz="2400" b="1" baseline="30000">
              <a:solidFill>
                <a:srgbClr val="FF0000"/>
              </a:solidFill>
              <a:effectLst>
                <a:outerShdw blurRad="38100" dist="38100" dir="2700000" algn="tl">
                  <a:srgbClr val="DDDDDD"/>
                </a:outerShdw>
              </a:effectLst>
              <a:latin typeface="Arial" pitchFamily="-106" charset="0"/>
            </a:endParaRPr>
          </a:p>
        </p:txBody>
      </p:sp>
      <p:sp>
        <p:nvSpPr>
          <p:cNvPr id="36" name="Text Box 11"/>
          <p:cNvSpPr txBox="1">
            <a:spLocks noChangeArrowheads="1"/>
          </p:cNvSpPr>
          <p:nvPr/>
        </p:nvSpPr>
        <p:spPr bwMode="auto">
          <a:xfrm>
            <a:off x="6684963" y="4559300"/>
            <a:ext cx="1036638" cy="457200"/>
          </a:xfrm>
          <a:prstGeom prst="rect">
            <a:avLst/>
          </a:prstGeom>
          <a:solidFill>
            <a:schemeClr val="bg1"/>
          </a:solidFill>
          <a:ln w="9525">
            <a:noFill/>
            <a:miter lim="800000"/>
            <a:headEnd/>
            <a:tailEnd/>
          </a:ln>
          <a:effectLst/>
        </p:spPr>
        <p:txBody>
          <a:bodyPr wrap="none">
            <a:prstTxWarp prst="textNoShape">
              <a:avLst/>
            </a:prstTxWarp>
            <a:spAutoFit/>
          </a:bodyPr>
          <a:lstStyle/>
          <a:p>
            <a:pPr algn="l">
              <a:defRPr/>
            </a:pPr>
            <a:r>
              <a:rPr lang="en-US" sz="2400" b="1">
                <a:solidFill>
                  <a:srgbClr val="0080FF"/>
                </a:solidFill>
                <a:effectLst>
                  <a:outerShdw blurRad="38100" dist="38100" dir="2700000" algn="tl">
                    <a:srgbClr val="DDDDDD"/>
                  </a:outerShdw>
                </a:effectLst>
                <a:latin typeface="Arial" pitchFamily="-106" charset="0"/>
              </a:rPr>
              <a:t>[CO</a:t>
            </a:r>
            <a:r>
              <a:rPr lang="en-US" sz="2400" b="1" baseline="-25000">
                <a:solidFill>
                  <a:srgbClr val="0080FF"/>
                </a:solidFill>
                <a:effectLst>
                  <a:outerShdw blurRad="38100" dist="38100" dir="2700000" algn="tl">
                    <a:srgbClr val="DDDDDD"/>
                  </a:outerShdw>
                </a:effectLst>
                <a:latin typeface="Arial" pitchFamily="-106" charset="0"/>
              </a:rPr>
              <a:t>2</a:t>
            </a:r>
            <a:r>
              <a:rPr lang="en-US" sz="2400" b="1" baseline="30000">
                <a:solidFill>
                  <a:srgbClr val="0080FF"/>
                </a:solidFill>
                <a:effectLst>
                  <a:outerShdw blurRad="38100" dist="38100" dir="2700000" algn="tl">
                    <a:srgbClr val="DDDDDD"/>
                  </a:outerShdw>
                </a:effectLst>
                <a:latin typeface="Arial" pitchFamily="-106" charset="0"/>
              </a:rPr>
              <a:t>*</a:t>
            </a:r>
            <a:r>
              <a:rPr lang="en-US" sz="2400" b="1">
                <a:solidFill>
                  <a:srgbClr val="0080FF"/>
                </a:solidFill>
                <a:effectLst>
                  <a:outerShdw blurRad="38100" dist="38100" dir="2700000" algn="tl">
                    <a:srgbClr val="DDDDDD"/>
                  </a:outerShdw>
                </a:effectLst>
                <a:latin typeface="Arial" pitchFamily="-106" charset="0"/>
              </a:rPr>
              <a:t>]</a:t>
            </a:r>
            <a:endParaRPr lang="en-US" sz="2400" b="1" baseline="30000">
              <a:solidFill>
                <a:srgbClr val="0080FF"/>
              </a:solidFill>
              <a:effectLst>
                <a:outerShdw blurRad="38100" dist="38100" dir="2700000" algn="tl">
                  <a:srgbClr val="DDDDDD"/>
                </a:outerShdw>
              </a:effectLst>
              <a:latin typeface="Arial" pitchFamily="-106" charset="0"/>
            </a:endParaRPr>
          </a:p>
        </p:txBody>
      </p:sp>
      <p:pic>
        <p:nvPicPr>
          <p:cNvPr id="37" name="Picture 11" descr="Bjerr_zeebe.png"/>
          <p:cNvPicPr>
            <a:picLocks noChangeAspect="1"/>
          </p:cNvPicPr>
          <p:nvPr/>
        </p:nvPicPr>
        <p:blipFill>
          <a:blip r:embed="rId4"/>
          <a:srcRect/>
          <a:stretch>
            <a:fillRect/>
          </a:stretch>
        </p:blipFill>
        <p:spPr bwMode="auto">
          <a:xfrm>
            <a:off x="1198563" y="1066800"/>
            <a:ext cx="7315200" cy="5486400"/>
          </a:xfrm>
          <a:prstGeom prst="rect">
            <a:avLst/>
          </a:prstGeom>
          <a:noFill/>
          <a:ln w="9525">
            <a:noFill/>
            <a:miter lim="800000"/>
            <a:headEnd/>
            <a:tailEnd/>
          </a:ln>
        </p:spPr>
      </p:pic>
      <p:sp>
        <p:nvSpPr>
          <p:cNvPr id="51" name="Rounded Rectangle 50"/>
          <p:cNvSpPr/>
          <p:nvPr/>
        </p:nvSpPr>
        <p:spPr>
          <a:xfrm>
            <a:off x="754180" y="1272249"/>
            <a:ext cx="3056471" cy="2361542"/>
          </a:xfrm>
          <a:prstGeom prst="roundRect">
            <a:avLst/>
          </a:prstGeom>
          <a:solidFill>
            <a:srgbClr val="FFFFFF"/>
          </a:solidFill>
          <a:ln w="9525" cap="flat" cmpd="sng" algn="ctr">
            <a:solidFill>
              <a:schemeClr val="accent1">
                <a:shade val="95000"/>
                <a:satMod val="105000"/>
              </a:schemeClr>
            </a:solidFill>
            <a:prstDash val="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AutoShape 6"/>
          <p:cNvSpPr>
            <a:spLocks noChangeArrowheads="1"/>
          </p:cNvSpPr>
          <p:nvPr/>
        </p:nvSpPr>
        <p:spPr bwMode="auto">
          <a:xfrm>
            <a:off x="2282416" y="1529450"/>
            <a:ext cx="1376362" cy="533400"/>
          </a:xfrm>
          <a:prstGeom prst="roundRect">
            <a:avLst>
              <a:gd name="adj" fmla="val 16667"/>
            </a:avLst>
          </a:prstGeom>
          <a:solidFill>
            <a:srgbClr val="008000"/>
          </a:solidFill>
          <a:ln w="9525">
            <a:solidFill>
              <a:schemeClr val="tx1"/>
            </a:solidFill>
            <a:round/>
            <a:headEnd/>
            <a:tailEnd/>
          </a:ln>
          <a:effectLst/>
        </p:spPr>
        <p:txBody>
          <a:bodyPr wrap="none" anchor="ctr">
            <a:prstTxWarp prst="textNoShape">
              <a:avLst/>
            </a:prstTxWarp>
          </a:bodyPr>
          <a:lstStyle/>
          <a:p>
            <a:pPr>
              <a:defRPr/>
            </a:pPr>
            <a:r>
              <a:rPr lang="en-US" sz="2400" dirty="0">
                <a:solidFill>
                  <a:schemeClr val="bg1"/>
                </a:solidFill>
                <a:effectLst>
                  <a:outerShdw blurRad="38100" dist="38100" dir="2700000" algn="tl">
                    <a:schemeClr val="tx1">
                      <a:alpha val="43000"/>
                    </a:schemeClr>
                  </a:outerShdw>
                </a:effectLst>
                <a:latin typeface="Arial" charset="0"/>
              </a:rPr>
              <a:t>HCO</a:t>
            </a:r>
            <a:r>
              <a:rPr lang="en-US" sz="2400" baseline="-25000" dirty="0">
                <a:solidFill>
                  <a:schemeClr val="bg1"/>
                </a:solidFill>
                <a:effectLst>
                  <a:outerShdw blurRad="38100" dist="38100" dir="2700000" algn="tl">
                    <a:schemeClr val="tx1">
                      <a:alpha val="43000"/>
                    </a:schemeClr>
                  </a:outerShdw>
                </a:effectLst>
                <a:latin typeface="Arial" charset="0"/>
              </a:rPr>
              <a:t>3</a:t>
            </a:r>
            <a:r>
              <a:rPr lang="en-US" sz="2400" baseline="30000" dirty="0">
                <a:solidFill>
                  <a:schemeClr val="bg1"/>
                </a:solidFill>
                <a:effectLst>
                  <a:outerShdw blurRad="38100" dist="38100" dir="2700000" algn="tl">
                    <a:schemeClr val="tx1">
                      <a:alpha val="43000"/>
                    </a:schemeClr>
                  </a:outerShdw>
                </a:effectLst>
                <a:latin typeface="Arial" charset="0"/>
              </a:rPr>
              <a:t>-</a:t>
            </a:r>
          </a:p>
        </p:txBody>
      </p:sp>
      <p:sp>
        <p:nvSpPr>
          <p:cNvPr id="44" name="AutoShape 7"/>
          <p:cNvSpPr>
            <a:spLocks noChangeArrowheads="1"/>
          </p:cNvSpPr>
          <p:nvPr/>
        </p:nvSpPr>
        <p:spPr bwMode="auto">
          <a:xfrm>
            <a:off x="1552156" y="2215250"/>
            <a:ext cx="1308111" cy="533400"/>
          </a:xfrm>
          <a:prstGeom prst="roundRect">
            <a:avLst>
              <a:gd name="adj" fmla="val 16667"/>
            </a:avLst>
          </a:prstGeom>
          <a:solidFill>
            <a:srgbClr val="800000"/>
          </a:solidFill>
          <a:ln w="9525">
            <a:solidFill>
              <a:schemeClr val="tx1"/>
            </a:solidFill>
            <a:round/>
            <a:headEnd/>
            <a:tailEnd/>
          </a:ln>
          <a:effectLst>
            <a:outerShdw blurRad="50800" dist="38100" dir="2700000">
              <a:srgbClr val="000000">
                <a:alpha val="43000"/>
              </a:srgbClr>
            </a:outerShdw>
          </a:effectLst>
        </p:spPr>
        <p:txBody>
          <a:bodyPr wrap="none" anchor="ctr">
            <a:prstTxWarp prst="textNoShape">
              <a:avLst/>
            </a:prstTxWarp>
          </a:bodyPr>
          <a:lstStyle/>
          <a:p>
            <a:pPr>
              <a:defRPr/>
            </a:pPr>
            <a:r>
              <a:rPr lang="en-US" sz="2400" dirty="0">
                <a:solidFill>
                  <a:schemeClr val="bg1"/>
                </a:solidFill>
                <a:effectLst>
                  <a:outerShdw blurRad="50800" dist="50800" dir="16200000" algn="tl" rotWithShape="0">
                    <a:schemeClr val="tx1">
                      <a:alpha val="0"/>
                    </a:schemeClr>
                  </a:outerShdw>
                </a:effectLst>
                <a:latin typeface="Arial" charset="0"/>
              </a:rPr>
              <a:t>CO</a:t>
            </a:r>
            <a:r>
              <a:rPr lang="en-US" sz="2400" baseline="-25000" dirty="0">
                <a:solidFill>
                  <a:schemeClr val="bg1"/>
                </a:solidFill>
                <a:effectLst>
                  <a:outerShdw blurRad="50800" dist="50800" dir="16200000" algn="tl" rotWithShape="0">
                    <a:schemeClr val="tx1">
                      <a:alpha val="0"/>
                    </a:schemeClr>
                  </a:outerShdw>
                </a:effectLst>
                <a:latin typeface="Arial" charset="0"/>
              </a:rPr>
              <a:t>3</a:t>
            </a:r>
            <a:r>
              <a:rPr lang="en-US" sz="2400" baseline="30000" dirty="0">
                <a:solidFill>
                  <a:schemeClr val="bg1"/>
                </a:solidFill>
                <a:effectLst>
                  <a:outerShdw blurRad="50800" dist="50800" dir="16200000" algn="tl" rotWithShape="0">
                    <a:schemeClr val="tx1">
                      <a:alpha val="0"/>
                    </a:schemeClr>
                  </a:outerShdw>
                </a:effectLst>
                <a:latin typeface="Arial" charset="0"/>
              </a:rPr>
              <a:t>2-</a:t>
            </a:r>
          </a:p>
        </p:txBody>
      </p:sp>
      <p:sp>
        <p:nvSpPr>
          <p:cNvPr id="45" name="AutoShape 8"/>
          <p:cNvSpPr>
            <a:spLocks noChangeArrowheads="1"/>
          </p:cNvSpPr>
          <p:nvPr/>
        </p:nvSpPr>
        <p:spPr bwMode="auto">
          <a:xfrm>
            <a:off x="1535234" y="2901050"/>
            <a:ext cx="1308111" cy="533400"/>
          </a:xfrm>
          <a:prstGeom prst="roundRect">
            <a:avLst>
              <a:gd name="adj" fmla="val 16667"/>
            </a:avLst>
          </a:prstGeom>
          <a:solidFill>
            <a:srgbClr val="4F6F92"/>
          </a:solidFill>
          <a:ln w="9525">
            <a:solidFill>
              <a:schemeClr val="tx1"/>
            </a:solidFill>
            <a:round/>
            <a:headEnd/>
            <a:tailEnd/>
          </a:ln>
          <a:effectLst>
            <a:outerShdw blurRad="50800" dist="38100" dir="2700000">
              <a:srgbClr val="000000">
                <a:alpha val="43000"/>
              </a:srgbClr>
            </a:outerShdw>
          </a:effectLst>
        </p:spPr>
        <p:txBody>
          <a:bodyPr wrap="none" anchor="ctr">
            <a:prstTxWarp prst="textNoShape">
              <a:avLst/>
            </a:prstTxWarp>
          </a:bodyPr>
          <a:lstStyle/>
          <a:p>
            <a:pPr>
              <a:defRPr/>
            </a:pPr>
            <a:r>
              <a:rPr lang="en-US" sz="2400">
                <a:solidFill>
                  <a:schemeClr val="bg1"/>
                </a:solidFill>
                <a:effectLst>
                  <a:outerShdw blurRad="38100" dist="38100" dir="2700000" algn="tl">
                    <a:srgbClr val="000000"/>
                  </a:outerShdw>
                </a:effectLst>
                <a:latin typeface="Arial" charset="0"/>
              </a:rPr>
              <a:t>pH</a:t>
            </a:r>
            <a:endParaRPr lang="en-US" sz="2400" baseline="30000">
              <a:latin typeface="Arial" charset="0"/>
            </a:endParaRPr>
          </a:p>
        </p:txBody>
      </p:sp>
      <p:sp>
        <p:nvSpPr>
          <p:cNvPr id="46" name="AutoShape 9"/>
          <p:cNvSpPr>
            <a:spLocks noChangeArrowheads="1"/>
          </p:cNvSpPr>
          <p:nvPr/>
        </p:nvSpPr>
        <p:spPr bwMode="auto">
          <a:xfrm>
            <a:off x="898100" y="1529450"/>
            <a:ext cx="1308111" cy="533400"/>
          </a:xfrm>
          <a:prstGeom prst="roundRect">
            <a:avLst>
              <a:gd name="adj" fmla="val 16667"/>
            </a:avLst>
          </a:prstGeom>
          <a:solidFill>
            <a:srgbClr val="0000FF"/>
          </a:solidFill>
          <a:ln w="9525">
            <a:solidFill>
              <a:schemeClr val="tx1"/>
            </a:solidFill>
            <a:round/>
            <a:headEnd/>
            <a:tailEnd/>
          </a:ln>
          <a:effectLst/>
        </p:spPr>
        <p:txBody>
          <a:bodyPr wrap="none" anchor="ctr">
            <a:prstTxWarp prst="textNoShape">
              <a:avLst/>
            </a:prstTxWarp>
          </a:bodyPr>
          <a:lstStyle/>
          <a:p>
            <a:pPr>
              <a:defRPr/>
            </a:pPr>
            <a:r>
              <a:rPr lang="en-US" sz="2400" dirty="0">
                <a:solidFill>
                  <a:schemeClr val="bg1"/>
                </a:solidFill>
                <a:effectLst>
                  <a:outerShdw blurRad="50800" dist="38100" dir="2700000" algn="tl">
                    <a:schemeClr val="tx1">
                      <a:alpha val="43000"/>
                    </a:schemeClr>
                  </a:outerShdw>
                </a:effectLst>
                <a:latin typeface="Arial" charset="0"/>
              </a:rPr>
              <a:t>CO</a:t>
            </a:r>
            <a:r>
              <a:rPr lang="en-US" sz="2400" baseline="-25000" dirty="0">
                <a:solidFill>
                  <a:schemeClr val="bg1"/>
                </a:solidFill>
                <a:effectLst>
                  <a:outerShdw blurRad="50800" dist="38100" dir="2700000" algn="tl">
                    <a:schemeClr val="tx1">
                      <a:alpha val="43000"/>
                    </a:schemeClr>
                  </a:outerShdw>
                </a:effectLst>
                <a:latin typeface="Arial" charset="0"/>
              </a:rPr>
              <a:t>2(aq)</a:t>
            </a:r>
            <a:endParaRPr lang="en-US" sz="2400" baseline="30000" dirty="0">
              <a:solidFill>
                <a:schemeClr val="bg1"/>
              </a:solidFill>
              <a:effectLst>
                <a:outerShdw blurRad="50800" dist="38100" dir="2700000" algn="tl">
                  <a:schemeClr val="tx1">
                    <a:alpha val="43000"/>
                  </a:schemeClr>
                </a:outerShdw>
              </a:effectLst>
              <a:latin typeface="Arial" charset="0"/>
            </a:endParaRPr>
          </a:p>
        </p:txBody>
      </p:sp>
      <p:sp>
        <p:nvSpPr>
          <p:cNvPr id="47" name="AutoShape 11"/>
          <p:cNvSpPr>
            <a:spLocks noChangeArrowheads="1"/>
          </p:cNvSpPr>
          <p:nvPr/>
        </p:nvSpPr>
        <p:spPr bwMode="auto">
          <a:xfrm rot="10800000">
            <a:off x="2597799" y="2299915"/>
            <a:ext cx="228600" cy="414866"/>
          </a:xfrm>
          <a:prstGeom prst="upArrow">
            <a:avLst>
              <a:gd name="adj1" fmla="val 50000"/>
              <a:gd name="adj2" fmla="val 58333"/>
            </a:avLst>
          </a:prstGeom>
          <a:solidFill>
            <a:schemeClr val="bg1"/>
          </a:solidFill>
          <a:ln w="9525">
            <a:solidFill>
              <a:schemeClr val="tx1"/>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48" name="AutoShape 10"/>
          <p:cNvSpPr>
            <a:spLocks noChangeArrowheads="1"/>
          </p:cNvSpPr>
          <p:nvPr/>
        </p:nvSpPr>
        <p:spPr bwMode="auto">
          <a:xfrm>
            <a:off x="1926819" y="1622581"/>
            <a:ext cx="228600" cy="381000"/>
          </a:xfrm>
          <a:prstGeom prst="upArrow">
            <a:avLst>
              <a:gd name="adj1" fmla="val 50000"/>
              <a:gd name="adj2" fmla="val 58333"/>
            </a:avLst>
          </a:prstGeom>
          <a:solidFill>
            <a:schemeClr val="bg1"/>
          </a:solidFill>
          <a:ln w="9525">
            <a:solidFill>
              <a:schemeClr val="tx1"/>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49" name="AutoShape 10"/>
          <p:cNvSpPr>
            <a:spLocks noChangeArrowheads="1"/>
          </p:cNvSpPr>
          <p:nvPr/>
        </p:nvSpPr>
        <p:spPr bwMode="auto">
          <a:xfrm>
            <a:off x="3332287" y="1622581"/>
            <a:ext cx="228600" cy="381000"/>
          </a:xfrm>
          <a:prstGeom prst="upArrow">
            <a:avLst>
              <a:gd name="adj1" fmla="val 50000"/>
              <a:gd name="adj2" fmla="val 58333"/>
            </a:avLst>
          </a:prstGeom>
          <a:solidFill>
            <a:schemeClr val="bg1"/>
          </a:solidFill>
          <a:ln w="9525">
            <a:solidFill>
              <a:schemeClr val="tx1"/>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50" name="AutoShape 11"/>
          <p:cNvSpPr>
            <a:spLocks noChangeArrowheads="1"/>
          </p:cNvSpPr>
          <p:nvPr/>
        </p:nvSpPr>
        <p:spPr bwMode="auto">
          <a:xfrm rot="10800000">
            <a:off x="2580876" y="2981354"/>
            <a:ext cx="228600" cy="414866"/>
          </a:xfrm>
          <a:prstGeom prst="upArrow">
            <a:avLst>
              <a:gd name="adj1" fmla="val 50000"/>
              <a:gd name="adj2" fmla="val 58333"/>
            </a:avLst>
          </a:prstGeom>
          <a:solidFill>
            <a:schemeClr val="bg1"/>
          </a:solidFill>
          <a:ln w="9525">
            <a:solidFill>
              <a:schemeClr val="tx1"/>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52" name="TextBox 51"/>
          <p:cNvSpPr txBox="1"/>
          <p:nvPr/>
        </p:nvSpPr>
        <p:spPr>
          <a:xfrm>
            <a:off x="1100842" y="1055323"/>
            <a:ext cx="2381715" cy="338554"/>
          </a:xfrm>
          <a:prstGeom prst="rect">
            <a:avLst/>
          </a:prstGeom>
          <a:solidFill>
            <a:srgbClr val="FFFFFF"/>
          </a:solidFill>
        </p:spPr>
        <p:txBody>
          <a:bodyPr wrap="none" rtlCol="0">
            <a:spAutoFit/>
          </a:bodyPr>
          <a:lstStyle/>
          <a:p>
            <a:r>
              <a:rPr lang="en-US" sz="1600" dirty="0" smtClean="0">
                <a:effectLst>
                  <a:outerShdw blurRad="50800" dist="38100" dir="2700000" algn="tl" rotWithShape="0">
                    <a:srgbClr val="000000">
                      <a:alpha val="43000"/>
                    </a:srgbClr>
                  </a:outerShdw>
                </a:effectLst>
              </a:rPr>
              <a:t>Changes in CO</a:t>
            </a:r>
            <a:r>
              <a:rPr lang="en-US" sz="1600" baseline="-25000" dirty="0" smtClean="0">
                <a:effectLst>
                  <a:outerShdw blurRad="50800" dist="38100" dir="2700000" algn="tl" rotWithShape="0">
                    <a:srgbClr val="000000">
                      <a:alpha val="43000"/>
                    </a:srgbClr>
                  </a:outerShdw>
                </a:effectLst>
              </a:rPr>
              <a:t>2</a:t>
            </a:r>
            <a:r>
              <a:rPr lang="en-US" sz="1600" dirty="0" smtClean="0">
                <a:effectLst>
                  <a:outerShdw blurRad="50800" dist="38100" dir="2700000" algn="tl" rotWithShape="0">
                    <a:srgbClr val="000000">
                      <a:alpha val="43000"/>
                    </a:srgbClr>
                  </a:outerShdw>
                </a:effectLst>
              </a:rPr>
              <a:t>-system</a:t>
            </a:r>
            <a:endParaRPr lang="en-US" sz="1600" dirty="0">
              <a:effectLst>
                <a:outerShdw blurRad="50800" dist="38100" dir="2700000" algn="tl" rotWithShape="0">
                  <a:srgbClr val="000000">
                    <a:alpha val="43000"/>
                  </a:srgbClr>
                </a:outerShdw>
              </a:effectLst>
            </a:endParaRPr>
          </a:p>
        </p:txBody>
      </p:sp>
      <p:sp>
        <p:nvSpPr>
          <p:cNvPr id="53" name="Rectangle 52"/>
          <p:cNvSpPr/>
          <p:nvPr/>
        </p:nvSpPr>
        <p:spPr bwMode="auto">
          <a:xfrm>
            <a:off x="5254097" y="2967570"/>
            <a:ext cx="427038" cy="381000"/>
          </a:xfrm>
          <a:prstGeom prst="rect">
            <a:avLst/>
          </a:prstGeom>
          <a:noFill/>
          <a:ln w="2540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Narrow" charset="0"/>
            </a:endParaRPr>
          </a:p>
        </p:txBody>
      </p:sp>
      <p:sp>
        <p:nvSpPr>
          <p:cNvPr id="54" name="Rectangle 53"/>
          <p:cNvSpPr/>
          <p:nvPr/>
        </p:nvSpPr>
        <p:spPr bwMode="auto">
          <a:xfrm>
            <a:off x="5264408" y="4216400"/>
            <a:ext cx="427038" cy="3810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Narrow" charset="0"/>
            </a:endParaRPr>
          </a:p>
        </p:txBody>
      </p:sp>
      <p:sp>
        <p:nvSpPr>
          <p:cNvPr id="55" name="Rectangle 54"/>
          <p:cNvSpPr/>
          <p:nvPr/>
        </p:nvSpPr>
        <p:spPr bwMode="auto">
          <a:xfrm>
            <a:off x="5245630" y="5549900"/>
            <a:ext cx="427038" cy="381000"/>
          </a:xfrm>
          <a:prstGeom prst="rect">
            <a:avLst/>
          </a:prstGeom>
          <a:noFill/>
          <a:ln w="254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Narrow" charset="0"/>
            </a:endParaRPr>
          </a:p>
        </p:txBody>
      </p:sp>
      <p:sp>
        <p:nvSpPr>
          <p:cNvPr id="56" name="Rectangle 55"/>
          <p:cNvSpPr/>
          <p:nvPr/>
        </p:nvSpPr>
        <p:spPr bwMode="auto">
          <a:xfrm>
            <a:off x="3895725" y="5549900"/>
            <a:ext cx="427038" cy="381000"/>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Narrow" charset="0"/>
            </a:endParaRPr>
          </a:p>
        </p:txBody>
      </p:sp>
      <p:sp>
        <p:nvSpPr>
          <p:cNvPr id="27" name="Text Box 8"/>
          <p:cNvSpPr txBox="1">
            <a:spLocks noChangeArrowheads="1"/>
          </p:cNvSpPr>
          <p:nvPr/>
        </p:nvSpPr>
        <p:spPr bwMode="auto">
          <a:xfrm>
            <a:off x="549275" y="381000"/>
            <a:ext cx="8078788" cy="579438"/>
          </a:xfrm>
          <a:prstGeom prst="rect">
            <a:avLst/>
          </a:prstGeom>
          <a:noFill/>
          <a:ln w="9525">
            <a:noFill/>
            <a:miter lim="800000"/>
            <a:headEnd/>
            <a:tailEnd/>
          </a:ln>
        </p:spPr>
        <p:txBody>
          <a:bodyPr>
            <a:prstTxWarp prst="textNoShape">
              <a:avLst/>
            </a:prstTxWarp>
            <a:spAutoFit/>
          </a:bodyPr>
          <a:lstStyle/>
          <a:p>
            <a:pPr algn="ctr"/>
            <a:r>
              <a:rPr lang="en-US" sz="3200" b="1" dirty="0" smtClean="0"/>
              <a:t>Multiple Changes in the CO</a:t>
            </a:r>
            <a:r>
              <a:rPr lang="en-US" sz="3200" b="1" baseline="-25000" dirty="0" smtClean="0"/>
              <a:t>2</a:t>
            </a:r>
            <a:r>
              <a:rPr lang="en-US" sz="3200" b="1" dirty="0" smtClean="0"/>
              <a:t> System</a:t>
            </a:r>
            <a:endParaRPr lang="en-US" sz="3200" b="1" dirty="0"/>
          </a:p>
        </p:txBody>
      </p:sp>
    </p:spTree>
    <p:extLst>
      <p:ext uri="{BB962C8B-B14F-4D97-AF65-F5344CB8AC3E}">
        <p14:creationId xmlns:p14="http://schemas.microsoft.com/office/powerpoint/2010/main" val="148837232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txBox="1">
            <a:spLocks/>
          </p:cNvSpPr>
          <p:nvPr/>
        </p:nvSpPr>
        <p:spPr bwMode="auto">
          <a:xfrm>
            <a:off x="944563" y="25057"/>
            <a:ext cx="34671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3600" b="1" dirty="0">
                <a:latin typeface="Candara"/>
                <a:cs typeface="Candara"/>
              </a:rPr>
              <a:t>The Chemistry</a:t>
            </a:r>
          </a:p>
        </p:txBody>
      </p:sp>
      <p:sp>
        <p:nvSpPr>
          <p:cNvPr id="21" name="Text Box 2"/>
          <p:cNvSpPr txBox="1">
            <a:spLocks noChangeArrowheads="1"/>
          </p:cNvSpPr>
          <p:nvPr/>
        </p:nvSpPr>
        <p:spPr bwMode="auto">
          <a:xfrm>
            <a:off x="1479146" y="2689225"/>
            <a:ext cx="99141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b="1">
                <a:solidFill>
                  <a:srgbClr val="17375E"/>
                </a:solidFill>
                <a:latin typeface="Candara"/>
                <a:cs typeface="Candara"/>
              </a:rPr>
              <a:t>CO</a:t>
            </a:r>
            <a:r>
              <a:rPr lang="en-US" sz="2000" b="1" baseline="-25000">
                <a:solidFill>
                  <a:srgbClr val="17375E"/>
                </a:solidFill>
                <a:latin typeface="Candara"/>
                <a:cs typeface="Candara"/>
              </a:rPr>
              <a:t>2</a:t>
            </a:r>
            <a:r>
              <a:rPr lang="en-US" b="1">
                <a:solidFill>
                  <a:srgbClr val="17375E"/>
                </a:solidFill>
                <a:latin typeface="Candara"/>
                <a:cs typeface="Candara"/>
              </a:rPr>
              <a:t>(aq)</a:t>
            </a:r>
            <a:endParaRPr lang="en-US" sz="2000" b="1">
              <a:solidFill>
                <a:srgbClr val="17375E"/>
              </a:solidFill>
              <a:latin typeface="Candara"/>
              <a:cs typeface="Candara"/>
            </a:endParaRPr>
          </a:p>
        </p:txBody>
      </p:sp>
      <p:sp>
        <p:nvSpPr>
          <p:cNvPr id="22" name="Text Box 3"/>
          <p:cNvSpPr txBox="1">
            <a:spLocks noChangeArrowheads="1"/>
          </p:cNvSpPr>
          <p:nvPr/>
        </p:nvSpPr>
        <p:spPr bwMode="auto">
          <a:xfrm>
            <a:off x="2984500" y="2714625"/>
            <a:ext cx="8350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solidFill>
                  <a:srgbClr val="17375E"/>
                </a:solidFill>
                <a:latin typeface="Candara"/>
                <a:cs typeface="Candara"/>
              </a:rPr>
              <a:t>H</a:t>
            </a:r>
            <a:r>
              <a:rPr lang="en-US" sz="2000" b="1" baseline="-25000">
                <a:solidFill>
                  <a:srgbClr val="17375E"/>
                </a:solidFill>
                <a:latin typeface="Candara"/>
                <a:cs typeface="Candara"/>
              </a:rPr>
              <a:t>2</a:t>
            </a:r>
            <a:r>
              <a:rPr lang="en-US" sz="2000" b="1">
                <a:solidFill>
                  <a:srgbClr val="17375E"/>
                </a:solidFill>
                <a:latin typeface="Candara"/>
                <a:cs typeface="Candara"/>
              </a:rPr>
              <a:t>CO</a:t>
            </a:r>
            <a:r>
              <a:rPr lang="en-US" sz="2000" b="1" baseline="-25000">
                <a:solidFill>
                  <a:srgbClr val="17375E"/>
                </a:solidFill>
                <a:latin typeface="Candara"/>
                <a:cs typeface="Candara"/>
              </a:rPr>
              <a:t>3</a:t>
            </a:r>
            <a:endParaRPr lang="en-US" sz="2000" b="1">
              <a:solidFill>
                <a:srgbClr val="17375E"/>
              </a:solidFill>
              <a:latin typeface="Candara"/>
              <a:cs typeface="Candara"/>
            </a:endParaRPr>
          </a:p>
        </p:txBody>
      </p:sp>
      <p:sp>
        <p:nvSpPr>
          <p:cNvPr id="23" name="Text Box 6"/>
          <p:cNvSpPr txBox="1">
            <a:spLocks noChangeArrowheads="1"/>
          </p:cNvSpPr>
          <p:nvPr/>
        </p:nvSpPr>
        <p:spPr bwMode="auto">
          <a:xfrm>
            <a:off x="4286250" y="2714625"/>
            <a:ext cx="133294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solidFill>
                  <a:srgbClr val="17375E"/>
                </a:solidFill>
                <a:latin typeface="Candara"/>
                <a:cs typeface="Candara"/>
              </a:rPr>
              <a:t>HCO</a:t>
            </a:r>
            <a:r>
              <a:rPr lang="en-US" sz="2000" b="1" baseline="-25000">
                <a:solidFill>
                  <a:srgbClr val="17375E"/>
                </a:solidFill>
                <a:latin typeface="Candara"/>
                <a:cs typeface="Candara"/>
              </a:rPr>
              <a:t>3</a:t>
            </a:r>
            <a:r>
              <a:rPr lang="en-US" sz="2000" b="1" baseline="30000">
                <a:solidFill>
                  <a:srgbClr val="17375E"/>
                </a:solidFill>
                <a:latin typeface="Candara"/>
                <a:cs typeface="Candara"/>
              </a:rPr>
              <a:t>–</a:t>
            </a:r>
            <a:r>
              <a:rPr lang="en-US" sz="2000" b="1">
                <a:solidFill>
                  <a:srgbClr val="17375E"/>
                </a:solidFill>
                <a:latin typeface="Candara"/>
                <a:cs typeface="Candara"/>
              </a:rPr>
              <a:t> + H</a:t>
            </a:r>
            <a:r>
              <a:rPr lang="en-US" sz="2000" b="1" baseline="30000">
                <a:solidFill>
                  <a:srgbClr val="17375E"/>
                </a:solidFill>
                <a:latin typeface="Candara"/>
                <a:cs typeface="Candara"/>
              </a:rPr>
              <a:t>+</a:t>
            </a:r>
            <a:endParaRPr lang="en-US" sz="2000" b="1">
              <a:solidFill>
                <a:srgbClr val="17375E"/>
              </a:solidFill>
              <a:latin typeface="Candara"/>
              <a:cs typeface="Candara"/>
            </a:endParaRPr>
          </a:p>
        </p:txBody>
      </p:sp>
      <p:sp>
        <p:nvSpPr>
          <p:cNvPr id="24" name="Text Box 7"/>
          <p:cNvSpPr txBox="1">
            <a:spLocks noChangeArrowheads="1"/>
          </p:cNvSpPr>
          <p:nvPr/>
        </p:nvSpPr>
        <p:spPr bwMode="auto">
          <a:xfrm>
            <a:off x="5994400" y="3378200"/>
            <a:ext cx="141417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solidFill>
                  <a:srgbClr val="17375E"/>
                </a:solidFill>
                <a:latin typeface="Candara"/>
                <a:cs typeface="Candara"/>
              </a:rPr>
              <a:t>  CO</a:t>
            </a:r>
            <a:r>
              <a:rPr lang="en-US" sz="2000" b="1" baseline="-25000" dirty="0">
                <a:solidFill>
                  <a:srgbClr val="17375E"/>
                </a:solidFill>
                <a:latin typeface="Candara"/>
                <a:cs typeface="Candara"/>
              </a:rPr>
              <a:t>3</a:t>
            </a:r>
            <a:r>
              <a:rPr lang="en-US" sz="2000" b="1" baseline="30000" dirty="0">
                <a:solidFill>
                  <a:srgbClr val="17375E"/>
                </a:solidFill>
                <a:latin typeface="Candara"/>
                <a:cs typeface="Candara"/>
              </a:rPr>
              <a:t>2–</a:t>
            </a:r>
            <a:r>
              <a:rPr lang="en-US" sz="2000" b="1" dirty="0">
                <a:solidFill>
                  <a:srgbClr val="17375E"/>
                </a:solidFill>
                <a:latin typeface="Candara"/>
                <a:cs typeface="Candara"/>
              </a:rPr>
              <a:t>  + H</a:t>
            </a:r>
            <a:r>
              <a:rPr lang="en-US" sz="2000" b="1" baseline="30000" dirty="0">
                <a:solidFill>
                  <a:srgbClr val="17375E"/>
                </a:solidFill>
                <a:latin typeface="Candara"/>
                <a:cs typeface="Candara"/>
              </a:rPr>
              <a:t>+</a:t>
            </a:r>
          </a:p>
        </p:txBody>
      </p:sp>
      <p:sp>
        <p:nvSpPr>
          <p:cNvPr id="25" name="Text Box 9"/>
          <p:cNvSpPr txBox="1">
            <a:spLocks noChangeArrowheads="1"/>
          </p:cNvSpPr>
          <p:nvPr/>
        </p:nvSpPr>
        <p:spPr bwMode="auto">
          <a:xfrm>
            <a:off x="2947581" y="4613275"/>
            <a:ext cx="8644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a:solidFill>
                  <a:srgbClr val="17375E"/>
                </a:solidFill>
                <a:latin typeface="Candara"/>
                <a:cs typeface="Candara"/>
              </a:rPr>
              <a:t>Carbonic</a:t>
            </a:r>
          </a:p>
          <a:p>
            <a:pPr algn="ctr">
              <a:defRPr/>
            </a:pPr>
            <a:r>
              <a:rPr lang="en-US" sz="1400" b="1">
                <a:solidFill>
                  <a:srgbClr val="17375E"/>
                </a:solidFill>
                <a:latin typeface="Candara"/>
                <a:cs typeface="Candara"/>
              </a:rPr>
              <a:t>acid</a:t>
            </a:r>
            <a:endParaRPr lang="en-US" b="1">
              <a:solidFill>
                <a:srgbClr val="17375E"/>
              </a:solidFill>
              <a:latin typeface="Candara"/>
              <a:cs typeface="Candara"/>
            </a:endParaRPr>
          </a:p>
        </p:txBody>
      </p:sp>
      <p:sp>
        <p:nvSpPr>
          <p:cNvPr id="26" name="Text Box 10"/>
          <p:cNvSpPr txBox="1">
            <a:spLocks noChangeArrowheads="1"/>
          </p:cNvSpPr>
          <p:nvPr/>
        </p:nvSpPr>
        <p:spPr bwMode="auto">
          <a:xfrm>
            <a:off x="4411663" y="4613275"/>
            <a:ext cx="112082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dirty="0">
                <a:solidFill>
                  <a:srgbClr val="17375E"/>
                </a:solidFill>
                <a:latin typeface="Candara"/>
                <a:cs typeface="Candara"/>
              </a:rPr>
              <a:t>Bicarbonate</a:t>
            </a:r>
            <a:endParaRPr lang="en-US" b="1" dirty="0">
              <a:solidFill>
                <a:srgbClr val="17375E"/>
              </a:solidFill>
              <a:latin typeface="Candara"/>
              <a:cs typeface="Candara"/>
            </a:endParaRPr>
          </a:p>
        </p:txBody>
      </p:sp>
      <p:sp>
        <p:nvSpPr>
          <p:cNvPr id="27" name="Text Box 11"/>
          <p:cNvSpPr txBox="1">
            <a:spLocks noChangeArrowheads="1"/>
          </p:cNvSpPr>
          <p:nvPr/>
        </p:nvSpPr>
        <p:spPr bwMode="auto">
          <a:xfrm>
            <a:off x="6029325" y="4613275"/>
            <a:ext cx="98504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a:solidFill>
                  <a:srgbClr val="17375E"/>
                </a:solidFill>
                <a:latin typeface="Candara"/>
                <a:cs typeface="Candara"/>
              </a:rPr>
              <a:t>Carbonate</a:t>
            </a:r>
            <a:endParaRPr lang="en-US" b="1">
              <a:solidFill>
                <a:srgbClr val="17375E"/>
              </a:solidFill>
              <a:latin typeface="Candara"/>
              <a:cs typeface="Candara"/>
            </a:endParaRPr>
          </a:p>
        </p:txBody>
      </p:sp>
      <p:sp>
        <p:nvSpPr>
          <p:cNvPr id="28" name="Text Box 31"/>
          <p:cNvSpPr txBox="1">
            <a:spLocks noChangeArrowheads="1"/>
          </p:cNvSpPr>
          <p:nvPr/>
        </p:nvSpPr>
        <p:spPr bwMode="auto">
          <a:xfrm>
            <a:off x="1320350" y="4613275"/>
            <a:ext cx="133122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a:solidFill>
                  <a:srgbClr val="17375E"/>
                </a:solidFill>
                <a:latin typeface="Candara"/>
                <a:cs typeface="Candara"/>
              </a:rPr>
              <a:t>Dissolved</a:t>
            </a:r>
          </a:p>
          <a:p>
            <a:pPr algn="ctr">
              <a:defRPr/>
            </a:pPr>
            <a:r>
              <a:rPr lang="en-US" sz="1400" b="1">
                <a:solidFill>
                  <a:srgbClr val="17375E"/>
                </a:solidFill>
                <a:latin typeface="Candara"/>
                <a:cs typeface="Candara"/>
              </a:rPr>
              <a:t>carbon dioxide</a:t>
            </a:r>
            <a:endParaRPr lang="en-US" b="1">
              <a:solidFill>
                <a:srgbClr val="17375E"/>
              </a:solidFill>
              <a:latin typeface="Candara"/>
              <a:cs typeface="Candara"/>
            </a:endParaRPr>
          </a:p>
        </p:txBody>
      </p:sp>
      <p:sp>
        <p:nvSpPr>
          <p:cNvPr id="30" name="Line 40"/>
          <p:cNvSpPr>
            <a:spLocks noChangeShapeType="1"/>
          </p:cNvSpPr>
          <p:nvPr/>
        </p:nvSpPr>
        <p:spPr bwMode="auto">
          <a:xfrm>
            <a:off x="2438400" y="2914650"/>
            <a:ext cx="533400" cy="0"/>
          </a:xfrm>
          <a:prstGeom prst="line">
            <a:avLst/>
          </a:prstGeom>
          <a:noFill/>
          <a:ln w="38100">
            <a:solidFill>
              <a:srgbClr val="00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17375E"/>
              </a:solidFill>
              <a:latin typeface="Candara"/>
              <a:cs typeface="Candara"/>
            </a:endParaRPr>
          </a:p>
        </p:txBody>
      </p:sp>
      <p:sp>
        <p:nvSpPr>
          <p:cNvPr id="31" name="Line 41"/>
          <p:cNvSpPr>
            <a:spLocks noChangeShapeType="1"/>
          </p:cNvSpPr>
          <p:nvPr/>
        </p:nvSpPr>
        <p:spPr bwMode="auto">
          <a:xfrm>
            <a:off x="3733800" y="2914650"/>
            <a:ext cx="533400" cy="0"/>
          </a:xfrm>
          <a:prstGeom prst="line">
            <a:avLst/>
          </a:prstGeom>
          <a:noFill/>
          <a:ln w="38100">
            <a:solidFill>
              <a:srgbClr val="00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17375E"/>
              </a:solidFill>
              <a:latin typeface="Candara"/>
              <a:cs typeface="Candara"/>
            </a:endParaRPr>
          </a:p>
        </p:txBody>
      </p:sp>
      <p:sp>
        <p:nvSpPr>
          <p:cNvPr id="35" name="Text Box 207"/>
          <p:cNvSpPr txBox="1">
            <a:spLocks noChangeArrowheads="1"/>
          </p:cNvSpPr>
          <p:nvPr/>
        </p:nvSpPr>
        <p:spPr bwMode="auto">
          <a:xfrm>
            <a:off x="2188763" y="2408238"/>
            <a:ext cx="106124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a:solidFill>
                  <a:srgbClr val="17375E"/>
                </a:solidFill>
                <a:latin typeface="Candara"/>
                <a:cs typeface="Candara"/>
              </a:rPr>
              <a:t>(CO</a:t>
            </a:r>
            <a:r>
              <a:rPr lang="en-US" sz="1400" b="1" baseline="-25000">
                <a:solidFill>
                  <a:srgbClr val="17375E"/>
                </a:solidFill>
                <a:latin typeface="Candara"/>
                <a:cs typeface="Candara"/>
              </a:rPr>
              <a:t>2</a:t>
            </a:r>
            <a:r>
              <a:rPr lang="en-US" sz="1400" b="1">
                <a:solidFill>
                  <a:srgbClr val="17375E"/>
                </a:solidFill>
                <a:latin typeface="Candara"/>
                <a:cs typeface="Candara"/>
              </a:rPr>
              <a:t> + H</a:t>
            </a:r>
            <a:r>
              <a:rPr lang="en-US" sz="1400" b="1" baseline="-25000">
                <a:solidFill>
                  <a:srgbClr val="17375E"/>
                </a:solidFill>
                <a:latin typeface="Candara"/>
                <a:cs typeface="Candara"/>
              </a:rPr>
              <a:t>2</a:t>
            </a:r>
            <a:r>
              <a:rPr lang="en-US" sz="1400" b="1">
                <a:solidFill>
                  <a:srgbClr val="17375E"/>
                </a:solidFill>
                <a:latin typeface="Candara"/>
                <a:cs typeface="Candara"/>
              </a:rPr>
              <a:t>O)</a:t>
            </a:r>
            <a:endParaRPr lang="en-US" b="1">
              <a:solidFill>
                <a:srgbClr val="17375E"/>
              </a:solidFill>
              <a:latin typeface="Candara"/>
              <a:cs typeface="Candara"/>
            </a:endParaRPr>
          </a:p>
        </p:txBody>
      </p:sp>
      <p:grpSp>
        <p:nvGrpSpPr>
          <p:cNvPr id="31757" name="Group 208"/>
          <p:cNvGrpSpPr>
            <a:grpSpLocks/>
          </p:cNvGrpSpPr>
          <p:nvPr/>
        </p:nvGrpSpPr>
        <p:grpSpPr bwMode="auto">
          <a:xfrm>
            <a:off x="304800" y="2147888"/>
            <a:ext cx="8585200" cy="139700"/>
            <a:chOff x="513" y="759"/>
            <a:chExt cx="4612" cy="57"/>
          </a:xfrm>
        </p:grpSpPr>
        <p:sp>
          <p:nvSpPr>
            <p:cNvPr id="37" name="AutoShape 209"/>
            <p:cNvSpPr>
              <a:spLocks/>
            </p:cNvSpPr>
            <p:nvPr/>
          </p:nvSpPr>
          <p:spPr bwMode="auto">
            <a:xfrm rot="-5391105">
              <a:off x="746" y="526"/>
              <a:ext cx="49" cy="515"/>
            </a:xfrm>
            <a:prstGeom prst="leftBracket">
              <a:avLst>
                <a:gd name="adj" fmla="val 525510"/>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sp>
          <p:nvSpPr>
            <p:cNvPr id="38" name="AutoShape 210"/>
            <p:cNvSpPr>
              <a:spLocks/>
            </p:cNvSpPr>
            <p:nvPr/>
          </p:nvSpPr>
          <p:spPr bwMode="auto">
            <a:xfrm rot="-5391105">
              <a:off x="1259" y="531"/>
              <a:ext cx="51" cy="513"/>
            </a:xfrm>
            <a:prstGeom prst="leftBracket">
              <a:avLst>
                <a:gd name="adj" fmla="val 502941"/>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sp>
          <p:nvSpPr>
            <p:cNvPr id="39" name="AutoShape 211"/>
            <p:cNvSpPr>
              <a:spLocks/>
            </p:cNvSpPr>
            <p:nvPr/>
          </p:nvSpPr>
          <p:spPr bwMode="auto">
            <a:xfrm rot="-5391105">
              <a:off x="1772" y="526"/>
              <a:ext cx="51" cy="514"/>
            </a:xfrm>
            <a:prstGeom prst="leftBracket">
              <a:avLst>
                <a:gd name="adj" fmla="val 503922"/>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sp>
          <p:nvSpPr>
            <p:cNvPr id="40" name="AutoShape 212"/>
            <p:cNvSpPr>
              <a:spLocks/>
            </p:cNvSpPr>
            <p:nvPr/>
          </p:nvSpPr>
          <p:spPr bwMode="auto">
            <a:xfrm rot="-5391105">
              <a:off x="2274" y="531"/>
              <a:ext cx="51" cy="513"/>
            </a:xfrm>
            <a:prstGeom prst="leftBracket">
              <a:avLst>
                <a:gd name="adj" fmla="val 502941"/>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sp>
          <p:nvSpPr>
            <p:cNvPr id="41" name="AutoShape 213"/>
            <p:cNvSpPr>
              <a:spLocks/>
            </p:cNvSpPr>
            <p:nvPr/>
          </p:nvSpPr>
          <p:spPr bwMode="auto">
            <a:xfrm rot="-5391105">
              <a:off x="2788" y="530"/>
              <a:ext cx="51" cy="513"/>
            </a:xfrm>
            <a:prstGeom prst="leftBracket">
              <a:avLst>
                <a:gd name="adj" fmla="val 504902"/>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sp>
          <p:nvSpPr>
            <p:cNvPr id="42" name="AutoShape 214"/>
            <p:cNvSpPr>
              <a:spLocks/>
            </p:cNvSpPr>
            <p:nvPr/>
          </p:nvSpPr>
          <p:spPr bwMode="auto">
            <a:xfrm rot="-5391105">
              <a:off x="3301" y="534"/>
              <a:ext cx="50" cy="513"/>
            </a:xfrm>
            <a:prstGeom prst="leftBracket">
              <a:avLst>
                <a:gd name="adj" fmla="val 513000"/>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sp>
          <p:nvSpPr>
            <p:cNvPr id="43" name="AutoShape 215"/>
            <p:cNvSpPr>
              <a:spLocks/>
            </p:cNvSpPr>
            <p:nvPr/>
          </p:nvSpPr>
          <p:spPr bwMode="auto">
            <a:xfrm rot="-5391105">
              <a:off x="3816" y="534"/>
              <a:ext cx="50" cy="513"/>
            </a:xfrm>
            <a:prstGeom prst="leftBracket">
              <a:avLst>
                <a:gd name="adj" fmla="val 513000"/>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sp>
          <p:nvSpPr>
            <p:cNvPr id="44" name="AutoShape 216"/>
            <p:cNvSpPr>
              <a:spLocks/>
            </p:cNvSpPr>
            <p:nvPr/>
          </p:nvSpPr>
          <p:spPr bwMode="auto">
            <a:xfrm rot="-5391105">
              <a:off x="4329" y="536"/>
              <a:ext cx="51" cy="513"/>
            </a:xfrm>
            <a:prstGeom prst="leftBracket">
              <a:avLst>
                <a:gd name="adj" fmla="val 515000"/>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sp>
          <p:nvSpPr>
            <p:cNvPr id="45" name="AutoShape 217"/>
            <p:cNvSpPr>
              <a:spLocks/>
            </p:cNvSpPr>
            <p:nvPr/>
          </p:nvSpPr>
          <p:spPr bwMode="auto">
            <a:xfrm rot="-5391105">
              <a:off x="4843" y="534"/>
              <a:ext cx="50" cy="513"/>
            </a:xfrm>
            <a:prstGeom prst="leftBracket">
              <a:avLst>
                <a:gd name="adj" fmla="val 513000"/>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17375E"/>
                </a:solidFill>
              </a:endParaRPr>
            </a:p>
          </p:txBody>
        </p:sp>
      </p:grpSp>
      <p:cxnSp>
        <p:nvCxnSpPr>
          <p:cNvPr id="47" name="Straight Connector 46"/>
          <p:cNvCxnSpPr/>
          <p:nvPr/>
        </p:nvCxnSpPr>
        <p:spPr>
          <a:xfrm flipV="1">
            <a:off x="4016375" y="4430713"/>
            <a:ext cx="0" cy="1373187"/>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5765800" y="4446588"/>
            <a:ext cx="0" cy="1373187"/>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7135813" y="4430713"/>
            <a:ext cx="0" cy="1373187"/>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50" name="AutoShape 9"/>
          <p:cNvSpPr>
            <a:spLocks noChangeArrowheads="1"/>
          </p:cNvSpPr>
          <p:nvPr/>
        </p:nvSpPr>
        <p:spPr bwMode="auto">
          <a:xfrm>
            <a:off x="2076450" y="5553075"/>
            <a:ext cx="1143000" cy="533400"/>
          </a:xfrm>
          <a:prstGeom prst="roundRect">
            <a:avLst>
              <a:gd name="adj" fmla="val 16667"/>
            </a:avLst>
          </a:prstGeom>
          <a:solidFill>
            <a:srgbClr val="0000FF"/>
          </a:solidFill>
          <a:ln w="9525">
            <a:solidFill>
              <a:schemeClr val="tx1"/>
            </a:solidFill>
            <a:round/>
            <a:headEnd/>
            <a:tailEnd/>
          </a:ln>
          <a:effectLst/>
        </p:spPr>
        <p:txBody>
          <a:bodyPr wrap="none" anchor="ctr"/>
          <a:lstStyle/>
          <a:p>
            <a:pPr>
              <a:defRPr/>
            </a:pPr>
            <a:r>
              <a:rPr lang="en-US" sz="2000" dirty="0">
                <a:solidFill>
                  <a:schemeClr val="bg1"/>
                </a:solidFill>
                <a:effectLst>
                  <a:outerShdw blurRad="50800" dist="38100" dir="2700000" algn="tl">
                    <a:schemeClr val="tx1">
                      <a:alpha val="43000"/>
                    </a:schemeClr>
                  </a:outerShdw>
                </a:effectLst>
                <a:latin typeface="Candara"/>
                <a:cs typeface="Candara"/>
              </a:rPr>
              <a:t>CO</a:t>
            </a:r>
            <a:r>
              <a:rPr lang="en-US" sz="2000" baseline="-25000" dirty="0">
                <a:solidFill>
                  <a:schemeClr val="bg1"/>
                </a:solidFill>
                <a:effectLst>
                  <a:outerShdw blurRad="50800" dist="38100" dir="2700000" algn="tl">
                    <a:schemeClr val="tx1">
                      <a:alpha val="43000"/>
                    </a:schemeClr>
                  </a:outerShdw>
                </a:effectLst>
                <a:latin typeface="Candara"/>
                <a:cs typeface="Candara"/>
              </a:rPr>
              <a:t>2(aq)</a:t>
            </a:r>
            <a:endParaRPr lang="en-US" sz="2000" baseline="30000" dirty="0">
              <a:solidFill>
                <a:schemeClr val="bg1"/>
              </a:solidFill>
              <a:effectLst>
                <a:outerShdw blurRad="50800" dist="38100" dir="2700000" algn="tl">
                  <a:schemeClr val="tx1">
                    <a:alpha val="43000"/>
                  </a:schemeClr>
                </a:outerShdw>
              </a:effectLst>
              <a:latin typeface="Candara"/>
              <a:cs typeface="Candara"/>
            </a:endParaRPr>
          </a:p>
        </p:txBody>
      </p:sp>
      <p:sp>
        <p:nvSpPr>
          <p:cNvPr id="52" name="AutoShape 6"/>
          <p:cNvSpPr>
            <a:spLocks noChangeArrowheads="1"/>
          </p:cNvSpPr>
          <p:nvPr/>
        </p:nvSpPr>
        <p:spPr bwMode="auto">
          <a:xfrm>
            <a:off x="4351338" y="5553075"/>
            <a:ext cx="1168400" cy="533400"/>
          </a:xfrm>
          <a:prstGeom prst="roundRect">
            <a:avLst>
              <a:gd name="adj" fmla="val 16667"/>
            </a:avLst>
          </a:prstGeom>
          <a:solidFill>
            <a:srgbClr val="008000"/>
          </a:solidFill>
          <a:ln w="9525">
            <a:solidFill>
              <a:schemeClr val="tx1"/>
            </a:solidFill>
            <a:round/>
            <a:headEnd/>
            <a:tailEnd/>
          </a:ln>
          <a:effectLst/>
        </p:spPr>
        <p:txBody>
          <a:bodyPr wrap="none" anchor="ctr"/>
          <a:lstStyle/>
          <a:p>
            <a:pPr>
              <a:defRPr/>
            </a:pPr>
            <a:r>
              <a:rPr lang="en-US" sz="2000" dirty="0">
                <a:solidFill>
                  <a:schemeClr val="bg1"/>
                </a:solidFill>
                <a:effectLst>
                  <a:outerShdw blurRad="38100" dist="38100" dir="2700000" algn="tl">
                    <a:schemeClr val="tx1">
                      <a:alpha val="43000"/>
                    </a:schemeClr>
                  </a:outerShdw>
                </a:effectLst>
                <a:latin typeface="Candara"/>
                <a:cs typeface="Candara"/>
              </a:rPr>
              <a:t>HCO</a:t>
            </a:r>
            <a:r>
              <a:rPr lang="en-US" sz="2000" baseline="-25000" dirty="0">
                <a:solidFill>
                  <a:schemeClr val="bg1"/>
                </a:solidFill>
                <a:effectLst>
                  <a:outerShdw blurRad="38100" dist="38100" dir="2700000" algn="tl">
                    <a:schemeClr val="tx1">
                      <a:alpha val="43000"/>
                    </a:schemeClr>
                  </a:outerShdw>
                </a:effectLst>
                <a:latin typeface="Candara"/>
                <a:cs typeface="Candara"/>
              </a:rPr>
              <a:t>3</a:t>
            </a:r>
            <a:r>
              <a:rPr lang="en-US" sz="2000" baseline="30000" dirty="0">
                <a:solidFill>
                  <a:schemeClr val="bg1"/>
                </a:solidFill>
                <a:effectLst>
                  <a:outerShdw blurRad="38100" dist="38100" dir="2700000" algn="tl">
                    <a:schemeClr val="tx1">
                      <a:alpha val="43000"/>
                    </a:schemeClr>
                  </a:outerShdw>
                </a:effectLst>
                <a:latin typeface="Candara"/>
                <a:cs typeface="Candara"/>
              </a:rPr>
              <a:t>-</a:t>
            </a:r>
          </a:p>
        </p:txBody>
      </p:sp>
      <p:sp>
        <p:nvSpPr>
          <p:cNvPr id="54" name="AutoShape 7"/>
          <p:cNvSpPr>
            <a:spLocks noChangeArrowheads="1"/>
          </p:cNvSpPr>
          <p:nvPr/>
        </p:nvSpPr>
        <p:spPr bwMode="auto">
          <a:xfrm>
            <a:off x="5886450" y="5549900"/>
            <a:ext cx="1135063" cy="533400"/>
          </a:xfrm>
          <a:prstGeom prst="roundRect">
            <a:avLst>
              <a:gd name="adj" fmla="val 16667"/>
            </a:avLst>
          </a:prstGeom>
          <a:solidFill>
            <a:srgbClr val="800000"/>
          </a:solidFill>
          <a:ln w="9525">
            <a:solidFill>
              <a:schemeClr val="tx1"/>
            </a:solidFill>
            <a:round/>
            <a:headEnd/>
            <a:tailEnd/>
          </a:ln>
          <a:effectLst/>
        </p:spPr>
        <p:txBody>
          <a:bodyPr wrap="none" anchor="ctr"/>
          <a:lstStyle/>
          <a:p>
            <a:pPr>
              <a:defRPr/>
            </a:pPr>
            <a:r>
              <a:rPr lang="en-US" sz="2000" dirty="0">
                <a:solidFill>
                  <a:schemeClr val="bg1"/>
                </a:solidFill>
                <a:effectLst>
                  <a:outerShdw blurRad="50800" dist="50800" dir="16200000" algn="tl" rotWithShape="0">
                    <a:schemeClr val="tx1">
                      <a:alpha val="0"/>
                    </a:schemeClr>
                  </a:outerShdw>
                </a:effectLst>
                <a:latin typeface="Candara"/>
                <a:cs typeface="Candara"/>
              </a:rPr>
              <a:t>CO</a:t>
            </a:r>
            <a:r>
              <a:rPr lang="en-US" sz="2000" baseline="-25000" dirty="0">
                <a:solidFill>
                  <a:schemeClr val="bg1"/>
                </a:solidFill>
                <a:effectLst>
                  <a:outerShdw blurRad="50800" dist="50800" dir="16200000" algn="tl" rotWithShape="0">
                    <a:schemeClr val="tx1">
                      <a:alpha val="0"/>
                    </a:schemeClr>
                  </a:outerShdw>
                </a:effectLst>
                <a:latin typeface="Candara"/>
                <a:cs typeface="Candara"/>
              </a:rPr>
              <a:t>3</a:t>
            </a:r>
            <a:r>
              <a:rPr lang="en-US" sz="2000" baseline="30000" dirty="0">
                <a:solidFill>
                  <a:schemeClr val="bg1"/>
                </a:solidFill>
                <a:effectLst>
                  <a:outerShdw blurRad="50800" dist="50800" dir="16200000" algn="tl" rotWithShape="0">
                    <a:schemeClr val="tx1">
                      <a:alpha val="0"/>
                    </a:schemeClr>
                  </a:outerShdw>
                </a:effectLst>
                <a:latin typeface="Candara"/>
                <a:cs typeface="Candara"/>
              </a:rPr>
              <a:t>2-</a:t>
            </a:r>
          </a:p>
        </p:txBody>
      </p:sp>
      <p:sp>
        <p:nvSpPr>
          <p:cNvPr id="56" name="AutoShape 8"/>
          <p:cNvSpPr>
            <a:spLocks noChangeArrowheads="1"/>
          </p:cNvSpPr>
          <p:nvPr/>
        </p:nvSpPr>
        <p:spPr bwMode="auto">
          <a:xfrm>
            <a:off x="7210425" y="5537200"/>
            <a:ext cx="1152525" cy="533400"/>
          </a:xfrm>
          <a:prstGeom prst="roundRect">
            <a:avLst>
              <a:gd name="adj" fmla="val 16667"/>
            </a:avLst>
          </a:prstGeom>
          <a:solidFill>
            <a:srgbClr val="4F6F92"/>
          </a:solidFill>
          <a:ln w="9525">
            <a:solidFill>
              <a:schemeClr val="tx1"/>
            </a:solidFill>
            <a:round/>
            <a:headEnd/>
            <a:tailEnd/>
          </a:ln>
          <a:effectLst/>
        </p:spPr>
        <p:txBody>
          <a:bodyPr wrap="none" anchor="ctr"/>
          <a:lstStyle/>
          <a:p>
            <a:pPr>
              <a:defRPr/>
            </a:pPr>
            <a:r>
              <a:rPr lang="en-US" sz="2000">
                <a:solidFill>
                  <a:schemeClr val="bg1"/>
                </a:solidFill>
                <a:effectLst>
                  <a:outerShdw blurRad="38100" dist="38100" dir="2700000" algn="tl">
                    <a:srgbClr val="000000"/>
                  </a:outerShdw>
                </a:effectLst>
                <a:latin typeface="Candara"/>
                <a:cs typeface="Candara"/>
              </a:rPr>
              <a:t>pH</a:t>
            </a:r>
            <a:endParaRPr lang="en-US" sz="2000" baseline="30000">
              <a:latin typeface="Candara"/>
              <a:cs typeface="Candara"/>
            </a:endParaRPr>
          </a:p>
        </p:txBody>
      </p:sp>
      <p:cxnSp>
        <p:nvCxnSpPr>
          <p:cNvPr id="3" name="Elbow Connector 2"/>
          <p:cNvCxnSpPr/>
          <p:nvPr/>
        </p:nvCxnSpPr>
        <p:spPr>
          <a:xfrm>
            <a:off x="4667250" y="3125788"/>
            <a:ext cx="1428750" cy="452437"/>
          </a:xfrm>
          <a:prstGeom prst="bentConnector3">
            <a:avLst>
              <a:gd name="adj1" fmla="val -764"/>
            </a:avLst>
          </a:prstGeom>
          <a:ln w="34925" cmpd="sng">
            <a:solidFill>
              <a:srgbClr val="000000"/>
            </a:solidFill>
            <a:headEnd type="stealth"/>
            <a:tailEnd type="stealth" w="med" len="lg"/>
          </a:ln>
          <a:effectLst/>
        </p:spPr>
        <p:style>
          <a:lnRef idx="2">
            <a:schemeClr val="accent1"/>
          </a:lnRef>
          <a:fillRef idx="0">
            <a:schemeClr val="accent1"/>
          </a:fillRef>
          <a:effectRef idx="1">
            <a:schemeClr val="accent1"/>
          </a:effectRef>
          <a:fontRef idx="minor">
            <a:schemeClr val="tx1"/>
          </a:fontRef>
        </p:style>
      </p:cxnSp>
      <p:pic>
        <p:nvPicPr>
          <p:cNvPr id="46" name="Picture 45" descr="sterling_zumbrunn_p13coral_37759b.jpg"/>
          <p:cNvPicPr>
            <a:picLocks noChangeAspect="1"/>
          </p:cNvPicPr>
          <p:nvPr/>
        </p:nvPicPr>
        <p:blipFill>
          <a:blip r:embed="rId3"/>
          <a:stretch>
            <a:fillRect/>
          </a:stretch>
        </p:blipFill>
        <p:spPr>
          <a:xfrm>
            <a:off x="3924" y="30972"/>
            <a:ext cx="932226" cy="870446"/>
          </a:xfrm>
          <a:prstGeom prst="rect">
            <a:avLst/>
          </a:prstGeom>
        </p:spPr>
      </p:pic>
      <p:sp>
        <p:nvSpPr>
          <p:cNvPr id="58" name="Rectangle 57"/>
          <p:cNvSpPr/>
          <p:nvPr/>
        </p:nvSpPr>
        <p:spPr>
          <a:xfrm>
            <a:off x="11425" y="0"/>
            <a:ext cx="914400" cy="9144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74357393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4098</TotalTime>
  <Words>6735</Words>
  <Application>Microsoft Macintosh PowerPoint</Application>
  <PresentationFormat>On-screen Show (4:3)</PresentationFormat>
  <Paragraphs>879</Paragraphs>
  <Slides>66</Slides>
  <Notes>63</Notes>
  <HiddenSlides>0</HiddenSlides>
  <MMClips>0</MMClips>
  <ScaleCrop>false</ScaleCrop>
  <HeadingPairs>
    <vt:vector size="4" baseType="variant">
      <vt:variant>
        <vt:lpstr>Theme</vt:lpstr>
      </vt:variant>
      <vt:variant>
        <vt:i4>3</vt:i4>
      </vt:variant>
      <vt:variant>
        <vt:lpstr>Slide Titles</vt:lpstr>
      </vt:variant>
      <vt:variant>
        <vt:i4>66</vt:i4>
      </vt:variant>
    </vt:vector>
  </HeadingPairs>
  <TitlesOfParts>
    <vt:vector size="69" baseType="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Happened in the PETM?</vt:lpstr>
      <vt:lpstr>PowerPoint Presentation</vt:lpstr>
      <vt:lpstr>Zostera marina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Reduced settlement on coralline algae</vt:lpstr>
      <vt:lpstr>Reduced settlement on coralline algae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Natural ocean acidification Galápagos Coral Reefs</vt:lpstr>
      <vt:lpstr>Natural ocean acidification Galápagos Coral Reefs</vt:lpstr>
      <vt:lpstr>PowerPoint Presentation</vt:lpstr>
      <vt:lpstr>PowerPoint Presentation</vt:lpstr>
      <vt:lpstr>Future Calcification - Combined T &amp; Ω effects WITH bleaching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Fate of Coral Reef Ecosystems</vt:lpstr>
    </vt:vector>
  </TitlesOfParts>
  <Company>UCAR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Coral Reef Environment</dc:title>
  <dc:creator>Joanie Kleypas</dc:creator>
  <cp:lastModifiedBy>Joan Kleypas</cp:lastModifiedBy>
  <cp:revision>204</cp:revision>
  <dcterms:created xsi:type="dcterms:W3CDTF">2011-10-03T17:15:10Z</dcterms:created>
  <dcterms:modified xsi:type="dcterms:W3CDTF">2013-11-05T17:06:45Z</dcterms:modified>
</cp:coreProperties>
</file>