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5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8" r:id="rId2"/>
    <p:sldId id="259" r:id="rId3"/>
    <p:sldId id="260" r:id="rId4"/>
    <p:sldId id="261" r:id="rId5"/>
    <p:sldId id="279" r:id="rId6"/>
    <p:sldId id="301" r:id="rId7"/>
    <p:sldId id="304" r:id="rId8"/>
    <p:sldId id="302" r:id="rId9"/>
    <p:sldId id="303" r:id="rId10"/>
    <p:sldId id="311" r:id="rId11"/>
    <p:sldId id="305" r:id="rId12"/>
    <p:sldId id="306" r:id="rId13"/>
    <p:sldId id="307" r:id="rId14"/>
    <p:sldId id="308" r:id="rId15"/>
    <p:sldId id="309" r:id="rId16"/>
    <p:sldId id="310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97" d="100"/>
          <a:sy n="197" d="100"/>
        </p:scale>
        <p:origin x="-22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Relationship Id="rId2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Relationship Id="rId2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Relationship Id="rId2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Relationship Id="rId2" Type="http://schemas.openxmlformats.org/officeDocument/2006/relationships/image" Target="../media/image4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Relationship Id="rId2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EC48E9-72D9-4C4C-B42A-67DC4BEEE72D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34560-C564-5542-8C77-DD81BEA31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71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fluids are governed by the same dynamics and give rise to 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weather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698024-7C4E-C048-94C1-EB43ED6C8111}" type="slidenum">
              <a:rPr lang="en-US" sz="1200"/>
              <a:pPr eaLnBrk="1" hangingPunct="1"/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Explain the plot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In E. Eq. Pac., the HC and HF corr. very similar across ocean component resolution.  It is max. at 0 lag or when HC leads by ~1 mon. and time scale &gt; 1 year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In the HR simulation in the mid-latitudes, at small scales, the HC and HF corr. is also max at 0 lag.  Time scale depends on region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In the HR and LR simulations in mid-latitudes at larger scales, corr. &gt; 0 when HC leads, corr. &lt; 0 when HF leads and ~0 at 0 lag.  Consistent with HC anomies being created and/or damped by fluxes.  Time scale depends on region.  Transition between small and large ~5</a:t>
            </a:r>
            <a:r>
              <a:rPr lang="en-US" baseline="30000">
                <a:latin typeface="Calibri" charset="0"/>
                <a:ea typeface="ＭＳ Ｐゴシック" charset="0"/>
                <a:cs typeface="ＭＳ Ｐゴシック" charset="0"/>
              </a:rPr>
              <a:t>o 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in Kuroshio, little larger in Agulhas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In LR simulation, Kuroshio region at scales &lt;15</a:t>
            </a:r>
            <a:r>
              <a:rPr lang="en-US" baseline="30000">
                <a:latin typeface="Calibri" charset="0"/>
                <a:ea typeface="ＭＳ Ｐゴシック" charset="0"/>
                <a:cs typeface="ＭＳ Ｐゴシック" charset="0"/>
              </a:rPr>
              <a:t>o 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negative corr., max at ~2mon. HF lead, consistent with atmos. driving HC anomaly and/or HC lag, consistent with atmos. damping HC anomaly</a:t>
            </a:r>
            <a:endParaRPr lang="en-US" baseline="3000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D166C5-A9CA-8649-BFB5-799D156A0F09}" type="slidenum">
              <a:rPr lang="en-US" sz="1200"/>
              <a:pPr eaLnBrk="1" hangingPunct="1"/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There are positive corr. between SSH and convective precip. in vicintiy of WBC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s, ACC and mid-latitude ocean fronts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This connection may allow ocean variability to impact not just the lower atmosphere in vicinity of ocean/atmosphere interface, but throughout the troposphere.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Changes in convective heating have potential to alter atmospheric circulation patterns</a:t>
            </a: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62920F-66FC-694F-9232-C5C9C2631BEA}" type="slidenum">
              <a:rPr lang="en-US" sz="1200"/>
              <a:pPr eaLnBrk="1" hangingPunct="1"/>
              <a:t>26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509B5BE-4CA2-4C48-AD2D-6853D935DDEC}" type="slidenum">
              <a:rPr lang="en-US" sz="1200"/>
              <a:pPr eaLnBrk="1" hangingPunct="1"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49B0D9-CE37-924A-B5EE-EFD17498C18A}" type="slidenum">
              <a:rPr lang="en-US" sz="1200"/>
              <a:pPr eaLnBrk="1" hangingPunct="1"/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Correlation analysis to attribute sources of coupled atmosphere-ocean variability 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Can use a simple stochastic model of the coupled ocean atmosphere system to determine the signatures of 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Beta = alpha/20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Gamma_a ~ 1/6 day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Gamma_o ~ 1/3 years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C2A5A4-8DD8-114E-8432-B077C730D1DF}" type="slidenum">
              <a:rPr lang="en-US" sz="1200"/>
              <a:pPr eaLnBrk="1" hangingPunct="1"/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Correlation analysis to attribute sources of coupled atmosphere-ocean variability 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Can use a simple stochastic model of the coupled ocean atmosphere system to determine the signatures of 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Beta = alpha/20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Gamma_a ~ 1/6 day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Gamma_o ~ 1/3 years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D73C6D6-E44B-4F49-A3EC-1A3AAD5C21BF}" type="slidenum">
              <a:rPr lang="en-US" sz="1200"/>
              <a:pPr eaLnBrk="1" hangingPunct="1"/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In mid-latitude, corr. between HC and HF  are + and extensive in the HR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Highest correlations are found in the vicinity of WBC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 and frontal zones.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In same regions in LR simulation, there are + correlations but they are less extensive and weaker.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In mid-latitudes, the correlations between d(HC)/dt and  HF are negative and extensive in the LR simulation. 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Highest correlations are away from the vicinity of WBC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 and frontal zones. 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In same regions in HR simulation, correlations are neutral or weakly negative and far less extensive.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+ HC,HF corr. In HR imply ocean forcing atmosphere through air-sea DT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- dHC/dt corr. In LR imply atmosphere forcing ocean through ocean heat balance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HF &amp; HC repeated HR has +correlations in mid-latitudes, absent or muted in LR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HF &amp; dHC/dt LR has –correlations in mid-latitudes, absent or muted in HR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3AA51D-7524-F548-90FA-F9ECCBD83078}" type="slidenum">
              <a:rPr lang="en-US" sz="1200"/>
              <a:pPr eaLnBrk="1" hangingPunct="1"/>
              <a:t>20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Now looking in processes in HR and LR simulations and HR and LR results will be presented in columns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Examine the scale dependence of the simultaneous correlation between heat content and total heat flux in the simulations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large scale correlation maps are very similar across ocean model resolutions and larger values are mostly confined to the topics.  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small scale correlations are mostly positive in mid-latitudes in both simulations, but are more extensive and stronger in the simulation done using the HR ocean component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When all scales are used to calculate the correlation, the influence of the small scales is still clear.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Patterns and magnitude of correlations in larger scales very similar across ocean model res. and dominated by tropical features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HR and LR  corr. in smaller scales both + in mid-latitudes, but much stronger in HR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Much more HC and HF variance in HR compared to LR; Covariance (not shown) HR &gt;&gt; LR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Small scales behind correlations in mid-latitudes, all scales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878E730-6F36-8447-9C6F-8DB11EEB033A}" type="slidenum">
              <a:rPr lang="en-US" sz="1200"/>
              <a:pPr eaLnBrk="1" hangingPunct="1"/>
              <a:t>21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At all locations, </a:t>
            </a:r>
            <a:r>
              <a:rPr lang="en-US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tend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~ </a:t>
            </a:r>
            <a:r>
              <a:rPr lang="en-US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adv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; both &gt;&gt; </a:t>
            </a:r>
            <a:r>
              <a:rPr lang="en-US">
                <a:solidFill>
                  <a:srgbClr val="FFBE34"/>
                </a:solidFill>
                <a:latin typeface="Calibri" charset="0"/>
                <a:ea typeface="ＭＳ Ｐゴシック" charset="0"/>
                <a:cs typeface="ＭＳ Ｐゴシック" charset="0"/>
              </a:rPr>
              <a:t>hf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Ocean dynamics (advection) creates a </a:t>
            </a:r>
            <a:r>
              <a:rPr lang="en-US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tend,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produces </a:t>
            </a: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temp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anomalies that are in phase with </a:t>
            </a:r>
            <a:r>
              <a:rPr lang="en-US">
                <a:solidFill>
                  <a:srgbClr val="FFBE34"/>
                </a:solidFill>
                <a:latin typeface="Calibri" charset="0"/>
                <a:ea typeface="ＭＳ Ｐゴシック" charset="0"/>
                <a:cs typeface="ＭＳ Ｐゴシック" charset="0"/>
              </a:rPr>
              <a:t>hf</a:t>
            </a: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Familiar relationships in E. Eq. Pac. but at small scales and with HR ocean, similar relationships seen in mid-latitude WBC and other frontal regions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9F9C8C-56F3-D54B-9465-1F93F3774099}" type="slidenum">
              <a:rPr lang="en-US" sz="1200"/>
              <a:pPr eaLnBrk="1" hangingPunct="1"/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At larger scales, picture in E Eq Pacific does not change much</a:t>
            </a:r>
            <a:endParaRPr lang="en-US">
              <a:solidFill>
                <a:srgbClr val="FFBE34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In mid-latitudes: </a:t>
            </a:r>
            <a:r>
              <a:rPr lang="en-US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tend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adv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do not balance as well as at smaller scales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solidFill>
                  <a:srgbClr val="FFBE34"/>
                </a:solidFill>
                <a:latin typeface="Calibri" charset="0"/>
                <a:ea typeface="ＭＳ Ｐゴシック" charset="0"/>
                <a:cs typeface="ＭＳ Ｐゴシック" charset="0"/>
              </a:rPr>
              <a:t>HF 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plays more important role with regional diffs; as scale -&gt; global, </a:t>
            </a:r>
            <a:r>
              <a:rPr lang="en-US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adv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-&gt; 0 and </a:t>
            </a:r>
            <a:r>
              <a:rPr lang="en-US">
                <a:solidFill>
                  <a:srgbClr val="FFBE34"/>
                </a:solidFill>
                <a:latin typeface="Calibri" charset="0"/>
                <a:ea typeface="ＭＳ Ｐゴシック" charset="0"/>
                <a:cs typeface="ＭＳ Ｐゴシック" charset="0"/>
              </a:rPr>
              <a:t>HF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~ </a:t>
            </a:r>
            <a:r>
              <a:rPr lang="en-US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tend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solidFill>
                  <a:srgbClr val="FFBE34"/>
                </a:solidFill>
                <a:latin typeface="Calibri" charset="0"/>
                <a:ea typeface="ＭＳ Ｐゴシック" charset="0"/>
                <a:cs typeface="ＭＳ Ｐゴシック" charset="0"/>
              </a:rPr>
              <a:t>HF </a:t>
            </a:r>
            <a:r>
              <a:rPr lang="en-US" i="1">
                <a:latin typeface="Calibri" charset="0"/>
                <a:ea typeface="ＭＳ Ｐゴシック" charset="0"/>
                <a:cs typeface="ＭＳ Ｐゴシック" charset="0"/>
              </a:rPr>
              <a:t>not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in phase with </a:t>
            </a: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temp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solidFill>
                  <a:srgbClr val="FFBE34"/>
                </a:solidFill>
                <a:latin typeface="Calibri" charset="0"/>
                <a:ea typeface="ＭＳ Ｐゴシック" charset="0"/>
                <a:cs typeface="ＭＳ Ｐゴシック" charset="0"/>
              </a:rPr>
              <a:t>HF 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often 180</a:t>
            </a:r>
            <a:r>
              <a:rPr lang="en-US" baseline="30000">
                <a:latin typeface="Calibri" charset="0"/>
                <a:ea typeface="ＭＳ Ｐゴシック" charset="0"/>
                <a:cs typeface="ＭＳ Ｐゴシック" charset="0"/>
              </a:rPr>
              <a:t>o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out phase with </a:t>
            </a:r>
            <a:r>
              <a:rPr lang="en-US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tend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: atmos driven fluxes forcing ocean temp response and/or atmosphere damping ocean temp anomalies</a:t>
            </a:r>
            <a:endParaRPr lang="en-US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A3C4A0B-A2A1-7241-AE1A-AA395A235977}" type="slidenum">
              <a:rPr lang="en-US" sz="1200"/>
              <a:pPr eaLnBrk="1" hangingPunct="1"/>
              <a:t>23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7FED-805B-144E-AB95-5C20E694C2F2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67F7-B435-994B-91F2-44F839355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97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7FED-805B-144E-AB95-5C20E694C2F2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67F7-B435-994B-91F2-44F839355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06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7FED-805B-144E-AB95-5C20E694C2F2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67F7-B435-994B-91F2-44F839355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17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7FED-805B-144E-AB95-5C20E694C2F2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67F7-B435-994B-91F2-44F839355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07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7FED-805B-144E-AB95-5C20E694C2F2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67F7-B435-994B-91F2-44F839355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58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7FED-805B-144E-AB95-5C20E694C2F2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67F7-B435-994B-91F2-44F839355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23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7FED-805B-144E-AB95-5C20E694C2F2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67F7-B435-994B-91F2-44F839355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45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7FED-805B-144E-AB95-5C20E694C2F2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67F7-B435-994B-91F2-44F839355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14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7FED-805B-144E-AB95-5C20E694C2F2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67F7-B435-994B-91F2-44F839355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29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7FED-805B-144E-AB95-5C20E694C2F2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67F7-B435-994B-91F2-44F839355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04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7FED-805B-144E-AB95-5C20E694C2F2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67F7-B435-994B-91F2-44F839355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58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E7FED-805B-144E-AB95-5C20E694C2F2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367F7-B435-994B-91F2-44F839355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13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4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27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2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42.e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43.emf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46.e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47.emf"/><Relationship Id="rId8" Type="http://schemas.openxmlformats.org/officeDocument/2006/relationships/image" Target="../media/image45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3.e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45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1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45.png"/><Relationship Id="rId8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219617" y="284103"/>
            <a:ext cx="8746539" cy="172908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Connections Between</a:t>
            </a:r>
            <a:b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Oceanic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Weather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and</a:t>
            </a:r>
            <a:b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Atmospheric Climate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ubtitle 2"/>
          <p:cNvSpPr>
            <a:spLocks noGrp="1"/>
          </p:cNvSpPr>
          <p:nvPr>
            <p:ph type="subTitle" idx="1"/>
          </p:nvPr>
        </p:nvSpPr>
        <p:spPr>
          <a:xfrm>
            <a:off x="1371600" y="2299758"/>
            <a:ext cx="6400800" cy="1590675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Frank Bryan</a:t>
            </a:r>
          </a:p>
          <a:p>
            <a:pPr eaLnBrk="1" hangingPunct="1"/>
            <a:r>
              <a:rPr lang="en-US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Oceanography Section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National Center for Atmospheric Research</a:t>
            </a:r>
            <a:endParaRPr lang="en-US" dirty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1371600" y="4103688"/>
            <a:ext cx="65500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 charset="0"/>
              </a:rPr>
              <a:t>Contributions from:</a:t>
            </a:r>
          </a:p>
          <a:p>
            <a:pPr eaLnBrk="1" hangingPunct="1"/>
            <a:r>
              <a:rPr lang="en-US" sz="1800" dirty="0">
                <a:latin typeface="Calibri" charset="0"/>
              </a:rPr>
              <a:t>DOE/LLNL Grand Challenge Team (LLNL, LANL, ORNL, Scripps, NCAR)</a:t>
            </a:r>
          </a:p>
          <a:p>
            <a:pPr eaLnBrk="1" hangingPunct="1"/>
            <a:r>
              <a:rPr lang="en-US" sz="1800" dirty="0">
                <a:latin typeface="Calibri" charset="0"/>
              </a:rPr>
              <a:t>NSF </a:t>
            </a:r>
            <a:r>
              <a:rPr lang="en-US" sz="1800" dirty="0" err="1">
                <a:latin typeface="Calibri" charset="0"/>
              </a:rPr>
              <a:t>PetaApps</a:t>
            </a:r>
            <a:r>
              <a:rPr lang="en-US" sz="1800" dirty="0">
                <a:latin typeface="Calibri" charset="0"/>
              </a:rPr>
              <a:t> Team (COLA, RSMAS, UW, NCAR)</a:t>
            </a:r>
          </a:p>
          <a:p>
            <a:pPr eaLnBrk="1" hangingPunct="1"/>
            <a:endParaRPr lang="en-US" sz="1800" dirty="0">
              <a:latin typeface="Calibri" charset="0"/>
            </a:endParaRP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3098274" y="5486400"/>
            <a:ext cx="25140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 charset="0"/>
              </a:rPr>
              <a:t>Special Thank to:</a:t>
            </a:r>
          </a:p>
          <a:p>
            <a:pPr algn="ctr" eaLnBrk="1" hangingPunct="1"/>
            <a:r>
              <a:rPr lang="en-US" sz="1800" dirty="0">
                <a:latin typeface="Calibri" charset="0"/>
              </a:rPr>
              <a:t>John Dennis </a:t>
            </a:r>
            <a:r>
              <a:rPr lang="en-US" sz="1800" dirty="0" smtClean="0">
                <a:latin typeface="Calibri" charset="0"/>
              </a:rPr>
              <a:t>(NCAR/CISL</a:t>
            </a:r>
            <a:r>
              <a:rPr lang="en-US" sz="1800" dirty="0">
                <a:latin typeface="Calibri" charset="0"/>
              </a:rPr>
              <a:t>)</a:t>
            </a:r>
          </a:p>
          <a:p>
            <a:pPr algn="ctr" eaLnBrk="1" hangingPunct="1"/>
            <a:r>
              <a:rPr lang="en-US" sz="1800" dirty="0">
                <a:latin typeface="Calibri" charset="0"/>
              </a:rPr>
              <a:t>Bob Tomas </a:t>
            </a:r>
            <a:r>
              <a:rPr lang="en-US" sz="1800" dirty="0" smtClean="0">
                <a:latin typeface="Calibri" charset="0"/>
              </a:rPr>
              <a:t>(NCAR/CGD</a:t>
            </a:r>
            <a:r>
              <a:rPr lang="en-US" sz="1800" dirty="0">
                <a:latin typeface="Calibri" charset="0"/>
              </a:rPr>
              <a:t>)</a:t>
            </a:r>
          </a:p>
        </p:txBody>
      </p:sp>
      <p:pic>
        <p:nvPicPr>
          <p:cNvPr id="16390" name="Picture 5" descr="cgd.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1368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 descr="nsf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25" y="5921375"/>
            <a:ext cx="9096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Vertical Mixing Mechanism</a:t>
            </a:r>
            <a:br>
              <a:rPr lang="en-US" dirty="0" smtClean="0"/>
            </a:br>
            <a:r>
              <a:rPr lang="en-US" sz="3600" dirty="0" smtClean="0"/>
              <a:t>Wallace et al (1989)</a:t>
            </a:r>
            <a:endParaRPr lang="en-US" sz="36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66888" y="5080000"/>
            <a:ext cx="3480741" cy="0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639456" y="1806222"/>
            <a:ext cx="3101621" cy="3246600"/>
          </a:xfrm>
          <a:custGeom>
            <a:avLst/>
            <a:gdLst>
              <a:gd name="connsiteX0" fmla="*/ 3095285 w 3101621"/>
              <a:gd name="connsiteY0" fmla="*/ 0 h 3246600"/>
              <a:gd name="connsiteX1" fmla="*/ 3095285 w 3101621"/>
              <a:gd name="connsiteY1" fmla="*/ 282222 h 3246600"/>
              <a:gd name="connsiteX2" fmla="*/ 3029433 w 3101621"/>
              <a:gd name="connsiteY2" fmla="*/ 555037 h 3246600"/>
              <a:gd name="connsiteX3" fmla="*/ 2841285 w 3101621"/>
              <a:gd name="connsiteY3" fmla="*/ 912519 h 3246600"/>
              <a:gd name="connsiteX4" fmla="*/ 2305063 w 3101621"/>
              <a:gd name="connsiteY4" fmla="*/ 1693334 h 3246600"/>
              <a:gd name="connsiteX5" fmla="*/ 1768840 w 3101621"/>
              <a:gd name="connsiteY5" fmla="*/ 2229556 h 3246600"/>
              <a:gd name="connsiteX6" fmla="*/ 1194988 w 3101621"/>
              <a:gd name="connsiteY6" fmla="*/ 2662297 h 3246600"/>
              <a:gd name="connsiteX7" fmla="*/ 715211 w 3101621"/>
              <a:gd name="connsiteY7" fmla="*/ 2906889 h 3246600"/>
              <a:gd name="connsiteX8" fmla="*/ 367137 w 3101621"/>
              <a:gd name="connsiteY8" fmla="*/ 3095037 h 3246600"/>
              <a:gd name="connsiteX9" fmla="*/ 28470 w 3101621"/>
              <a:gd name="connsiteY9" fmla="*/ 3236148 h 3246600"/>
              <a:gd name="connsiteX10" fmla="*/ 19063 w 3101621"/>
              <a:gd name="connsiteY10" fmla="*/ 3236148 h 324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01621" h="3246600">
                <a:moveTo>
                  <a:pt x="3095285" y="0"/>
                </a:moveTo>
                <a:cubicBezTo>
                  <a:pt x="3100772" y="94858"/>
                  <a:pt x="3106260" y="189716"/>
                  <a:pt x="3095285" y="282222"/>
                </a:cubicBezTo>
                <a:cubicBezTo>
                  <a:pt x="3084310" y="374728"/>
                  <a:pt x="3071766" y="449988"/>
                  <a:pt x="3029433" y="555037"/>
                </a:cubicBezTo>
                <a:cubicBezTo>
                  <a:pt x="2987100" y="660086"/>
                  <a:pt x="2962013" y="722803"/>
                  <a:pt x="2841285" y="912519"/>
                </a:cubicBezTo>
                <a:cubicBezTo>
                  <a:pt x="2720557" y="1102235"/>
                  <a:pt x="2483804" y="1473828"/>
                  <a:pt x="2305063" y="1693334"/>
                </a:cubicBezTo>
                <a:cubicBezTo>
                  <a:pt x="2126322" y="1912840"/>
                  <a:pt x="1953852" y="2068062"/>
                  <a:pt x="1768840" y="2229556"/>
                </a:cubicBezTo>
                <a:cubicBezTo>
                  <a:pt x="1583827" y="2391050"/>
                  <a:pt x="1370593" y="2549408"/>
                  <a:pt x="1194988" y="2662297"/>
                </a:cubicBezTo>
                <a:cubicBezTo>
                  <a:pt x="1019383" y="2775186"/>
                  <a:pt x="853186" y="2834766"/>
                  <a:pt x="715211" y="2906889"/>
                </a:cubicBezTo>
                <a:cubicBezTo>
                  <a:pt x="577236" y="2979012"/>
                  <a:pt x="481594" y="3040161"/>
                  <a:pt x="367137" y="3095037"/>
                </a:cubicBezTo>
                <a:cubicBezTo>
                  <a:pt x="252680" y="3149914"/>
                  <a:pt x="86482" y="3212630"/>
                  <a:pt x="28470" y="3236148"/>
                </a:cubicBezTo>
                <a:cubicBezTo>
                  <a:pt x="-29542" y="3259666"/>
                  <a:pt x="19063" y="3236148"/>
                  <a:pt x="19063" y="323614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524000" y="1833400"/>
            <a:ext cx="1665112" cy="3246600"/>
          </a:xfrm>
          <a:custGeom>
            <a:avLst/>
            <a:gdLst>
              <a:gd name="connsiteX0" fmla="*/ 3095285 w 3101621"/>
              <a:gd name="connsiteY0" fmla="*/ 0 h 3246600"/>
              <a:gd name="connsiteX1" fmla="*/ 3095285 w 3101621"/>
              <a:gd name="connsiteY1" fmla="*/ 282222 h 3246600"/>
              <a:gd name="connsiteX2" fmla="*/ 3029433 w 3101621"/>
              <a:gd name="connsiteY2" fmla="*/ 555037 h 3246600"/>
              <a:gd name="connsiteX3" fmla="*/ 2841285 w 3101621"/>
              <a:gd name="connsiteY3" fmla="*/ 912519 h 3246600"/>
              <a:gd name="connsiteX4" fmla="*/ 2305063 w 3101621"/>
              <a:gd name="connsiteY4" fmla="*/ 1693334 h 3246600"/>
              <a:gd name="connsiteX5" fmla="*/ 1768840 w 3101621"/>
              <a:gd name="connsiteY5" fmla="*/ 2229556 h 3246600"/>
              <a:gd name="connsiteX6" fmla="*/ 1194988 w 3101621"/>
              <a:gd name="connsiteY6" fmla="*/ 2662297 h 3246600"/>
              <a:gd name="connsiteX7" fmla="*/ 715211 w 3101621"/>
              <a:gd name="connsiteY7" fmla="*/ 2906889 h 3246600"/>
              <a:gd name="connsiteX8" fmla="*/ 367137 w 3101621"/>
              <a:gd name="connsiteY8" fmla="*/ 3095037 h 3246600"/>
              <a:gd name="connsiteX9" fmla="*/ 28470 w 3101621"/>
              <a:gd name="connsiteY9" fmla="*/ 3236148 h 3246600"/>
              <a:gd name="connsiteX10" fmla="*/ 19063 w 3101621"/>
              <a:gd name="connsiteY10" fmla="*/ 3236148 h 324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01621" h="3246600">
                <a:moveTo>
                  <a:pt x="3095285" y="0"/>
                </a:moveTo>
                <a:cubicBezTo>
                  <a:pt x="3100772" y="94858"/>
                  <a:pt x="3106260" y="189716"/>
                  <a:pt x="3095285" y="282222"/>
                </a:cubicBezTo>
                <a:cubicBezTo>
                  <a:pt x="3084310" y="374728"/>
                  <a:pt x="3071766" y="449988"/>
                  <a:pt x="3029433" y="555037"/>
                </a:cubicBezTo>
                <a:cubicBezTo>
                  <a:pt x="2987100" y="660086"/>
                  <a:pt x="2962013" y="722803"/>
                  <a:pt x="2841285" y="912519"/>
                </a:cubicBezTo>
                <a:cubicBezTo>
                  <a:pt x="2720557" y="1102235"/>
                  <a:pt x="2483804" y="1473828"/>
                  <a:pt x="2305063" y="1693334"/>
                </a:cubicBezTo>
                <a:cubicBezTo>
                  <a:pt x="2126322" y="1912840"/>
                  <a:pt x="1953852" y="2068062"/>
                  <a:pt x="1768840" y="2229556"/>
                </a:cubicBezTo>
                <a:cubicBezTo>
                  <a:pt x="1583827" y="2391050"/>
                  <a:pt x="1370593" y="2549408"/>
                  <a:pt x="1194988" y="2662297"/>
                </a:cubicBezTo>
                <a:cubicBezTo>
                  <a:pt x="1019383" y="2775186"/>
                  <a:pt x="853186" y="2834766"/>
                  <a:pt x="715211" y="2906889"/>
                </a:cubicBezTo>
                <a:cubicBezTo>
                  <a:pt x="577236" y="2979012"/>
                  <a:pt x="481594" y="3040161"/>
                  <a:pt x="367137" y="3095037"/>
                </a:cubicBezTo>
                <a:cubicBezTo>
                  <a:pt x="252680" y="3149914"/>
                  <a:pt x="86482" y="3212630"/>
                  <a:pt x="28470" y="3236148"/>
                </a:cubicBezTo>
                <a:cubicBezTo>
                  <a:pt x="-29542" y="3259666"/>
                  <a:pt x="19063" y="3236148"/>
                  <a:pt x="19063" y="3236148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helton_divcur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538" y="-1518364"/>
            <a:ext cx="7315200" cy="94667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7269" y="2014672"/>
            <a:ext cx="25583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Warm SST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</a:p>
          <a:p>
            <a:r>
              <a:rPr lang="en-US" dirty="0" smtClean="0">
                <a:ea typeface="Wingdings"/>
                <a:cs typeface="Wingdings"/>
                <a:sym typeface="Wingdings"/>
              </a:rPr>
              <a:t>Destabilize PBL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Mix Momentum Down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Accelerate Surface Wind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67889" y="5843503"/>
            <a:ext cx="23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Chelton</a:t>
            </a:r>
            <a:r>
              <a:rPr lang="en-US" dirty="0" smtClean="0"/>
              <a:t> and </a:t>
            </a:r>
            <a:r>
              <a:rPr lang="en-US" dirty="0" err="1" smtClean="0"/>
              <a:t>Xie</a:t>
            </a:r>
            <a:r>
              <a:rPr lang="en-US" dirty="0" smtClean="0"/>
              <a:t> (2010)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843379" y="5237488"/>
            <a:ext cx="2891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div (</a:t>
            </a:r>
            <a:r>
              <a:rPr lang="en-US" dirty="0" err="1" smtClean="0"/>
              <a:t>τ</a:t>
            </a:r>
            <a:r>
              <a:rPr lang="en-US" dirty="0" smtClean="0"/>
              <a:t>) ~ downwind grad(SST)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843379" y="4895334"/>
            <a:ext cx="2942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Curl (</a:t>
            </a:r>
            <a:r>
              <a:rPr lang="en-US" dirty="0" err="1" smtClean="0"/>
              <a:t>τ</a:t>
            </a:r>
            <a:r>
              <a:rPr lang="en-US" dirty="0" smtClean="0"/>
              <a:t>) ~ crosswind grad(SST)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933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161925"/>
            <a:ext cx="8229600" cy="76835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Regional SST vs Stress Regressions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66850" y="3457575"/>
          <a:ext cx="6521450" cy="3197230"/>
        </p:xfrm>
        <a:graphic>
          <a:graphicData uri="http://schemas.openxmlformats.org/drawingml/2006/table">
            <a:tbl>
              <a:tblPr/>
              <a:tblGrid>
                <a:gridCol w="1087438"/>
                <a:gridCol w="776287"/>
                <a:gridCol w="930275"/>
                <a:gridCol w="931863"/>
                <a:gridCol w="1019175"/>
                <a:gridCol w="844550"/>
                <a:gridCol w="931862"/>
              </a:tblGrid>
              <a:tr h="5095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Region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0.5A/1.0O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0.5A/0.1O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0.25A/1.0O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0.5A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CAM5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QS/AMSR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90513"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|τ| vs. SST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KE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0.007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0.008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0.006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0.007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0.010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90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ARC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0.005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0.007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0.008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0.009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0.018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90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GS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0.006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0.004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0.005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0.005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0.009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90513"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div(τ) vs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Downwind grad(SST)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KE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-0.16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0.83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0.75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0.84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0.64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90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ARC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1.02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1.03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0.99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1.08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1.62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90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GS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0.39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0.60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0.50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0.61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0.62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90513"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curl(τ) vs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Crosswind grad(SST)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KE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-0.51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0.50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0.53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0.64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0.42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90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ARC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0.75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0.82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0.84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0.77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1.33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635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GS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-0.37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0.29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0.33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0.37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0.38</a:t>
                      </a:r>
                    </a:p>
                  </a:txBody>
                  <a:tcPr marL="72466" marR="72466" marT="36233" marB="362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pic>
        <p:nvPicPr>
          <p:cNvPr id="19543" name="Picture 4" descr="p_reg_taum_obs_agulh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13" y="1463675"/>
            <a:ext cx="2060575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44" name="Picture 6" descr="p_reg_taum_ts_lr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6213"/>
            <a:ext cx="233045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45" name="Picture 7" descr="p_reg_taum_ts_hr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1446213"/>
            <a:ext cx="2325688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46" name="Picture 8" descr="p_reg_taum_ts_cam5_agulha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75" y="1463675"/>
            <a:ext cx="20748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47" name="TextBox 9"/>
          <p:cNvSpPr txBox="1">
            <a:spLocks noChangeArrowheads="1"/>
          </p:cNvSpPr>
          <p:nvPr/>
        </p:nvSpPr>
        <p:spPr bwMode="auto">
          <a:xfrm>
            <a:off x="569913" y="1093788"/>
            <a:ext cx="1839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0.5 atm/ 1.0 ocn</a:t>
            </a:r>
          </a:p>
        </p:txBody>
      </p:sp>
      <p:sp>
        <p:nvSpPr>
          <p:cNvPr id="19548" name="TextBox 10"/>
          <p:cNvSpPr txBox="1">
            <a:spLocks noChangeArrowheads="1"/>
          </p:cNvSpPr>
          <p:nvPr/>
        </p:nvSpPr>
        <p:spPr bwMode="auto">
          <a:xfrm>
            <a:off x="2963863" y="1062038"/>
            <a:ext cx="1839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0.5 atm/ 0.1 ocn</a:t>
            </a:r>
          </a:p>
        </p:txBody>
      </p:sp>
      <p:sp>
        <p:nvSpPr>
          <p:cNvPr id="19549" name="TextBox 11"/>
          <p:cNvSpPr txBox="1">
            <a:spLocks noChangeArrowheads="1"/>
          </p:cNvSpPr>
          <p:nvPr/>
        </p:nvSpPr>
        <p:spPr bwMode="auto">
          <a:xfrm>
            <a:off x="5470525" y="1093788"/>
            <a:ext cx="1211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0.5 CAM5</a:t>
            </a:r>
          </a:p>
        </p:txBody>
      </p:sp>
      <p:sp>
        <p:nvSpPr>
          <p:cNvPr id="19550" name="TextBox 12"/>
          <p:cNvSpPr txBox="1">
            <a:spLocks noChangeArrowheads="1"/>
          </p:cNvSpPr>
          <p:nvPr/>
        </p:nvSpPr>
        <p:spPr bwMode="auto">
          <a:xfrm>
            <a:off x="7618413" y="1062038"/>
            <a:ext cx="941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Observ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4" name="Group 11"/>
          <p:cNvGrpSpPr>
            <a:grpSpLocks/>
          </p:cNvGrpSpPr>
          <p:nvPr/>
        </p:nvGrpSpPr>
        <p:grpSpPr bwMode="auto">
          <a:xfrm>
            <a:off x="382588" y="0"/>
            <a:ext cx="5580062" cy="6751638"/>
            <a:chOff x="1285875" y="-26988"/>
            <a:chExt cx="5580063" cy="6751638"/>
          </a:xfrm>
        </p:grpSpPr>
        <p:grpSp>
          <p:nvGrpSpPr>
            <p:cNvPr id="20486" name="Group 9"/>
            <p:cNvGrpSpPr>
              <a:grpSpLocks/>
            </p:cNvGrpSpPr>
            <p:nvPr/>
          </p:nvGrpSpPr>
          <p:grpSpPr bwMode="auto">
            <a:xfrm>
              <a:off x="1285875" y="806450"/>
              <a:ext cx="1006475" cy="5584825"/>
              <a:chOff x="1285875" y="806450"/>
              <a:chExt cx="1006475" cy="5584825"/>
            </a:xfrm>
          </p:grpSpPr>
          <p:graphicFrame>
            <p:nvGraphicFramePr>
              <p:cNvPr id="20482" name="Object 2"/>
              <p:cNvGraphicFramePr>
                <a:graphicFrameLocks noChangeAspect="1"/>
              </p:cNvGraphicFramePr>
              <p:nvPr/>
            </p:nvGraphicFramePr>
            <p:xfrm>
              <a:off x="1749425" y="806450"/>
              <a:ext cx="298450" cy="365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8651" name="Equation" r:id="rId3" imgW="114300" imgH="139700" progId="Equation.3">
                      <p:embed/>
                    </p:oleObj>
                  </mc:Choice>
                  <mc:Fallback>
                    <p:oleObj name="Equation" r:id="rId3" imgW="114300" imgH="1397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49425" y="806450"/>
                            <a:ext cx="298450" cy="3651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483" name="Object 3"/>
              <p:cNvGraphicFramePr>
                <a:graphicFrameLocks noChangeAspect="1"/>
              </p:cNvGraphicFramePr>
              <p:nvPr/>
            </p:nvGraphicFramePr>
            <p:xfrm>
              <a:off x="1481138" y="2312988"/>
              <a:ext cx="566737" cy="7318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8652" name="Equation" r:id="rId5" imgW="304800" imgH="393700" progId="Equation.3">
                      <p:embed/>
                    </p:oleObj>
                  </mc:Choice>
                  <mc:Fallback>
                    <p:oleObj name="Equation" r:id="rId5" imgW="304800" imgH="3937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1138" y="2312988"/>
                            <a:ext cx="566737" cy="73183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491" name="TextBox 6"/>
              <p:cNvSpPr txBox="1">
                <a:spLocks noChangeArrowheads="1"/>
              </p:cNvSpPr>
              <p:nvPr/>
            </p:nvSpPr>
            <p:spPr bwMode="auto">
              <a:xfrm>
                <a:off x="1285875" y="4333875"/>
                <a:ext cx="100647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>
                    <a:latin typeface="Calibri" charset="0"/>
                  </a:rPr>
                  <a:t>Cld Frac</a:t>
                </a:r>
              </a:p>
            </p:txBody>
          </p:sp>
          <p:sp>
            <p:nvSpPr>
              <p:cNvPr id="20492" name="TextBox 7"/>
              <p:cNvSpPr txBox="1">
                <a:spLocks noChangeArrowheads="1"/>
              </p:cNvSpPr>
              <p:nvPr/>
            </p:nvSpPr>
            <p:spPr bwMode="auto">
              <a:xfrm>
                <a:off x="1539875" y="5467350"/>
                <a:ext cx="508000" cy="92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>
                    <a:solidFill>
                      <a:srgbClr val="0000FF"/>
                    </a:solidFill>
                    <a:latin typeface="Calibri" charset="0"/>
                  </a:rPr>
                  <a:t>SST</a:t>
                </a:r>
              </a:p>
              <a:p>
                <a:pPr eaLnBrk="1" hangingPunct="1"/>
                <a:r>
                  <a:rPr lang="en-US" sz="1800">
                    <a:solidFill>
                      <a:srgbClr val="FF0000"/>
                    </a:solidFill>
                    <a:latin typeface="Calibri" charset="0"/>
                  </a:rPr>
                  <a:t>SLP</a:t>
                </a:r>
              </a:p>
              <a:p>
                <a:pPr eaLnBrk="1" hangingPunct="1"/>
                <a:r>
                  <a:rPr lang="en-US" sz="1800">
                    <a:latin typeface="Calibri" charset="0"/>
                  </a:rPr>
                  <a:t>H</a:t>
                </a:r>
                <a:r>
                  <a:rPr lang="en-US" sz="1800" baseline="-25000">
                    <a:latin typeface="Calibri" charset="0"/>
                  </a:rPr>
                  <a:t>BL</a:t>
                </a:r>
                <a:endParaRPr lang="en-US" sz="1800">
                  <a:latin typeface="Calibri" charset="0"/>
                </a:endParaRPr>
              </a:p>
            </p:txBody>
          </p:sp>
        </p:grpSp>
        <p:grpSp>
          <p:nvGrpSpPr>
            <p:cNvPr id="20487" name="Group 10"/>
            <p:cNvGrpSpPr>
              <a:grpSpLocks/>
            </p:cNvGrpSpPr>
            <p:nvPr/>
          </p:nvGrpSpPr>
          <p:grpSpPr bwMode="auto">
            <a:xfrm>
              <a:off x="2293938" y="-26988"/>
              <a:ext cx="4572000" cy="6751638"/>
              <a:chOff x="2293938" y="-26988"/>
              <a:chExt cx="4572000" cy="6751638"/>
            </a:xfrm>
          </p:grpSpPr>
          <p:pic>
            <p:nvPicPr>
              <p:cNvPr id="20488" name="Picture 2" descr="fig3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3938" y="323850"/>
                <a:ext cx="4572000" cy="6400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489" name="TextBox 9"/>
              <p:cNvSpPr txBox="1">
                <a:spLocks noChangeArrowheads="1"/>
              </p:cNvSpPr>
              <p:nvPr/>
            </p:nvSpPr>
            <p:spPr bwMode="auto">
              <a:xfrm>
                <a:off x="2887663" y="-26988"/>
                <a:ext cx="809625" cy="460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>
                    <a:latin typeface="Calibri" charset="0"/>
                  </a:rPr>
                  <a:t>NDJF</a:t>
                </a:r>
              </a:p>
            </p:txBody>
          </p:sp>
          <p:sp>
            <p:nvSpPr>
              <p:cNvPr id="20490" name="TextBox 10"/>
              <p:cNvSpPr txBox="1">
                <a:spLocks noChangeArrowheads="1"/>
              </p:cNvSpPr>
              <p:nvPr/>
            </p:nvSpPr>
            <p:spPr bwMode="auto">
              <a:xfrm>
                <a:off x="5145088" y="-26988"/>
                <a:ext cx="817562" cy="460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>
                    <a:latin typeface="Calibri" charset="0"/>
                  </a:rPr>
                  <a:t>MJJA</a:t>
                </a:r>
              </a:p>
            </p:txBody>
          </p:sp>
        </p:grpSp>
      </p:grpSp>
      <p:sp>
        <p:nvSpPr>
          <p:cNvPr id="20485" name="TextBox 11"/>
          <p:cNvSpPr txBox="1">
            <a:spLocks noChangeArrowheads="1"/>
          </p:cNvSpPr>
          <p:nvPr/>
        </p:nvSpPr>
        <p:spPr bwMode="auto">
          <a:xfrm>
            <a:off x="5594350" y="460375"/>
            <a:ext cx="36210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latin typeface="Calibri" charset="0"/>
              </a:rPr>
              <a:t>Tropospheric</a:t>
            </a:r>
          </a:p>
          <a:p>
            <a:pPr eaLnBrk="1" hangingPunct="1"/>
            <a:r>
              <a:rPr lang="en-US" sz="3200">
                <a:latin typeface="Calibri" charset="0"/>
              </a:rPr>
              <a:t>Response along 40°S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Pressure Adjustment Mechanism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9" name="Content Placeholder 2"/>
          <p:cNvSpPr>
            <a:spLocks noGrp="1"/>
          </p:cNvSpPr>
          <p:nvPr>
            <p:ph idx="1"/>
          </p:nvPr>
        </p:nvSpPr>
        <p:spPr>
          <a:xfrm>
            <a:off x="457200" y="1963032"/>
            <a:ext cx="8229600" cy="4525963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For linearized momentum balance in PBL:</a:t>
            </a:r>
          </a:p>
          <a:p>
            <a:pPr>
              <a:buFont typeface="Arial" charset="0"/>
              <a:buNone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None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None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Convergence ~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Laplacian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pressure</a:t>
            </a:r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3363913" y="2406650"/>
          <a:ext cx="2159000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77" name="Equation" r:id="rId3" imgW="1079500" imgH="800100" progId="Equation.3">
                  <p:embed/>
                </p:oleObj>
              </mc:Choice>
              <mc:Fallback>
                <p:oleObj name="Equation" r:id="rId3" imgW="1079500" imgH="800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3913" y="2406650"/>
                        <a:ext cx="2159000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999965"/>
              </p:ext>
            </p:extLst>
          </p:nvPr>
        </p:nvGraphicFramePr>
        <p:xfrm>
          <a:off x="3049588" y="4854969"/>
          <a:ext cx="3157537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78" name="Equation" r:id="rId5" imgW="1358900" imgH="393700" progId="Equation.3">
                  <p:embed/>
                </p:oleObj>
              </mc:Choice>
              <mc:Fallback>
                <p:oleObj name="Equation" r:id="rId5" imgW="13589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9588" y="4854969"/>
                        <a:ext cx="3157537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0" name="TextBox 5"/>
          <p:cNvSpPr txBox="1">
            <a:spLocks noChangeArrowheads="1"/>
          </p:cNvSpPr>
          <p:nvPr/>
        </p:nvSpPr>
        <p:spPr bwMode="auto">
          <a:xfrm>
            <a:off x="1519857" y="1157432"/>
            <a:ext cx="61601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 smtClean="0"/>
              <a:t>Lindzen</a:t>
            </a:r>
            <a:r>
              <a:rPr lang="en-US" sz="1800" dirty="0" smtClean="0"/>
              <a:t> and Nigam (1987) </a:t>
            </a:r>
            <a:r>
              <a:rPr lang="en-US" sz="1800" dirty="0" err="1" smtClean="0"/>
              <a:t>Minobe</a:t>
            </a:r>
            <a:r>
              <a:rPr lang="en-US" sz="1800" dirty="0"/>
              <a:t>, </a:t>
            </a:r>
            <a:r>
              <a:rPr lang="en-US" sz="1800" dirty="0" err="1"/>
              <a:t>Takatama</a:t>
            </a:r>
            <a:r>
              <a:rPr lang="en-US" sz="1800" dirty="0"/>
              <a:t> (2008,2010</a:t>
            </a:r>
            <a:r>
              <a:rPr lang="en-US" sz="1800" dirty="0" smtClean="0"/>
              <a:t>)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86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ea typeface="+mj-ea"/>
                <a:cs typeface="+mj-cs"/>
              </a:rPr>
              <a:t>Winter Mean</a:t>
            </a:r>
            <a:br>
              <a:rPr lang="en-US" sz="2800" dirty="0" smtClean="0">
                <a:ea typeface="+mj-ea"/>
                <a:cs typeface="+mj-cs"/>
              </a:rPr>
            </a:br>
            <a:r>
              <a:rPr lang="en-US" sz="2800" dirty="0" err="1" smtClean="0">
                <a:ea typeface="+mj-ea"/>
                <a:cs typeface="+mj-cs"/>
              </a:rPr>
              <a:t>Laplacian</a:t>
            </a:r>
            <a:r>
              <a:rPr lang="en-US" sz="2800" dirty="0" smtClean="0">
                <a:ea typeface="+mj-ea"/>
                <a:cs typeface="+mj-cs"/>
              </a:rPr>
              <a:t> Pressure (color) vs. Convergence (contours)</a:t>
            </a:r>
          </a:p>
        </p:txBody>
      </p:sp>
      <p:pic>
        <p:nvPicPr>
          <p:cNvPr id="22531" name="Picture 3" descr="p_reg_div_lapslp_ndjf.ncl_b35.014e_gstre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003300"/>
            <a:ext cx="425450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p_reg_div_lapslp_ndjf.ncl_Bhr21_gstre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998538"/>
            <a:ext cx="42926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p_reg_div_lapslp_ndjf.ncl_T4031qtB_gstre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3975100"/>
            <a:ext cx="425450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p_reg_div_lapslp_ndjf.ncl_f05_cam5b07_2000_hr06_gstre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3965575"/>
            <a:ext cx="42926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Box 7"/>
          <p:cNvSpPr txBox="1">
            <a:spLocks noChangeArrowheads="1"/>
          </p:cNvSpPr>
          <p:nvPr/>
        </p:nvSpPr>
        <p:spPr bwMode="auto">
          <a:xfrm>
            <a:off x="574675" y="1031875"/>
            <a:ext cx="114458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0.5A/1.0O</a:t>
            </a:r>
          </a:p>
        </p:txBody>
      </p:sp>
      <p:sp>
        <p:nvSpPr>
          <p:cNvPr id="22536" name="TextBox 8"/>
          <p:cNvSpPr txBox="1">
            <a:spLocks noChangeArrowheads="1"/>
          </p:cNvSpPr>
          <p:nvPr/>
        </p:nvSpPr>
        <p:spPr bwMode="auto">
          <a:xfrm>
            <a:off x="4872038" y="1031875"/>
            <a:ext cx="114458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0.5A/0.1O</a:t>
            </a:r>
          </a:p>
        </p:txBody>
      </p:sp>
      <p:sp>
        <p:nvSpPr>
          <p:cNvPr id="22537" name="TextBox 9"/>
          <p:cNvSpPr txBox="1">
            <a:spLocks noChangeArrowheads="1"/>
          </p:cNvSpPr>
          <p:nvPr/>
        </p:nvSpPr>
        <p:spPr bwMode="auto">
          <a:xfrm>
            <a:off x="574675" y="3975100"/>
            <a:ext cx="126206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0.25A/0.1O</a:t>
            </a:r>
          </a:p>
        </p:txBody>
      </p:sp>
      <p:sp>
        <p:nvSpPr>
          <p:cNvPr id="22538" name="TextBox 10"/>
          <p:cNvSpPr txBox="1">
            <a:spLocks noChangeArrowheads="1"/>
          </p:cNvSpPr>
          <p:nvPr/>
        </p:nvSpPr>
        <p:spPr bwMode="auto">
          <a:xfrm>
            <a:off x="4872038" y="3975100"/>
            <a:ext cx="110013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0.5 CAM5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192088"/>
            <a:ext cx="8229600" cy="817562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Winter Mean Precipitation</a:t>
            </a:r>
          </a:p>
        </p:txBody>
      </p:sp>
      <p:pic>
        <p:nvPicPr>
          <p:cNvPr id="23555" name="Picture 2" descr="p_sst_precip_gulfstream_seasonal_oneplot_b35.014e_dj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1417638"/>
            <a:ext cx="43465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 descr="p_sst_precip_gulfstream_seasonal_oneplot_Bhr21_dj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3" y="1417638"/>
            <a:ext cx="43465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 descr="p_sst_precip_gulfstream_seasonal_oneplot_f05_cam5b07_2000_hr06_dj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295775"/>
            <a:ext cx="44211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5" descr="p_sst_precip_gulfstream_seasonal_oneplot_T4031qtB_djf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5775"/>
            <a:ext cx="44211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457200" y="1466850"/>
            <a:ext cx="114458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0.5A/1.0O</a:t>
            </a:r>
          </a:p>
        </p:txBody>
      </p:sp>
      <p:sp>
        <p:nvSpPr>
          <p:cNvPr id="23560" name="TextBox 7"/>
          <p:cNvSpPr txBox="1">
            <a:spLocks noChangeArrowheads="1"/>
          </p:cNvSpPr>
          <p:nvPr/>
        </p:nvSpPr>
        <p:spPr bwMode="auto">
          <a:xfrm>
            <a:off x="5126038" y="1466850"/>
            <a:ext cx="114458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0.5A/0.1O</a:t>
            </a:r>
          </a:p>
        </p:txBody>
      </p:sp>
      <p:sp>
        <p:nvSpPr>
          <p:cNvPr id="23561" name="TextBox 8"/>
          <p:cNvSpPr txBox="1">
            <a:spLocks noChangeArrowheads="1"/>
          </p:cNvSpPr>
          <p:nvPr/>
        </p:nvSpPr>
        <p:spPr bwMode="auto">
          <a:xfrm>
            <a:off x="361950" y="4295775"/>
            <a:ext cx="126206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0.25A/0.1O</a:t>
            </a:r>
          </a:p>
        </p:txBody>
      </p:sp>
      <p:sp>
        <p:nvSpPr>
          <p:cNvPr id="23562" name="TextBox 9"/>
          <p:cNvSpPr txBox="1">
            <a:spLocks noChangeArrowheads="1"/>
          </p:cNvSpPr>
          <p:nvPr/>
        </p:nvSpPr>
        <p:spPr bwMode="auto">
          <a:xfrm>
            <a:off x="5032375" y="4310063"/>
            <a:ext cx="11525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 0.5 CAM5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918075" y="555625"/>
            <a:ext cx="4356100" cy="7889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Planetary Scale Impact on Energy Balance:</a:t>
            </a:r>
            <a:b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Correlation High-Pass SST vs. 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All </a:t>
            </a: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Sky Albedo</a:t>
            </a:r>
          </a:p>
        </p:txBody>
      </p:sp>
      <p:pic>
        <p:nvPicPr>
          <p:cNvPr id="24579" name="Picture 2" descr="fig6_corr_albedo_s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114300"/>
            <a:ext cx="3152775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 descr="p_corr_albedo_sst_ALBED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4130675"/>
            <a:ext cx="36036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3649663" y="187325"/>
            <a:ext cx="11445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0.5A/1.0O</a:t>
            </a:r>
          </a:p>
        </p:txBody>
      </p:sp>
      <p:sp>
        <p:nvSpPr>
          <p:cNvPr id="24582" name="TextBox 5"/>
          <p:cNvSpPr txBox="1">
            <a:spLocks noChangeArrowheads="1"/>
          </p:cNvSpPr>
          <p:nvPr/>
        </p:nvSpPr>
        <p:spPr bwMode="auto">
          <a:xfrm>
            <a:off x="3649663" y="1703388"/>
            <a:ext cx="11445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0.5A/0.1O</a:t>
            </a:r>
          </a:p>
        </p:txBody>
      </p:sp>
      <p:sp>
        <p:nvSpPr>
          <p:cNvPr id="24583" name="TextBox 6"/>
          <p:cNvSpPr txBox="1">
            <a:spLocks noChangeArrowheads="1"/>
          </p:cNvSpPr>
          <p:nvPr/>
        </p:nvSpPr>
        <p:spPr bwMode="auto">
          <a:xfrm>
            <a:off x="3568700" y="3414713"/>
            <a:ext cx="126206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0.25A/0.1O</a:t>
            </a:r>
          </a:p>
        </p:txBody>
      </p:sp>
      <p:sp>
        <p:nvSpPr>
          <p:cNvPr id="24584" name="TextBox 7"/>
          <p:cNvSpPr txBox="1">
            <a:spLocks noChangeArrowheads="1"/>
          </p:cNvSpPr>
          <p:nvPr/>
        </p:nvSpPr>
        <p:spPr bwMode="auto">
          <a:xfrm>
            <a:off x="3943350" y="5005388"/>
            <a:ext cx="8509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Observ</a:t>
            </a:r>
          </a:p>
        </p:txBody>
      </p:sp>
      <p:sp>
        <p:nvSpPr>
          <p:cNvPr id="24585" name="TextBox 8"/>
          <p:cNvSpPr txBox="1">
            <a:spLocks noChangeArrowheads="1"/>
          </p:cNvSpPr>
          <p:nvPr/>
        </p:nvSpPr>
        <p:spPr bwMode="auto">
          <a:xfrm>
            <a:off x="7629525" y="4130675"/>
            <a:ext cx="110013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0.5 CAM5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2" descr="p_corr_aviso_jofuro2_monthl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7" t="3911" r="15390" b="70554"/>
          <a:stretch>
            <a:fillRect/>
          </a:stretch>
        </p:blipFill>
        <p:spPr bwMode="auto">
          <a:xfrm>
            <a:off x="1420813" y="973138"/>
            <a:ext cx="579278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 descr="p_cor_monthly_ssh_lhflx+timeseries+other.HRC0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5" t="3191" r="18147" b="70473"/>
          <a:stretch>
            <a:fillRect/>
          </a:stretch>
        </p:blipFill>
        <p:spPr bwMode="auto">
          <a:xfrm>
            <a:off x="-25400" y="4014788"/>
            <a:ext cx="50863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7"/>
          <p:cNvSpPr txBox="1">
            <a:spLocks noChangeArrowheads="1"/>
          </p:cNvSpPr>
          <p:nvPr/>
        </p:nvSpPr>
        <p:spPr bwMode="auto">
          <a:xfrm>
            <a:off x="188913" y="3492500"/>
            <a:ext cx="6032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HR</a:t>
            </a:r>
          </a:p>
        </p:txBody>
      </p:sp>
      <p:sp>
        <p:nvSpPr>
          <p:cNvPr id="44037" name="TextBox 8"/>
          <p:cNvSpPr txBox="1">
            <a:spLocks noChangeArrowheads="1"/>
          </p:cNvSpPr>
          <p:nvPr/>
        </p:nvSpPr>
        <p:spPr bwMode="auto">
          <a:xfrm>
            <a:off x="7156450" y="973138"/>
            <a:ext cx="21113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OBS</a:t>
            </a:r>
          </a:p>
          <a:p>
            <a:pPr eaLnBrk="1" hangingPunct="1"/>
            <a:r>
              <a:rPr lang="en-US" sz="1800"/>
              <a:t>(JOFURO+AVISO)</a:t>
            </a:r>
          </a:p>
        </p:txBody>
      </p:sp>
      <p:sp>
        <p:nvSpPr>
          <p:cNvPr id="44038" name="TextBox 9"/>
          <p:cNvSpPr txBox="1">
            <a:spLocks noChangeArrowheads="1"/>
          </p:cNvSpPr>
          <p:nvPr/>
        </p:nvSpPr>
        <p:spPr bwMode="auto">
          <a:xfrm>
            <a:off x="8464550" y="3492500"/>
            <a:ext cx="530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LR</a:t>
            </a:r>
          </a:p>
        </p:txBody>
      </p:sp>
      <p:sp>
        <p:nvSpPr>
          <p:cNvPr id="44039" name="TextBox 11"/>
          <p:cNvSpPr txBox="1">
            <a:spLocks noChangeArrowheads="1"/>
          </p:cNvSpPr>
          <p:nvPr/>
        </p:nvSpPr>
        <p:spPr bwMode="auto">
          <a:xfrm>
            <a:off x="42863" y="227013"/>
            <a:ext cx="903763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/>
              <a:t>Correlation of Surface Turbulent Heat Flux and SSH</a:t>
            </a:r>
          </a:p>
        </p:txBody>
      </p:sp>
      <p:pic>
        <p:nvPicPr>
          <p:cNvPr id="44040" name="Picture 6" descr="p_cor_monthly_ssh_lhflx+timeseries+other.LRC0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2946" r="17078" b="70634"/>
          <a:stretch>
            <a:fillRect/>
          </a:stretch>
        </p:blipFill>
        <p:spPr bwMode="auto">
          <a:xfrm>
            <a:off x="4857750" y="4014788"/>
            <a:ext cx="51085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2779713" y="1330325"/>
          <a:ext cx="3551237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1" name="Equation" r:id="rId4" imgW="1752600" imgH="355600" progId="Equation.3">
                  <p:embed/>
                </p:oleObj>
              </mc:Choice>
              <mc:Fallback>
                <p:oleObj name="Equation" r:id="rId4" imgW="17526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9713" y="1330325"/>
                        <a:ext cx="3551237" cy="72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3" name="Object 3"/>
          <p:cNvGraphicFramePr>
            <a:graphicFrameLocks noChangeAspect="1"/>
          </p:cNvGraphicFramePr>
          <p:nvPr/>
        </p:nvGraphicFramePr>
        <p:xfrm>
          <a:off x="3294063" y="2179638"/>
          <a:ext cx="2828925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2" name="Equation" r:id="rId6" imgW="1397000" imgH="355600" progId="Equation.3">
                  <p:embed/>
                </p:oleObj>
              </mc:Choice>
              <mc:Fallback>
                <p:oleObj name="Equation" r:id="rId6" imgW="13970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4063" y="2179638"/>
                        <a:ext cx="2828925" cy="72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4" name="TextBox 5"/>
          <p:cNvSpPr txBox="1">
            <a:spLocks noChangeArrowheads="1"/>
          </p:cNvSpPr>
          <p:nvPr/>
        </p:nvSpPr>
        <p:spPr bwMode="auto">
          <a:xfrm>
            <a:off x="147638" y="6027738"/>
            <a:ext cx="57515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  <a:p>
            <a:pPr eaLnBrk="1" hangingPunct="1">
              <a:buFont typeface="Arial" charset="0"/>
              <a:buChar char="•"/>
            </a:pPr>
            <a:r>
              <a:rPr lang="en-US" sz="1800"/>
              <a:t> β ~ α/20, </a:t>
            </a:r>
            <a:r>
              <a:rPr lang="en-US" sz="1800">
                <a:latin typeface="Lucida Grande" charset="0"/>
                <a:cs typeface="Lucida Grande" charset="0"/>
              </a:rPr>
              <a:t>ϒ</a:t>
            </a:r>
            <a:r>
              <a:rPr lang="en-US" sz="1800" baseline="-25000"/>
              <a:t>a</a:t>
            </a:r>
            <a:r>
              <a:rPr lang="en-US" sz="1800"/>
              <a:t> ~ 6 day</a:t>
            </a:r>
            <a:r>
              <a:rPr lang="en-US" sz="1800" baseline="30000"/>
              <a:t>-1</a:t>
            </a:r>
            <a:r>
              <a:rPr lang="en-US" sz="1800"/>
              <a:t>, </a:t>
            </a:r>
            <a:r>
              <a:rPr lang="en-US" sz="1800">
                <a:latin typeface="Lucida Grande" charset="0"/>
                <a:cs typeface="Lucida Grande" charset="0"/>
              </a:rPr>
              <a:t>ϒ</a:t>
            </a:r>
            <a:r>
              <a:rPr lang="en-US" sz="1800" baseline="-25000"/>
              <a:t>o</a:t>
            </a:r>
            <a:r>
              <a:rPr lang="en-US" sz="1800"/>
              <a:t> ~ 3 years</a:t>
            </a:r>
            <a:r>
              <a:rPr lang="en-US" sz="1800" baseline="30000"/>
              <a:t>-1</a:t>
            </a:r>
            <a:r>
              <a:rPr lang="en-US" sz="1800"/>
              <a:t>: </a:t>
            </a:r>
            <a:r>
              <a:rPr lang="en-US" sz="1800" baseline="30000"/>
              <a:t> </a:t>
            </a:r>
            <a:r>
              <a:rPr lang="en-US" sz="1800"/>
              <a:t>Wu et al (2006)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175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sz="2667" dirty="0" smtClean="0">
                <a:ea typeface="ＭＳ Ｐゴシック" pitchFamily="-111" charset="-128"/>
                <a:cs typeface="ＭＳ Ｐゴシック" pitchFamily="-111" charset="-128"/>
              </a:rPr>
              <a:t>A Simple Stochastic EB Model for Mid-latitude SST Anomalies</a:t>
            </a:r>
            <a:r>
              <a:rPr lang="en-US" sz="3600" dirty="0" smtClean="0">
                <a:ea typeface="ＭＳ Ｐゴシック" pitchFamily="-111" charset="-128"/>
                <a:cs typeface="ＭＳ Ｐゴシック" pitchFamily="-111" charset="-128"/>
              </a:rPr>
              <a:t/>
            </a:r>
            <a:br>
              <a:rPr lang="en-US" sz="3600" dirty="0" smtClean="0">
                <a:ea typeface="ＭＳ Ｐゴシック" pitchFamily="-111" charset="-128"/>
                <a:cs typeface="ＭＳ Ｐゴシック" pitchFamily="-111" charset="-128"/>
              </a:rPr>
            </a:br>
            <a:r>
              <a:rPr lang="en-US" sz="2667" dirty="0" err="1" smtClean="0">
                <a:ea typeface="ＭＳ Ｐゴシック" pitchFamily="-111" charset="-128"/>
                <a:cs typeface="ＭＳ Ｐゴシック" pitchFamily="-111" charset="-128"/>
              </a:rPr>
              <a:t>Barsugli</a:t>
            </a:r>
            <a:r>
              <a:rPr lang="en-US" sz="2667" dirty="0" smtClean="0">
                <a:ea typeface="ＭＳ Ｐゴシック" pitchFamily="-111" charset="-128"/>
                <a:cs typeface="ＭＳ Ｐゴシック" pitchFamily="-111" charset="-128"/>
              </a:rPr>
              <a:t> and </a:t>
            </a:r>
            <a:r>
              <a:rPr lang="en-US" sz="2667" dirty="0" err="1" smtClean="0">
                <a:ea typeface="ＭＳ Ｐゴシック" pitchFamily="-111" charset="-128"/>
                <a:cs typeface="ＭＳ Ｐゴシック" pitchFamily="-111" charset="-128"/>
              </a:rPr>
              <a:t>Battisti</a:t>
            </a:r>
            <a:r>
              <a:rPr lang="en-US" sz="2667" dirty="0" smtClean="0">
                <a:ea typeface="ＭＳ Ｐゴシック" pitchFamily="-111" charset="-128"/>
                <a:cs typeface="ＭＳ Ｐゴシック" pitchFamily="-111" charset="-128"/>
              </a:rPr>
              <a:t> (1998)</a:t>
            </a:r>
          </a:p>
        </p:txBody>
      </p:sp>
      <p:grpSp>
        <p:nvGrpSpPr>
          <p:cNvPr id="46086" name="Group 12"/>
          <p:cNvGrpSpPr>
            <a:grpSpLocks/>
          </p:cNvGrpSpPr>
          <p:nvPr/>
        </p:nvGrpSpPr>
        <p:grpSpPr bwMode="auto">
          <a:xfrm>
            <a:off x="2651125" y="3357563"/>
            <a:ext cx="4325938" cy="3013075"/>
            <a:chOff x="2494756" y="2979353"/>
            <a:chExt cx="4325938" cy="3013075"/>
          </a:xfrm>
        </p:grpSpPr>
        <p:pic>
          <p:nvPicPr>
            <p:cNvPr id="46095" name="Picture 13" descr="wu_gen40001.g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24" b="18137"/>
            <a:stretch>
              <a:fillRect/>
            </a:stretch>
          </p:blipFill>
          <p:spPr bwMode="auto">
            <a:xfrm>
              <a:off x="2494756" y="2979353"/>
              <a:ext cx="4325938" cy="301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4650581" y="4906578"/>
              <a:ext cx="338138" cy="355600"/>
            </a:xfrm>
            <a:prstGeom prst="ellipse">
              <a:avLst/>
            </a:prstGeom>
            <a:solidFill>
              <a:srgbClr val="0000FF">
                <a:alpha val="27000"/>
              </a:srgb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650581" y="3935028"/>
              <a:ext cx="338138" cy="355600"/>
            </a:xfrm>
            <a:prstGeom prst="ellipse">
              <a:avLst/>
            </a:prstGeom>
            <a:solidFill>
              <a:srgbClr val="008000">
                <a:alpha val="27000"/>
              </a:srgb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6098" name="Picture 5" descr="wu_gen30001.gi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" t="83331" r="77138"/>
            <a:stretch>
              <a:fillRect/>
            </a:stretch>
          </p:blipFill>
          <p:spPr bwMode="auto">
            <a:xfrm>
              <a:off x="2869068" y="4649492"/>
              <a:ext cx="895350" cy="77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087" name="TextBox 11"/>
          <p:cNvSpPr txBox="1">
            <a:spLocks noChangeArrowheads="1"/>
          </p:cNvSpPr>
          <p:nvPr/>
        </p:nvSpPr>
        <p:spPr bwMode="auto">
          <a:xfrm>
            <a:off x="7275513" y="1404938"/>
            <a:ext cx="17192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tx2"/>
                </a:solidFill>
              </a:rPr>
              <a:t>Atmospheric</a:t>
            </a:r>
          </a:p>
          <a:p>
            <a:pPr eaLnBrk="1" hangingPunct="1"/>
            <a:r>
              <a:rPr lang="en-US" sz="1800">
                <a:solidFill>
                  <a:schemeClr val="tx2"/>
                </a:solidFill>
              </a:rPr>
              <a:t>Weather Noise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907088" y="1508125"/>
            <a:ext cx="431800" cy="46355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/>
          <p:cNvCxnSpPr>
            <a:stCxn id="14" idx="3"/>
            <a:endCxn id="46087" idx="1"/>
          </p:cNvCxnSpPr>
          <p:nvPr/>
        </p:nvCxnSpPr>
        <p:spPr>
          <a:xfrm flipV="1">
            <a:off x="6338888" y="1727200"/>
            <a:ext cx="936625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090" name="TextBox 17"/>
          <p:cNvSpPr txBox="1">
            <a:spLocks noChangeArrowheads="1"/>
          </p:cNvSpPr>
          <p:nvPr/>
        </p:nvSpPr>
        <p:spPr bwMode="auto">
          <a:xfrm>
            <a:off x="3708400" y="2989263"/>
            <a:ext cx="2147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Lagged Correlation</a:t>
            </a:r>
          </a:p>
        </p:txBody>
      </p:sp>
      <p:sp>
        <p:nvSpPr>
          <p:cNvPr id="46091" name="TextBox 18"/>
          <p:cNvSpPr txBox="1">
            <a:spLocks noChangeArrowheads="1"/>
          </p:cNvSpPr>
          <p:nvPr/>
        </p:nvSpPr>
        <p:spPr bwMode="auto">
          <a:xfrm>
            <a:off x="7275513" y="4668838"/>
            <a:ext cx="1296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SST w/ HF</a:t>
            </a:r>
          </a:p>
        </p:txBody>
      </p:sp>
      <p:sp>
        <p:nvSpPr>
          <p:cNvPr id="46092" name="TextBox 19"/>
          <p:cNvSpPr txBox="1">
            <a:spLocks noChangeArrowheads="1"/>
          </p:cNvSpPr>
          <p:nvPr/>
        </p:nvSpPr>
        <p:spPr bwMode="auto">
          <a:xfrm>
            <a:off x="7156450" y="3614738"/>
            <a:ext cx="1838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90"/>
                </a:solidFill>
              </a:rPr>
              <a:t>d(SST)/dt w/ HF</a:t>
            </a:r>
          </a:p>
        </p:txBody>
      </p:sp>
      <p:cxnSp>
        <p:nvCxnSpPr>
          <p:cNvPr id="22" name="Straight Arrow Connector 21"/>
          <p:cNvCxnSpPr>
            <a:stCxn id="46092" idx="1"/>
          </p:cNvCxnSpPr>
          <p:nvPr/>
        </p:nvCxnSpPr>
        <p:spPr>
          <a:xfrm rot="10800000" flipV="1">
            <a:off x="6122988" y="3798888"/>
            <a:ext cx="1033462" cy="514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46091" idx="1"/>
          </p:cNvCxnSpPr>
          <p:nvPr/>
        </p:nvCxnSpPr>
        <p:spPr>
          <a:xfrm rot="10800000">
            <a:off x="5856288" y="4668838"/>
            <a:ext cx="1419225" cy="1841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3101975" y="1330325"/>
          <a:ext cx="29083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9" name="Equation" r:id="rId4" imgW="1435100" imgH="355600" progId="Equation.3">
                  <p:embed/>
                </p:oleObj>
              </mc:Choice>
              <mc:Fallback>
                <p:oleObj name="Equation" r:id="rId4" imgW="14351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1975" y="1330325"/>
                        <a:ext cx="2908300" cy="72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1" name="Object 3"/>
          <p:cNvGraphicFramePr>
            <a:graphicFrameLocks noChangeAspect="1"/>
          </p:cNvGraphicFramePr>
          <p:nvPr/>
        </p:nvGraphicFramePr>
        <p:xfrm>
          <a:off x="2986088" y="2179638"/>
          <a:ext cx="3444875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0" name="Equation" r:id="rId6" imgW="1701800" imgH="355600" progId="Equation.3">
                  <p:embed/>
                </p:oleObj>
              </mc:Choice>
              <mc:Fallback>
                <p:oleObj name="Equation" r:id="rId6" imgW="17018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6088" y="2179638"/>
                        <a:ext cx="3444875" cy="72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175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 smtClean="0">
                <a:ea typeface="ＭＳ Ｐゴシック" pitchFamily="-111" charset="-128"/>
                <a:cs typeface="ＭＳ Ｐゴシック" pitchFamily="-111" charset="-128"/>
              </a:rPr>
              <a:t>An Alternative Model: Oceanic Driven Variability</a:t>
            </a:r>
            <a:br>
              <a:rPr lang="en-US" sz="3600" dirty="0" smtClean="0">
                <a:ea typeface="ＭＳ Ｐゴシック" pitchFamily="-111" charset="-128"/>
                <a:cs typeface="ＭＳ Ｐゴシック" pitchFamily="-111" charset="-128"/>
              </a:rPr>
            </a:br>
            <a:r>
              <a:rPr lang="en-US" sz="3600" dirty="0" smtClean="0">
                <a:ea typeface="ＭＳ Ｐゴシック" pitchFamily="-111" charset="-128"/>
                <a:cs typeface="ＭＳ Ｐゴシック" pitchFamily="-111" charset="-128"/>
              </a:rPr>
              <a:t>Wu et al (2006) </a:t>
            </a:r>
          </a:p>
        </p:txBody>
      </p:sp>
      <p:pic>
        <p:nvPicPr>
          <p:cNvPr id="48133" name="Picture 3" descr="wu_gen30001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3" b="18250"/>
          <a:stretch>
            <a:fillRect/>
          </a:stretch>
        </p:blipFill>
        <p:spPr bwMode="auto">
          <a:xfrm>
            <a:off x="2105025" y="2992438"/>
            <a:ext cx="4325938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4278313" y="3108325"/>
            <a:ext cx="339725" cy="355600"/>
          </a:xfrm>
          <a:prstGeom prst="ellipse">
            <a:avLst/>
          </a:prstGeom>
          <a:solidFill>
            <a:srgbClr val="FF0000">
              <a:alpha val="27000"/>
            </a:srgb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78313" y="4471988"/>
            <a:ext cx="338137" cy="355600"/>
          </a:xfrm>
          <a:prstGeom prst="ellipse">
            <a:avLst/>
          </a:prstGeom>
          <a:solidFill>
            <a:srgbClr val="008000">
              <a:alpha val="27000"/>
            </a:srgb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8136" name="Picture 5" descr="wu_gen30001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" t="83331" r="77138"/>
          <a:stretch>
            <a:fillRect/>
          </a:stretch>
        </p:blipFill>
        <p:spPr bwMode="auto">
          <a:xfrm>
            <a:off x="2492375" y="4672013"/>
            <a:ext cx="8953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7" name="TextBox 10"/>
          <p:cNvSpPr txBox="1">
            <a:spLocks noChangeArrowheads="1"/>
          </p:cNvSpPr>
          <p:nvPr/>
        </p:nvSpPr>
        <p:spPr bwMode="auto">
          <a:xfrm>
            <a:off x="6846888" y="5073650"/>
            <a:ext cx="1839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90"/>
                </a:solidFill>
              </a:rPr>
              <a:t>d(SST)/dt w/ HF</a:t>
            </a:r>
          </a:p>
        </p:txBody>
      </p:sp>
      <p:sp>
        <p:nvSpPr>
          <p:cNvPr id="48138" name="TextBox 11"/>
          <p:cNvSpPr txBox="1">
            <a:spLocks noChangeArrowheads="1"/>
          </p:cNvSpPr>
          <p:nvPr/>
        </p:nvSpPr>
        <p:spPr bwMode="auto">
          <a:xfrm>
            <a:off x="7026275" y="3463925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SST w/ HF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5607050" y="3648075"/>
            <a:ext cx="1419225" cy="3667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48137" idx="1"/>
          </p:cNvCxnSpPr>
          <p:nvPr/>
        </p:nvCxnSpPr>
        <p:spPr>
          <a:xfrm rot="10800000">
            <a:off x="5607050" y="5073650"/>
            <a:ext cx="1239838" cy="1857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6032500" y="2316163"/>
            <a:ext cx="420688" cy="50641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8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8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231063" y="2225675"/>
            <a:ext cx="1706562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Oceanic</a:t>
            </a:r>
          </a:p>
          <a:p>
            <a:pPr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Weather Noise</a:t>
            </a:r>
          </a:p>
        </p:txBody>
      </p:sp>
      <p:cxnSp>
        <p:nvCxnSpPr>
          <p:cNvPr id="18" name="Straight Connector 17"/>
          <p:cNvCxnSpPr>
            <a:stCxn id="14" idx="3"/>
            <a:endCxn id="16" idx="1"/>
          </p:cNvCxnSpPr>
          <p:nvPr/>
        </p:nvCxnSpPr>
        <p:spPr>
          <a:xfrm flipV="1">
            <a:off x="6453188" y="2547938"/>
            <a:ext cx="777875" cy="222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2" name="Group 13"/>
          <p:cNvGrpSpPr>
            <a:grpSpLocks/>
          </p:cNvGrpSpPr>
          <p:nvPr/>
        </p:nvGrpSpPr>
        <p:grpSpPr bwMode="auto">
          <a:xfrm>
            <a:off x="0" y="1282700"/>
            <a:ext cx="4889500" cy="3595688"/>
            <a:chOff x="0" y="1640550"/>
            <a:chExt cx="4889500" cy="3596468"/>
          </a:xfrm>
        </p:grpSpPr>
        <p:pic>
          <p:nvPicPr>
            <p:cNvPr id="17422" name="Picture 4" descr="A_sfc_full_ocean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36618"/>
              <a:ext cx="4889500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2085975" y="3074374"/>
              <a:ext cx="828675" cy="1587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424" name="TextBox 7"/>
            <p:cNvSpPr txBox="1">
              <a:spLocks noChangeArrowheads="1"/>
            </p:cNvSpPr>
            <p:nvPr/>
          </p:nvSpPr>
          <p:spPr bwMode="auto">
            <a:xfrm>
              <a:off x="697824" y="1640550"/>
              <a:ext cx="371928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Calibri" charset="0"/>
                </a:rPr>
                <a:t>Mean Sea Level Pressure: O(1000 km)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ln w="28575"/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The Synoptic Scale: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>Atmosphere vs. Ocean</a:t>
            </a:r>
          </a:p>
        </p:txBody>
      </p:sp>
      <p:pic>
        <p:nvPicPr>
          <p:cNvPr id="17414" name="Content Placeholder 3" descr="ssha_11-03-2012.tiff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02" r="-9102"/>
          <a:stretch>
            <a:fillRect/>
          </a:stretch>
        </p:blipFill>
        <p:spPr>
          <a:xfrm>
            <a:off x="3817938" y="3567113"/>
            <a:ext cx="5818187" cy="3200400"/>
          </a:xfrm>
        </p:spPr>
      </p:pic>
      <p:sp>
        <p:nvSpPr>
          <p:cNvPr id="17415" name="TextBox 8"/>
          <p:cNvSpPr txBox="1">
            <a:spLocks noChangeArrowheads="1"/>
          </p:cNvSpPr>
          <p:nvPr/>
        </p:nvSpPr>
        <p:spPr bwMode="auto">
          <a:xfrm>
            <a:off x="4972050" y="3198813"/>
            <a:ext cx="3914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Sea Surface Height Anomaly: O(100 km)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6200000" flipH="1">
            <a:off x="6362700" y="4176713"/>
            <a:ext cx="481013" cy="142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6363494" y="4833144"/>
            <a:ext cx="481012" cy="12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5119688" y="1493838"/>
            <a:ext cx="3805237" cy="1173162"/>
            <a:chOff x="10658034" y="-2291449"/>
            <a:chExt cx="3805827" cy="1173411"/>
          </a:xfrm>
        </p:grpSpPr>
        <p:graphicFrame>
          <p:nvGraphicFramePr>
            <p:cNvPr id="17411" name="Object 3"/>
            <p:cNvGraphicFramePr>
              <a:graphicFrameLocks noChangeAspect="1"/>
            </p:cNvGraphicFramePr>
            <p:nvPr/>
          </p:nvGraphicFramePr>
          <p:xfrm>
            <a:off x="10658034" y="-1804175"/>
            <a:ext cx="3805827" cy="686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9" name="Equation" r:id="rId6" imgW="2324100" imgH="419100" progId="Equation.3">
                    <p:embed/>
                  </p:oleObj>
                </mc:Choice>
                <mc:Fallback>
                  <p:oleObj name="Equation" r:id="rId6" imgW="2324100" imgH="419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58034" y="-1804175"/>
                          <a:ext cx="3805827" cy="6861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21" name="TextBox 11"/>
            <p:cNvSpPr txBox="1">
              <a:spLocks noChangeArrowheads="1"/>
            </p:cNvSpPr>
            <p:nvPr/>
          </p:nvSpPr>
          <p:spPr bwMode="auto">
            <a:xfrm>
              <a:off x="11622550" y="-2291449"/>
              <a:ext cx="1364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Calibri" charset="0"/>
                </a:rPr>
                <a:t>Troposphere</a:t>
              </a: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53988" y="5549900"/>
            <a:ext cx="3863975" cy="1217613"/>
            <a:chOff x="1883370" y="1392077"/>
            <a:chExt cx="3862304" cy="1217776"/>
          </a:xfrm>
        </p:grpSpPr>
        <p:graphicFrame>
          <p:nvGraphicFramePr>
            <p:cNvPr id="17410" name="Object 2"/>
            <p:cNvGraphicFramePr>
              <a:graphicFrameLocks noChangeAspect="1"/>
            </p:cNvGraphicFramePr>
            <p:nvPr/>
          </p:nvGraphicFramePr>
          <p:xfrm>
            <a:off x="1883370" y="1855809"/>
            <a:ext cx="3862304" cy="7540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0" name="Equation" r:id="rId8" imgW="2146300" imgH="419100" progId="Equation.3">
                    <p:embed/>
                  </p:oleObj>
                </mc:Choice>
                <mc:Fallback>
                  <p:oleObj name="Equation" r:id="rId8" imgW="2146300" imgH="419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3370" y="1855809"/>
                          <a:ext cx="3862304" cy="7540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20" name="TextBox 10"/>
            <p:cNvSpPr txBox="1">
              <a:spLocks noChangeArrowheads="1"/>
            </p:cNvSpPr>
            <p:nvPr/>
          </p:nvSpPr>
          <p:spPr bwMode="auto">
            <a:xfrm>
              <a:off x="3142403" y="1392077"/>
              <a:ext cx="13442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Calibri" charset="0"/>
                </a:rPr>
                <a:t>Open Ocean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p_lagcorr_monthly_dTdt_z_avg_hflx_HRC06.br_tota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5" t="43472" r="26987" b="41293"/>
          <a:stretch>
            <a:fillRect/>
          </a:stretch>
        </p:blipFill>
        <p:spPr bwMode="auto">
          <a:xfrm>
            <a:off x="1800225" y="3111500"/>
            <a:ext cx="35734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5" descr="p_lagcorr_monthly_dTdt_z_avg_hflx_LRC07_total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4" t="43373" r="27139" b="41141"/>
          <a:stretch>
            <a:fillRect/>
          </a:stretch>
        </p:blipFill>
        <p:spPr bwMode="auto">
          <a:xfrm>
            <a:off x="5480050" y="3073400"/>
            <a:ext cx="34893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Box 11"/>
          <p:cNvSpPr txBox="1">
            <a:spLocks noChangeArrowheads="1"/>
          </p:cNvSpPr>
          <p:nvPr/>
        </p:nvSpPr>
        <p:spPr bwMode="auto">
          <a:xfrm>
            <a:off x="207963" y="3413125"/>
            <a:ext cx="1724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 d(HC)/dt &amp;</a:t>
            </a:r>
          </a:p>
          <a:p>
            <a:pPr eaLnBrk="1" hangingPunct="1"/>
            <a:r>
              <a:rPr lang="en-US"/>
              <a:t>HF</a:t>
            </a:r>
          </a:p>
        </p:txBody>
      </p:sp>
      <p:pic>
        <p:nvPicPr>
          <p:cNvPr id="50181" name="Picture 13" descr="p_lagcorr_monthly_T_z_avg_hflx_HRC06.br_total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1" t="43533" r="27040" b="41428"/>
          <a:stretch>
            <a:fillRect/>
          </a:stretch>
        </p:blipFill>
        <p:spPr bwMode="auto">
          <a:xfrm>
            <a:off x="1720850" y="1323975"/>
            <a:ext cx="36417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14" descr="p_lagcorr_monthly_T_z_avg_hflx_LRC07_total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2" t="43503" r="26935" b="41197"/>
          <a:stretch>
            <a:fillRect/>
          </a:stretch>
        </p:blipFill>
        <p:spPr bwMode="auto">
          <a:xfrm>
            <a:off x="5429250" y="1323975"/>
            <a:ext cx="35401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TextBox 7"/>
          <p:cNvSpPr txBox="1">
            <a:spLocks noChangeArrowheads="1"/>
          </p:cNvSpPr>
          <p:nvPr/>
        </p:nvSpPr>
        <p:spPr bwMode="auto">
          <a:xfrm>
            <a:off x="3416300" y="923925"/>
            <a:ext cx="628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HR</a:t>
            </a:r>
          </a:p>
        </p:txBody>
      </p:sp>
      <p:sp>
        <p:nvSpPr>
          <p:cNvPr id="50184" name="TextBox 9"/>
          <p:cNvSpPr txBox="1">
            <a:spLocks noChangeArrowheads="1"/>
          </p:cNvSpPr>
          <p:nvPr/>
        </p:nvSpPr>
        <p:spPr bwMode="auto">
          <a:xfrm>
            <a:off x="7038975" y="1003300"/>
            <a:ext cx="577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LR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73050" y="0"/>
            <a:ext cx="8696325" cy="8080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000000"/>
                </a:solidFill>
                <a:latin typeface="Calibri" charset="0"/>
              </a:rPr>
              <a:t>Correlations between HC &amp; THF, d(HC)/dt &amp; THF in Coupled Simulations</a:t>
            </a:r>
            <a:endParaRPr lang="en-US" sz="2800" i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0186" name="TextBox 10"/>
          <p:cNvSpPr txBox="1">
            <a:spLocks noChangeArrowheads="1"/>
          </p:cNvSpPr>
          <p:nvPr/>
        </p:nvSpPr>
        <p:spPr bwMode="auto">
          <a:xfrm>
            <a:off x="207963" y="2076450"/>
            <a:ext cx="1416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HC &amp; HF</a:t>
            </a:r>
          </a:p>
        </p:txBody>
      </p:sp>
      <p:pic>
        <p:nvPicPr>
          <p:cNvPr id="50187" name="Picture 16" descr="p_corr_annual_ssh_precc+timeseries.HRC03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8" t="34077" r="14519" b="60768"/>
          <a:stretch>
            <a:fillRect/>
          </a:stretch>
        </p:blipFill>
        <p:spPr bwMode="auto">
          <a:xfrm>
            <a:off x="3416300" y="4857750"/>
            <a:ext cx="399256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88" name="Group 29"/>
          <p:cNvGrpSpPr>
            <a:grpSpLocks noChangeAspect="1"/>
          </p:cNvGrpSpPr>
          <p:nvPr/>
        </p:nvGrpSpPr>
        <p:grpSpPr bwMode="auto">
          <a:xfrm>
            <a:off x="2644775" y="5243513"/>
            <a:ext cx="1958975" cy="1555750"/>
            <a:chOff x="230505" y="441647"/>
            <a:chExt cx="4325621" cy="3436686"/>
          </a:xfrm>
        </p:grpSpPr>
        <p:pic>
          <p:nvPicPr>
            <p:cNvPr id="50194" name="Picture 30" descr="wu_gen30001.g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73" b="18250"/>
            <a:stretch>
              <a:fillRect/>
            </a:stretch>
          </p:blipFill>
          <p:spPr bwMode="auto">
            <a:xfrm>
              <a:off x="230505" y="849443"/>
              <a:ext cx="4325620" cy="3028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95" name="Picture 31" descr="wu_gen30001.g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" t="83331" r="77138"/>
            <a:stretch>
              <a:fillRect/>
            </a:stretch>
          </p:blipFill>
          <p:spPr bwMode="auto">
            <a:xfrm>
              <a:off x="679509" y="2504335"/>
              <a:ext cx="894625" cy="772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96" name="TextBox 32"/>
            <p:cNvSpPr txBox="1">
              <a:spLocks noChangeArrowheads="1"/>
            </p:cNvSpPr>
            <p:nvPr/>
          </p:nvSpPr>
          <p:spPr bwMode="auto">
            <a:xfrm>
              <a:off x="438868" y="441647"/>
              <a:ext cx="4117258" cy="815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 Ocean Weather</a:t>
              </a:r>
            </a:p>
          </p:txBody>
        </p:sp>
        <p:sp>
          <p:nvSpPr>
            <p:cNvPr id="34" name="Oval 33"/>
            <p:cNvSpPr/>
            <p:nvPr/>
          </p:nvSpPr>
          <p:spPr>
            <a:xfrm>
              <a:off x="2403832" y="2317796"/>
              <a:ext cx="340022" cy="357696"/>
            </a:xfrm>
            <a:prstGeom prst="ellipse">
              <a:avLst/>
            </a:prstGeom>
            <a:solidFill>
              <a:srgbClr val="008000">
                <a:alpha val="27000"/>
              </a:srgb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372284" y="946629"/>
              <a:ext cx="336515" cy="357696"/>
            </a:xfrm>
            <a:prstGeom prst="ellipse">
              <a:avLst/>
            </a:prstGeom>
            <a:solidFill>
              <a:srgbClr val="FF0000">
                <a:alpha val="27000"/>
              </a:srgb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50189" name="Group 41"/>
          <p:cNvGrpSpPr>
            <a:grpSpLocks/>
          </p:cNvGrpSpPr>
          <p:nvPr/>
        </p:nvGrpSpPr>
        <p:grpSpPr bwMode="auto">
          <a:xfrm>
            <a:off x="6226175" y="5211763"/>
            <a:ext cx="2566988" cy="1603375"/>
            <a:chOff x="4699535" y="492852"/>
            <a:chExt cx="4695764" cy="3522412"/>
          </a:xfrm>
        </p:grpSpPr>
        <p:pic>
          <p:nvPicPr>
            <p:cNvPr id="50190" name="Picture 42" descr="wu_gen40001.gi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24" b="18137"/>
            <a:stretch>
              <a:fillRect/>
            </a:stretch>
          </p:blipFill>
          <p:spPr bwMode="auto">
            <a:xfrm>
              <a:off x="4699535" y="1002033"/>
              <a:ext cx="4325620" cy="3013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91" name="TextBox 43"/>
            <p:cNvSpPr txBox="1">
              <a:spLocks noChangeArrowheads="1"/>
            </p:cNvSpPr>
            <p:nvPr/>
          </p:nvSpPr>
          <p:spPr bwMode="auto">
            <a:xfrm>
              <a:off x="4927745" y="492852"/>
              <a:ext cx="4467554" cy="811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Atmosphere Weather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6825261" y="2794626"/>
              <a:ext cx="336864" cy="355729"/>
            </a:xfrm>
            <a:prstGeom prst="ellipse">
              <a:avLst/>
            </a:prstGeom>
            <a:solidFill>
              <a:srgbClr val="0000FF">
                <a:alpha val="27000"/>
              </a:srgb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6772989" y="1744877"/>
              <a:ext cx="339769" cy="355729"/>
            </a:xfrm>
            <a:prstGeom prst="ellipse">
              <a:avLst/>
            </a:prstGeom>
            <a:solidFill>
              <a:srgbClr val="008000">
                <a:alpha val="27000"/>
              </a:srgb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p_lagcorr_monthly_T_z_avg_hflx_HRC06.br_tota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1" t="43321" r="27040" b="41061"/>
          <a:stretch>
            <a:fillRect/>
          </a:stretch>
        </p:blipFill>
        <p:spPr bwMode="auto">
          <a:xfrm>
            <a:off x="538163" y="977900"/>
            <a:ext cx="3505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7" descr="p_lagcorr_monthly_T_z_avg_hflx_HRC06.br_small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1" t="43549" r="27144" b="41197"/>
          <a:stretch>
            <a:fillRect/>
          </a:stretch>
        </p:blipFill>
        <p:spPr bwMode="auto">
          <a:xfrm>
            <a:off x="492125" y="4699000"/>
            <a:ext cx="35766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8" descr="p_lagcorr_monthly_T_z_avg_hflx_HRC06.br_larg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1" t="43449" r="27040" b="41197"/>
          <a:stretch>
            <a:fillRect/>
          </a:stretch>
        </p:blipFill>
        <p:spPr bwMode="auto">
          <a:xfrm>
            <a:off x="503238" y="2840038"/>
            <a:ext cx="35687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Box 12"/>
          <p:cNvSpPr txBox="1">
            <a:spLocks noChangeArrowheads="1"/>
          </p:cNvSpPr>
          <p:nvPr/>
        </p:nvSpPr>
        <p:spPr bwMode="auto">
          <a:xfrm>
            <a:off x="2176463" y="554038"/>
            <a:ext cx="663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HR</a:t>
            </a:r>
          </a:p>
        </p:txBody>
      </p:sp>
      <p:pic>
        <p:nvPicPr>
          <p:cNvPr id="52230" name="Picture 18" descr="p_lagcorr_monthly_T_z_avg_hflx_LRC07_total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1" t="43295" r="26935" b="41197"/>
          <a:stretch>
            <a:fillRect/>
          </a:stretch>
        </p:blipFill>
        <p:spPr bwMode="auto">
          <a:xfrm>
            <a:off x="5353050" y="1000125"/>
            <a:ext cx="35464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19" descr="p_lagcorr_monthly_T_z_avg_hflx_LRC07_small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1" t="43372" r="27094" b="41061"/>
          <a:stretch>
            <a:fillRect/>
          </a:stretch>
        </p:blipFill>
        <p:spPr bwMode="auto">
          <a:xfrm>
            <a:off x="5441950" y="4672013"/>
            <a:ext cx="34448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20" descr="p_lagcorr_monthly_T_z_avg_hflx_LRC07_large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1" t="43494" r="27040" b="41197"/>
          <a:stretch>
            <a:fillRect/>
          </a:stretch>
        </p:blipFill>
        <p:spPr bwMode="auto">
          <a:xfrm>
            <a:off x="5353050" y="2862263"/>
            <a:ext cx="35782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TextBox 21"/>
          <p:cNvSpPr txBox="1">
            <a:spLocks noChangeArrowheads="1"/>
          </p:cNvSpPr>
          <p:nvPr/>
        </p:nvSpPr>
        <p:spPr bwMode="auto">
          <a:xfrm>
            <a:off x="6834188" y="554038"/>
            <a:ext cx="581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LR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33350" y="38100"/>
            <a:ext cx="8882063" cy="5159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Scale Dependence of HC &amp; HF Correlations</a:t>
            </a:r>
          </a:p>
        </p:txBody>
      </p:sp>
      <p:pic>
        <p:nvPicPr>
          <p:cNvPr id="52235" name="Picture 24" descr="p_corr_annual_ssh_precc+timeseries.HRC03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8" t="34077" r="14519" b="60768"/>
          <a:stretch>
            <a:fillRect/>
          </a:stretch>
        </p:blipFill>
        <p:spPr bwMode="auto">
          <a:xfrm>
            <a:off x="2840038" y="6503988"/>
            <a:ext cx="399415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380041" y="1556587"/>
            <a:ext cx="67225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noFill/>
                <a:ea typeface="ＭＳ Ｐゴシック" charset="-128"/>
                <a:cs typeface="ＭＳ Ｐゴシック" charset="-128"/>
              </a:rPr>
              <a:t>Total</a:t>
            </a:r>
          </a:p>
        </p:txBody>
      </p:sp>
      <p:sp>
        <p:nvSpPr>
          <p:cNvPr id="52237" name="TextBox 26"/>
          <p:cNvSpPr txBox="1">
            <a:spLocks noChangeArrowheads="1"/>
          </p:cNvSpPr>
          <p:nvPr/>
        </p:nvSpPr>
        <p:spPr bwMode="auto">
          <a:xfrm>
            <a:off x="4043363" y="3322638"/>
            <a:ext cx="1381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Large &gt; 10</a:t>
            </a:r>
            <a:r>
              <a:rPr lang="en-US" sz="1800" baseline="30000"/>
              <a:t>o</a:t>
            </a:r>
          </a:p>
        </p:txBody>
      </p:sp>
      <p:sp>
        <p:nvSpPr>
          <p:cNvPr id="52238" name="TextBox 27"/>
          <p:cNvSpPr txBox="1">
            <a:spLocks noChangeArrowheads="1"/>
          </p:cNvSpPr>
          <p:nvPr/>
        </p:nvSpPr>
        <p:spPr bwMode="auto">
          <a:xfrm>
            <a:off x="4105275" y="5126038"/>
            <a:ext cx="1368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Small &lt; 10</a:t>
            </a:r>
            <a:r>
              <a:rPr lang="en-US" sz="1800" baseline="30000"/>
              <a:t>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1" descr="p_timeseries_heatbudget_increasing_box_files_atmgrid.HRC06.br.0.5de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" t="66830" b="17873"/>
          <a:stretch>
            <a:fillRect/>
          </a:stretch>
        </p:blipFill>
        <p:spPr bwMode="auto">
          <a:xfrm>
            <a:off x="141288" y="5757863"/>
            <a:ext cx="5791200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20" descr="p_timeseries_heatbudget_increasing_box_files_atmgrid.HRC06.br.0.5de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t="51991" b="33357"/>
          <a:stretch>
            <a:fillRect/>
          </a:stretch>
        </p:blipFill>
        <p:spPr bwMode="auto">
          <a:xfrm>
            <a:off x="149225" y="4138613"/>
            <a:ext cx="5799138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16" descr="p_timeseries_heatbudget_increasing_box_files_atmgrid.HRC06.br.0.5de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" t="6557" b="78030"/>
          <a:stretch>
            <a:fillRect/>
          </a:stretch>
        </p:blipFill>
        <p:spPr bwMode="auto">
          <a:xfrm>
            <a:off x="149225" y="2547938"/>
            <a:ext cx="57975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41325" y="38100"/>
            <a:ext cx="8229600" cy="8080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Point-wise HR Heat Budget</a:t>
            </a:r>
          </a:p>
          <a:p>
            <a:pPr algn="ctr">
              <a:defRPr/>
            </a:pPr>
            <a:r>
              <a:rPr lang="en-US" sz="32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(Anomalies wrt Mean Seasonal Cycle)</a:t>
            </a:r>
          </a:p>
        </p:txBody>
      </p:sp>
      <p:sp>
        <p:nvSpPr>
          <p:cNvPr id="54278" name="TextBox 11"/>
          <p:cNvSpPr txBox="1">
            <a:spLocks noChangeArrowheads="1"/>
          </p:cNvSpPr>
          <p:nvPr/>
        </p:nvSpPr>
        <p:spPr bwMode="auto">
          <a:xfrm>
            <a:off x="514350" y="2305050"/>
            <a:ext cx="130968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(a) Kuroshio</a:t>
            </a:r>
          </a:p>
        </p:txBody>
      </p:sp>
      <p:sp>
        <p:nvSpPr>
          <p:cNvPr id="54279" name="TextBox 13"/>
          <p:cNvSpPr txBox="1">
            <a:spLocks noChangeArrowheads="1"/>
          </p:cNvSpPr>
          <p:nvPr/>
        </p:nvSpPr>
        <p:spPr bwMode="auto">
          <a:xfrm>
            <a:off x="498475" y="5467350"/>
            <a:ext cx="3024188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(e) Equatorial East Pacific</a:t>
            </a:r>
          </a:p>
        </p:txBody>
      </p:sp>
      <p:sp>
        <p:nvSpPr>
          <p:cNvPr id="54280" name="TextBox 8"/>
          <p:cNvSpPr txBox="1">
            <a:spLocks noChangeArrowheads="1"/>
          </p:cNvSpPr>
          <p:nvPr/>
        </p:nvSpPr>
        <p:spPr bwMode="auto">
          <a:xfrm>
            <a:off x="0" y="2138363"/>
            <a:ext cx="696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Wm</a:t>
            </a:r>
            <a:r>
              <a:rPr lang="en-US" sz="1800" baseline="30000"/>
              <a:t>-2</a:t>
            </a:r>
          </a:p>
        </p:txBody>
      </p:sp>
      <p:sp>
        <p:nvSpPr>
          <p:cNvPr id="54281" name="TextBox 9"/>
          <p:cNvSpPr txBox="1">
            <a:spLocks noChangeArrowheads="1"/>
          </p:cNvSpPr>
          <p:nvPr/>
        </p:nvSpPr>
        <p:spPr bwMode="auto">
          <a:xfrm>
            <a:off x="5453063" y="2108200"/>
            <a:ext cx="404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aseline="30000"/>
              <a:t>o</a:t>
            </a:r>
            <a:r>
              <a:rPr lang="en-US" sz="1800"/>
              <a:t>C</a:t>
            </a:r>
            <a:endParaRPr lang="en-US" sz="1800" baseline="30000"/>
          </a:p>
        </p:txBody>
      </p:sp>
      <p:sp>
        <p:nvSpPr>
          <p:cNvPr id="54282" name="TextBox 14"/>
          <p:cNvSpPr txBox="1">
            <a:spLocks noChangeArrowheads="1"/>
          </p:cNvSpPr>
          <p:nvPr/>
        </p:nvSpPr>
        <p:spPr bwMode="auto">
          <a:xfrm>
            <a:off x="566738" y="3844925"/>
            <a:ext cx="1236662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(d) Agulhas</a:t>
            </a:r>
          </a:p>
        </p:txBody>
      </p:sp>
      <p:sp>
        <p:nvSpPr>
          <p:cNvPr id="54283" name="TextBox 19"/>
          <p:cNvSpPr txBox="1">
            <a:spLocks noChangeArrowheads="1"/>
          </p:cNvSpPr>
          <p:nvPr/>
        </p:nvSpPr>
        <p:spPr bwMode="auto">
          <a:xfrm>
            <a:off x="6272213" y="3589338"/>
            <a:ext cx="3217862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800"/>
          </a:p>
          <a:p>
            <a:pPr eaLnBrk="1" hangingPunct="1">
              <a:buFont typeface="Arial" charset="0"/>
              <a:buChar char="•"/>
            </a:pPr>
            <a:r>
              <a:rPr lang="en-US" sz="2800"/>
              <a:t> </a:t>
            </a:r>
            <a:r>
              <a:rPr lang="en-US" sz="2800">
                <a:solidFill>
                  <a:srgbClr val="FF0000"/>
                </a:solidFill>
              </a:rPr>
              <a:t>tend</a:t>
            </a:r>
            <a:r>
              <a:rPr lang="en-US" sz="2800"/>
              <a:t> ~ </a:t>
            </a:r>
            <a:r>
              <a:rPr lang="en-US" sz="2800">
                <a:solidFill>
                  <a:srgbClr val="0000FF"/>
                </a:solidFill>
              </a:rPr>
              <a:t>advec</a:t>
            </a:r>
            <a:r>
              <a:rPr lang="en-US" sz="2800"/>
              <a:t>; both &gt;&gt; </a:t>
            </a:r>
            <a:r>
              <a:rPr lang="en-US" sz="2800">
                <a:solidFill>
                  <a:srgbClr val="008000"/>
                </a:solidFill>
              </a:rPr>
              <a:t>HF</a:t>
            </a:r>
            <a:endParaRPr lang="en-US" sz="2800"/>
          </a:p>
          <a:p>
            <a:pPr eaLnBrk="1" hangingPunct="1">
              <a:buFont typeface="Arial" charset="0"/>
              <a:buChar char="•"/>
            </a:pPr>
            <a:endParaRPr lang="en-US" sz="2800"/>
          </a:p>
          <a:p>
            <a:pPr eaLnBrk="1" hangingPunct="1">
              <a:buFont typeface="Arial" charset="0"/>
              <a:buChar char="•"/>
            </a:pPr>
            <a:r>
              <a:rPr lang="en-US" sz="2800"/>
              <a:t> </a:t>
            </a:r>
            <a:r>
              <a:rPr lang="en-US" sz="2800">
                <a:solidFill>
                  <a:srgbClr val="008000"/>
                </a:solidFill>
              </a:rPr>
              <a:t>HF</a:t>
            </a:r>
            <a:r>
              <a:rPr lang="en-US" sz="2800"/>
              <a:t> and </a:t>
            </a:r>
            <a:r>
              <a:rPr lang="en-US" sz="2800" b="1"/>
              <a:t>T</a:t>
            </a:r>
            <a:r>
              <a:rPr lang="en-US" sz="2800"/>
              <a:t> anomalies are in phase</a:t>
            </a:r>
          </a:p>
        </p:txBody>
      </p:sp>
      <p:sp>
        <p:nvSpPr>
          <p:cNvPr id="54284" name="TextBox 17"/>
          <p:cNvSpPr txBox="1">
            <a:spLocks noChangeArrowheads="1"/>
          </p:cNvSpPr>
          <p:nvPr/>
        </p:nvSpPr>
        <p:spPr bwMode="auto">
          <a:xfrm>
            <a:off x="6045200" y="2108200"/>
            <a:ext cx="2679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/>
              <a:t>T</a:t>
            </a:r>
            <a:r>
              <a:rPr lang="en-US" sz="3600" baseline="-25000"/>
              <a:t>0-400m </a:t>
            </a:r>
            <a:r>
              <a:rPr lang="en-US" sz="3600"/>
              <a:t>- temp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1158875"/>
            <a:ext cx="8945563" cy="6461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F0000"/>
                </a:solidFill>
              </a:rPr>
              <a:t>∂HC ⁄∂t</a:t>
            </a:r>
            <a:r>
              <a:rPr lang="en-US" sz="3600"/>
              <a:t>  = </a:t>
            </a:r>
            <a:r>
              <a:rPr lang="en-US" sz="3600">
                <a:solidFill>
                  <a:srgbClr val="0000FF"/>
                </a:solidFill>
              </a:rPr>
              <a:t>-C</a:t>
            </a:r>
            <a:r>
              <a:rPr lang="en-US" sz="3600" baseline="-25000">
                <a:solidFill>
                  <a:srgbClr val="0000FF"/>
                </a:solidFill>
              </a:rPr>
              <a:t>p</a:t>
            </a:r>
            <a:r>
              <a:rPr lang="en-US" sz="3600">
                <a:solidFill>
                  <a:srgbClr val="0000FF"/>
                </a:solidFill>
              </a:rPr>
              <a:t>ρ</a:t>
            </a:r>
            <a:r>
              <a:rPr lang="en-US" sz="3600" baseline="-25000">
                <a:solidFill>
                  <a:srgbClr val="0000FF"/>
                </a:solidFill>
              </a:rPr>
              <a:t>o 400m</a:t>
            </a:r>
            <a:r>
              <a:rPr lang="en-US" sz="3600">
                <a:solidFill>
                  <a:srgbClr val="0000FF"/>
                </a:solidFill>
              </a:rPr>
              <a:t>∫</a:t>
            </a:r>
            <a:r>
              <a:rPr lang="en-US" sz="3600" baseline="30000">
                <a:solidFill>
                  <a:srgbClr val="0000FF"/>
                </a:solidFill>
              </a:rPr>
              <a:t>0</a:t>
            </a:r>
            <a:r>
              <a:rPr lang="en-US" sz="3600">
                <a:solidFill>
                  <a:srgbClr val="0000FF"/>
                </a:solidFill>
              </a:rPr>
              <a:t> ∇⋅uTdz </a:t>
            </a:r>
            <a:r>
              <a:rPr lang="en-US" sz="3600"/>
              <a:t>- </a:t>
            </a:r>
            <a:r>
              <a:rPr lang="en-US" sz="3600">
                <a:solidFill>
                  <a:srgbClr val="008000"/>
                </a:solidFill>
              </a:rPr>
              <a:t>HF</a:t>
            </a:r>
            <a:r>
              <a:rPr lang="en-US" sz="3600"/>
              <a:t> + </a:t>
            </a:r>
            <a:r>
              <a:rPr lang="en-US" sz="3600">
                <a:solidFill>
                  <a:srgbClr val="FFBE34"/>
                </a:solidFill>
              </a:rPr>
              <a:t>R </a:t>
            </a:r>
            <a:r>
              <a:rPr lang="en-US" sz="3600">
                <a:solidFill>
                  <a:srgbClr val="7F7F7F"/>
                </a:solidFill>
              </a:rPr>
              <a:t>  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0" descr="p_timeseries_heatbudget_increasing_box_files_atmgrid.HRC06.br.30.5de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" t="66830" b="17944"/>
          <a:stretch>
            <a:fillRect/>
          </a:stretch>
        </p:blipFill>
        <p:spPr bwMode="auto">
          <a:xfrm>
            <a:off x="79375" y="5749925"/>
            <a:ext cx="58578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29" descr="p_timeseries_heatbudget_increasing_box_files_atmgrid.HRC06.br.30.5de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" t="51875" b="33171"/>
          <a:stretch>
            <a:fillRect/>
          </a:stretch>
        </p:blipFill>
        <p:spPr bwMode="auto">
          <a:xfrm>
            <a:off x="79375" y="4133850"/>
            <a:ext cx="5865813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28" descr="p_timeseries_heatbudget_increasing_box_files_atmgrid.HRC06.br.30.5de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" t="7018" b="77914"/>
          <a:stretch>
            <a:fillRect/>
          </a:stretch>
        </p:blipFill>
        <p:spPr bwMode="auto">
          <a:xfrm>
            <a:off x="79375" y="2587625"/>
            <a:ext cx="5843588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41325" y="38100"/>
            <a:ext cx="8229600" cy="8080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HR Heat Budget ~ 30</a:t>
            </a:r>
            <a:r>
              <a:rPr lang="en-US" sz="3200" baseline="30000" dirty="0"/>
              <a:t>o</a:t>
            </a:r>
            <a:r>
              <a:rPr lang="en-US" sz="3200" dirty="0"/>
              <a:t> </a:t>
            </a:r>
            <a:r>
              <a:rPr lang="en-US" sz="3200" dirty="0" err="1"/>
              <a:t>x</a:t>
            </a:r>
            <a:r>
              <a:rPr lang="en-US" sz="3200" dirty="0"/>
              <a:t> 30° Boxes</a:t>
            </a:r>
          </a:p>
        </p:txBody>
      </p:sp>
      <p:sp>
        <p:nvSpPr>
          <p:cNvPr id="56326" name="TextBox 13"/>
          <p:cNvSpPr txBox="1">
            <a:spLocks noChangeArrowheads="1"/>
          </p:cNvSpPr>
          <p:nvPr/>
        </p:nvSpPr>
        <p:spPr bwMode="auto">
          <a:xfrm>
            <a:off x="498475" y="5467350"/>
            <a:ext cx="3024188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(e) Equatorial East Pacific</a:t>
            </a:r>
          </a:p>
        </p:txBody>
      </p:sp>
      <p:sp>
        <p:nvSpPr>
          <p:cNvPr id="56327" name="TextBox 9"/>
          <p:cNvSpPr txBox="1">
            <a:spLocks noChangeArrowheads="1"/>
          </p:cNvSpPr>
          <p:nvPr/>
        </p:nvSpPr>
        <p:spPr bwMode="auto">
          <a:xfrm>
            <a:off x="5453063" y="2108200"/>
            <a:ext cx="404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aseline="30000"/>
              <a:t>o</a:t>
            </a:r>
            <a:r>
              <a:rPr lang="en-US" sz="1800"/>
              <a:t>C</a:t>
            </a:r>
            <a:endParaRPr lang="en-US" sz="1800" baseline="30000"/>
          </a:p>
        </p:txBody>
      </p:sp>
      <p:sp>
        <p:nvSpPr>
          <p:cNvPr id="56328" name="TextBox 14"/>
          <p:cNvSpPr txBox="1">
            <a:spLocks noChangeArrowheads="1"/>
          </p:cNvSpPr>
          <p:nvPr/>
        </p:nvSpPr>
        <p:spPr bwMode="auto">
          <a:xfrm>
            <a:off x="566738" y="3844925"/>
            <a:ext cx="1236662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(d) Agulhas</a:t>
            </a:r>
          </a:p>
        </p:txBody>
      </p:sp>
      <p:sp>
        <p:nvSpPr>
          <p:cNvPr id="56329" name="TextBox 11"/>
          <p:cNvSpPr txBox="1">
            <a:spLocks noChangeArrowheads="1"/>
          </p:cNvSpPr>
          <p:nvPr/>
        </p:nvSpPr>
        <p:spPr bwMode="auto">
          <a:xfrm>
            <a:off x="514350" y="2305050"/>
            <a:ext cx="130968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(a) Kuroshio</a:t>
            </a:r>
          </a:p>
        </p:txBody>
      </p:sp>
      <p:sp>
        <p:nvSpPr>
          <p:cNvPr id="56330" name="TextBox 8"/>
          <p:cNvSpPr txBox="1">
            <a:spLocks noChangeArrowheads="1"/>
          </p:cNvSpPr>
          <p:nvPr/>
        </p:nvSpPr>
        <p:spPr bwMode="auto">
          <a:xfrm>
            <a:off x="0" y="2138363"/>
            <a:ext cx="696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Wm</a:t>
            </a:r>
            <a:r>
              <a:rPr lang="en-US" sz="1800" baseline="30000"/>
              <a:t>-2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882900" y="2690813"/>
            <a:ext cx="825500" cy="6477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1000"/>
                </a:schemeClr>
              </a:gs>
            </a:gsLst>
            <a:lin ang="16200000" scaled="0"/>
            <a:tileRect/>
          </a:gradFill>
          <a:ln>
            <a:solidFill>
              <a:schemeClr val="accent1">
                <a:shade val="95000"/>
                <a:satMod val="105000"/>
                <a:alpha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332" name="TextBox 23"/>
          <p:cNvSpPr txBox="1">
            <a:spLocks noChangeArrowheads="1"/>
          </p:cNvSpPr>
          <p:nvPr/>
        </p:nvSpPr>
        <p:spPr bwMode="auto">
          <a:xfrm>
            <a:off x="5857875" y="5053013"/>
            <a:ext cx="34417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/>
              <a:t> Mid-latitudes </a:t>
            </a:r>
            <a:r>
              <a:rPr lang="en-US">
                <a:solidFill>
                  <a:srgbClr val="008000"/>
                </a:solidFill>
              </a:rPr>
              <a:t>HF</a:t>
            </a:r>
            <a:r>
              <a:rPr lang="en-US"/>
              <a:t> plays greater role in balance but </a:t>
            </a:r>
            <a:r>
              <a:rPr lang="en-US">
                <a:solidFill>
                  <a:srgbClr val="0000FF"/>
                </a:solidFill>
              </a:rPr>
              <a:t>advec </a:t>
            </a:r>
            <a:r>
              <a:rPr lang="en-US"/>
              <a:t>still leading term</a:t>
            </a:r>
          </a:p>
        </p:txBody>
      </p:sp>
      <p:sp>
        <p:nvSpPr>
          <p:cNvPr id="56333" name="TextBox 19"/>
          <p:cNvSpPr txBox="1">
            <a:spLocks noChangeArrowheads="1"/>
          </p:cNvSpPr>
          <p:nvPr/>
        </p:nvSpPr>
        <p:spPr bwMode="auto">
          <a:xfrm>
            <a:off x="361950" y="1909763"/>
            <a:ext cx="5032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Y-scales ~ factor 20 (2) less in mid-latitudes (tropics) compared to small scales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1158875"/>
            <a:ext cx="8945563" cy="6461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F0000"/>
                </a:solidFill>
              </a:rPr>
              <a:t>∂HC ⁄∂t</a:t>
            </a:r>
            <a:r>
              <a:rPr lang="en-US" sz="3600"/>
              <a:t>  = </a:t>
            </a:r>
            <a:r>
              <a:rPr lang="en-US" sz="3600">
                <a:solidFill>
                  <a:srgbClr val="0000FF"/>
                </a:solidFill>
              </a:rPr>
              <a:t>-C</a:t>
            </a:r>
            <a:r>
              <a:rPr lang="en-US" sz="3600" baseline="-25000">
                <a:solidFill>
                  <a:srgbClr val="0000FF"/>
                </a:solidFill>
              </a:rPr>
              <a:t>p</a:t>
            </a:r>
            <a:r>
              <a:rPr lang="en-US" sz="3600">
                <a:solidFill>
                  <a:srgbClr val="0000FF"/>
                </a:solidFill>
              </a:rPr>
              <a:t>ρ</a:t>
            </a:r>
            <a:r>
              <a:rPr lang="en-US" sz="3600" baseline="-25000">
                <a:solidFill>
                  <a:srgbClr val="0000FF"/>
                </a:solidFill>
              </a:rPr>
              <a:t>o 400m</a:t>
            </a:r>
            <a:r>
              <a:rPr lang="en-US" sz="3600">
                <a:solidFill>
                  <a:srgbClr val="0000FF"/>
                </a:solidFill>
              </a:rPr>
              <a:t>∫</a:t>
            </a:r>
            <a:r>
              <a:rPr lang="en-US" sz="3600" baseline="30000">
                <a:solidFill>
                  <a:srgbClr val="0000FF"/>
                </a:solidFill>
              </a:rPr>
              <a:t>0</a:t>
            </a:r>
            <a:r>
              <a:rPr lang="en-US" sz="3600">
                <a:solidFill>
                  <a:srgbClr val="0000FF"/>
                </a:solidFill>
              </a:rPr>
              <a:t> ∇⋅uTdz </a:t>
            </a:r>
            <a:r>
              <a:rPr lang="en-US" sz="3600"/>
              <a:t>- </a:t>
            </a:r>
            <a:r>
              <a:rPr lang="en-US" sz="3600">
                <a:solidFill>
                  <a:srgbClr val="008000"/>
                </a:solidFill>
              </a:rPr>
              <a:t>HF</a:t>
            </a:r>
            <a:r>
              <a:rPr lang="en-US" sz="3600"/>
              <a:t> + </a:t>
            </a:r>
            <a:r>
              <a:rPr lang="en-US" sz="3600">
                <a:solidFill>
                  <a:srgbClr val="FFBE34"/>
                </a:solidFill>
              </a:rPr>
              <a:t>R </a:t>
            </a:r>
            <a:r>
              <a:rPr lang="en-US" sz="3600">
                <a:solidFill>
                  <a:srgbClr val="7F7F7F"/>
                </a:solidFill>
              </a:rPr>
              <a:t>    </a:t>
            </a:r>
          </a:p>
        </p:txBody>
      </p:sp>
      <p:sp>
        <p:nvSpPr>
          <p:cNvPr id="56335" name="TextBox 15"/>
          <p:cNvSpPr txBox="1">
            <a:spLocks noChangeArrowheads="1"/>
          </p:cNvSpPr>
          <p:nvPr/>
        </p:nvSpPr>
        <p:spPr bwMode="auto">
          <a:xfrm>
            <a:off x="6045200" y="2674938"/>
            <a:ext cx="2679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/>
              <a:t>T</a:t>
            </a:r>
            <a:r>
              <a:rPr lang="en-US" sz="3600" baseline="-25000"/>
              <a:t>0-400m </a:t>
            </a:r>
            <a:r>
              <a:rPr lang="en-US" sz="3600"/>
              <a:t>- temp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5" descr="p_lagcorr_temp_series.LRC0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0" t="35487" r="27458" b="37785"/>
          <a:stretch>
            <a:fillRect/>
          </a:stretch>
        </p:blipFill>
        <p:spPr bwMode="auto">
          <a:xfrm>
            <a:off x="4911725" y="1035050"/>
            <a:ext cx="19843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26" descr="p_lagcorr_temp_series.HRC06.b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4" t="35606" r="27771" b="37762"/>
          <a:stretch>
            <a:fillRect/>
          </a:stretch>
        </p:blipFill>
        <p:spPr bwMode="auto">
          <a:xfrm>
            <a:off x="2474913" y="1035050"/>
            <a:ext cx="1963737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344488" y="12700"/>
            <a:ext cx="8229600" cy="6334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Scale Dependence of Lagged Correlation</a:t>
            </a:r>
          </a:p>
        </p:txBody>
      </p:sp>
      <p:sp>
        <p:nvSpPr>
          <p:cNvPr id="58373" name="TextBox 9"/>
          <p:cNvSpPr txBox="1">
            <a:spLocks noChangeArrowheads="1"/>
          </p:cNvSpPr>
          <p:nvPr/>
        </p:nvSpPr>
        <p:spPr bwMode="auto">
          <a:xfrm>
            <a:off x="5614988" y="646113"/>
            <a:ext cx="5794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LR</a:t>
            </a:r>
          </a:p>
        </p:txBody>
      </p:sp>
      <p:sp>
        <p:nvSpPr>
          <p:cNvPr id="58374" name="TextBox 28"/>
          <p:cNvSpPr txBox="1">
            <a:spLocks noChangeArrowheads="1"/>
          </p:cNvSpPr>
          <p:nvPr/>
        </p:nvSpPr>
        <p:spPr bwMode="auto">
          <a:xfrm>
            <a:off x="84138" y="1951038"/>
            <a:ext cx="1724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HC and HF</a:t>
            </a:r>
          </a:p>
        </p:txBody>
      </p:sp>
      <p:pic>
        <p:nvPicPr>
          <p:cNvPr id="58375" name="Picture 30" descr="p_lagcorr_tendency_series.LRC07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0" t="89029" r="23837" b="5910"/>
          <a:stretch>
            <a:fillRect/>
          </a:stretch>
        </p:blipFill>
        <p:spPr bwMode="auto">
          <a:xfrm>
            <a:off x="2551113" y="4819650"/>
            <a:ext cx="4535487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6" name="TextBox 8"/>
          <p:cNvSpPr txBox="1">
            <a:spLocks noChangeArrowheads="1"/>
          </p:cNvSpPr>
          <p:nvPr/>
        </p:nvSpPr>
        <p:spPr bwMode="auto">
          <a:xfrm>
            <a:off x="3157538" y="646113"/>
            <a:ext cx="6619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HR</a:t>
            </a:r>
          </a:p>
        </p:txBody>
      </p:sp>
      <p:pic>
        <p:nvPicPr>
          <p:cNvPr id="58377" name="Picture 21" descr="p_lagcorr_tendency_series.HRC06.br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9" t="35658" r="27705" b="37901"/>
          <a:stretch>
            <a:fillRect/>
          </a:stretch>
        </p:blipFill>
        <p:spPr bwMode="auto">
          <a:xfrm>
            <a:off x="2474913" y="3025775"/>
            <a:ext cx="1963737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8" name="Picture 27" descr="p_lagcorr_tendency_series.LRC07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9" t="35603" r="27711" b="37860"/>
          <a:stretch>
            <a:fillRect/>
          </a:stretch>
        </p:blipFill>
        <p:spPr bwMode="auto">
          <a:xfrm>
            <a:off x="4933950" y="3025775"/>
            <a:ext cx="196215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9" name="TextBox 37"/>
          <p:cNvSpPr txBox="1">
            <a:spLocks noChangeArrowheads="1"/>
          </p:cNvSpPr>
          <p:nvPr/>
        </p:nvSpPr>
        <p:spPr bwMode="auto">
          <a:xfrm>
            <a:off x="-73025" y="3814763"/>
            <a:ext cx="2133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d(HC)/dt &amp; HF</a:t>
            </a:r>
          </a:p>
        </p:txBody>
      </p:sp>
      <p:sp>
        <p:nvSpPr>
          <p:cNvPr id="58380" name="TextBox 16"/>
          <p:cNvSpPr txBox="1">
            <a:spLocks noChangeArrowheads="1"/>
          </p:cNvSpPr>
          <p:nvPr/>
        </p:nvSpPr>
        <p:spPr bwMode="auto">
          <a:xfrm>
            <a:off x="2551113" y="2725738"/>
            <a:ext cx="8175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HC leads</a:t>
            </a:r>
          </a:p>
        </p:txBody>
      </p:sp>
      <p:sp>
        <p:nvSpPr>
          <p:cNvPr id="58381" name="TextBox 18"/>
          <p:cNvSpPr txBox="1">
            <a:spLocks noChangeArrowheads="1"/>
          </p:cNvSpPr>
          <p:nvPr/>
        </p:nvSpPr>
        <p:spPr bwMode="auto">
          <a:xfrm>
            <a:off x="3819525" y="2720975"/>
            <a:ext cx="7366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HC lags</a:t>
            </a:r>
          </a:p>
        </p:txBody>
      </p:sp>
      <p:grpSp>
        <p:nvGrpSpPr>
          <p:cNvPr id="58382" name="Group 50"/>
          <p:cNvGrpSpPr>
            <a:grpSpLocks noChangeAspect="1"/>
          </p:cNvGrpSpPr>
          <p:nvPr/>
        </p:nvGrpSpPr>
        <p:grpSpPr bwMode="auto">
          <a:xfrm>
            <a:off x="0" y="4819650"/>
            <a:ext cx="2349500" cy="1992313"/>
            <a:chOff x="230505" y="212704"/>
            <a:chExt cx="4325620" cy="3665629"/>
          </a:xfrm>
        </p:grpSpPr>
        <p:pic>
          <p:nvPicPr>
            <p:cNvPr id="58389" name="Picture 51" descr="wu_gen30001.g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73" b="18250"/>
            <a:stretch>
              <a:fillRect/>
            </a:stretch>
          </p:blipFill>
          <p:spPr bwMode="auto">
            <a:xfrm>
              <a:off x="230505" y="849443"/>
              <a:ext cx="4325620" cy="3028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90" name="Picture 52" descr="wu_gen30001.g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" t="83331" r="77138"/>
            <a:stretch>
              <a:fillRect/>
            </a:stretch>
          </p:blipFill>
          <p:spPr bwMode="auto">
            <a:xfrm>
              <a:off x="679509" y="2504335"/>
              <a:ext cx="894625" cy="772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91" name="TextBox 53"/>
            <p:cNvSpPr txBox="1">
              <a:spLocks noChangeArrowheads="1"/>
            </p:cNvSpPr>
            <p:nvPr/>
          </p:nvSpPr>
          <p:spPr bwMode="auto">
            <a:xfrm>
              <a:off x="679510" y="212704"/>
              <a:ext cx="3432904" cy="679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 Ocean Weather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2405006" y="2318616"/>
              <a:ext cx="339035" cy="356340"/>
            </a:xfrm>
            <a:prstGeom prst="ellipse">
              <a:avLst/>
            </a:prstGeom>
            <a:solidFill>
              <a:srgbClr val="008000">
                <a:alpha val="27000"/>
              </a:srgb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2369933" y="948750"/>
              <a:ext cx="339035" cy="356340"/>
            </a:xfrm>
            <a:prstGeom prst="ellipse">
              <a:avLst/>
            </a:prstGeom>
            <a:solidFill>
              <a:srgbClr val="FF0000">
                <a:alpha val="27000"/>
              </a:srgb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58383" name="Group 56"/>
          <p:cNvGrpSpPr>
            <a:grpSpLocks/>
          </p:cNvGrpSpPr>
          <p:nvPr/>
        </p:nvGrpSpPr>
        <p:grpSpPr bwMode="auto">
          <a:xfrm>
            <a:off x="6872288" y="4872038"/>
            <a:ext cx="2441575" cy="2016125"/>
            <a:chOff x="5446972" y="277412"/>
            <a:chExt cx="4473176" cy="3689247"/>
          </a:xfrm>
        </p:grpSpPr>
        <p:pic>
          <p:nvPicPr>
            <p:cNvPr id="58385" name="Picture 57" descr="wu_gen40001.g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24" b="18137"/>
            <a:stretch>
              <a:fillRect/>
            </a:stretch>
          </p:blipFill>
          <p:spPr bwMode="auto">
            <a:xfrm>
              <a:off x="5490653" y="953428"/>
              <a:ext cx="4325620" cy="3013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86" name="TextBox 58"/>
            <p:cNvSpPr txBox="1">
              <a:spLocks noChangeArrowheads="1"/>
            </p:cNvSpPr>
            <p:nvPr/>
          </p:nvSpPr>
          <p:spPr bwMode="auto">
            <a:xfrm>
              <a:off x="5446972" y="277412"/>
              <a:ext cx="4473176" cy="676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Atmosphere Weather</a:t>
              </a:r>
            </a:p>
          </p:txBody>
        </p:sp>
        <p:sp>
          <p:nvSpPr>
            <p:cNvPr id="60" name="Oval 59"/>
            <p:cNvSpPr/>
            <p:nvPr/>
          </p:nvSpPr>
          <p:spPr>
            <a:xfrm>
              <a:off x="7651567" y="2973177"/>
              <a:ext cx="340286" cy="354400"/>
            </a:xfrm>
            <a:prstGeom prst="ellipse">
              <a:avLst/>
            </a:prstGeom>
            <a:solidFill>
              <a:srgbClr val="0000FF">
                <a:alpha val="27000"/>
              </a:srgb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7651567" y="1869308"/>
              <a:ext cx="337379" cy="357304"/>
            </a:xfrm>
            <a:prstGeom prst="ellipse">
              <a:avLst/>
            </a:prstGeom>
            <a:solidFill>
              <a:srgbClr val="008000">
                <a:alpha val="27000"/>
              </a:srgb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58384" name="TextBox 24"/>
          <p:cNvSpPr txBox="1">
            <a:spLocks noChangeArrowheads="1"/>
          </p:cNvSpPr>
          <p:nvPr/>
        </p:nvSpPr>
        <p:spPr bwMode="auto">
          <a:xfrm>
            <a:off x="7086600" y="1395413"/>
            <a:ext cx="1968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(Agulhas Region)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557213" y="0"/>
            <a:ext cx="8229600" cy="1085850"/>
          </a:xfrm>
        </p:spPr>
        <p:txBody>
          <a:bodyPr/>
          <a:lstStyle/>
          <a:p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Transition Scale: </a:t>
            </a:r>
            <a:b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Ocean Dominance to Atmosphere Dominance</a:t>
            </a:r>
          </a:p>
        </p:txBody>
      </p:sp>
      <p:pic>
        <p:nvPicPr>
          <p:cNvPr id="60419" name="Picture 3" descr="transition_sca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3" y="3657600"/>
            <a:ext cx="505618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 descr="transition_agulhas_curv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1092200"/>
            <a:ext cx="25574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5" descr="transition_tendency_scal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5" y="1549400"/>
            <a:ext cx="2133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6" descr="transition_agulhas_hc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549400"/>
            <a:ext cx="21717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 rot="16200000" flipV="1">
            <a:off x="627063" y="2433638"/>
            <a:ext cx="16573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424" name="TextBox 12"/>
          <p:cNvSpPr txBox="1">
            <a:spLocks noChangeArrowheads="1"/>
          </p:cNvSpPr>
          <p:nvPr/>
        </p:nvSpPr>
        <p:spPr bwMode="auto">
          <a:xfrm>
            <a:off x="690563" y="1258888"/>
            <a:ext cx="1531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HC vs. HFLX</a:t>
            </a:r>
          </a:p>
        </p:txBody>
      </p:sp>
      <p:sp>
        <p:nvSpPr>
          <p:cNvPr id="60425" name="TextBox 13"/>
          <p:cNvSpPr txBox="1">
            <a:spLocks noChangeArrowheads="1"/>
          </p:cNvSpPr>
          <p:nvPr/>
        </p:nvSpPr>
        <p:spPr bwMode="auto">
          <a:xfrm>
            <a:off x="6391275" y="1235075"/>
            <a:ext cx="2189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|d(HC)/dt| vs. HFLX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395538" y="1549400"/>
            <a:ext cx="1473200" cy="5238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5162550" y="1549400"/>
            <a:ext cx="1228725" cy="384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6722269" y="2445544"/>
            <a:ext cx="163195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>
            <a:off x="4083844" y="2929732"/>
            <a:ext cx="663575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41288" y="38100"/>
            <a:ext cx="8804275" cy="8080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Does Intrinsic Ocean Variability Influence the Free Troposphere?</a:t>
            </a:r>
          </a:p>
        </p:txBody>
      </p:sp>
      <p:pic>
        <p:nvPicPr>
          <p:cNvPr id="61443" name="Picture 8" descr="p_corr_annual_ssh_precc+timeseries.HRC0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0" t="3452" r="14275" b="66412"/>
          <a:stretch>
            <a:fillRect/>
          </a:stretch>
        </p:blipFill>
        <p:spPr bwMode="auto">
          <a:xfrm>
            <a:off x="2039938" y="1225550"/>
            <a:ext cx="53498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9" descr="p_corr_annual_ssh_precc+timeseries.LRC0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t="3452" r="15242" b="66182"/>
          <a:stretch>
            <a:fillRect/>
          </a:stretch>
        </p:blipFill>
        <p:spPr bwMode="auto">
          <a:xfrm>
            <a:off x="2039938" y="3968750"/>
            <a:ext cx="524668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TextBox 11"/>
          <p:cNvSpPr txBox="1">
            <a:spLocks noChangeArrowheads="1"/>
          </p:cNvSpPr>
          <p:nvPr/>
        </p:nvSpPr>
        <p:spPr bwMode="auto">
          <a:xfrm>
            <a:off x="1778000" y="855663"/>
            <a:ext cx="5611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Correlation Annual SSH and Convective Precipitation</a:t>
            </a:r>
          </a:p>
        </p:txBody>
      </p:sp>
      <p:sp>
        <p:nvSpPr>
          <p:cNvPr id="61446" name="TextBox 12"/>
          <p:cNvSpPr txBox="1">
            <a:spLocks noChangeArrowheads="1"/>
          </p:cNvSpPr>
          <p:nvPr/>
        </p:nvSpPr>
        <p:spPr bwMode="auto">
          <a:xfrm>
            <a:off x="7389813" y="2301875"/>
            <a:ext cx="6619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HR</a:t>
            </a:r>
          </a:p>
        </p:txBody>
      </p:sp>
      <p:sp>
        <p:nvSpPr>
          <p:cNvPr id="61447" name="TextBox 13"/>
          <p:cNvSpPr txBox="1">
            <a:spLocks noChangeArrowheads="1"/>
          </p:cNvSpPr>
          <p:nvPr/>
        </p:nvSpPr>
        <p:spPr bwMode="auto">
          <a:xfrm>
            <a:off x="7389813" y="4803775"/>
            <a:ext cx="5794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LR</a:t>
            </a:r>
          </a:p>
        </p:txBody>
      </p:sp>
      <p:pic>
        <p:nvPicPr>
          <p:cNvPr id="61448" name="Picture 14" descr="p_corr_annual_ssh_precc+timeseries.LRC0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t="33745" r="15242" b="61121"/>
          <a:stretch>
            <a:fillRect/>
          </a:stretch>
        </p:blipFill>
        <p:spPr bwMode="auto">
          <a:xfrm>
            <a:off x="2840038" y="6505575"/>
            <a:ext cx="39846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78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Conclusions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457200" y="1154113"/>
            <a:ext cx="8229600" cy="5173662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Lower atmosphere significantly modified by the SST expression of ocean fronts and eddies</a:t>
            </a:r>
          </a:p>
          <a:p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Resulting low-level convergence/divergence can force motions in the free troposphere and have a signature in clouds and precipitation</a:t>
            </a:r>
          </a:p>
          <a:p>
            <a:r>
              <a:rPr lang="en-US" sz="2400" dirty="0" err="1" smtClean="0">
                <a:latin typeface="Calibri" charset="0"/>
                <a:ea typeface="ＭＳ Ｐゴシック" charset="0"/>
                <a:cs typeface="ＭＳ Ｐゴシック" charset="0"/>
              </a:rPr>
              <a:t>Advective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generation of 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mid-latitude heat 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content anomalies on scales below ~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1000km results in a much 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stronger simultaneous correlation between upper ocean heat content and surface heat fluxes emerges in the HR model</a:t>
            </a:r>
          </a:p>
          <a:p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While 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anomalies of this scale could be resolved by the LR model grid, the model lacks the dynamics to generate them.</a:t>
            </a:r>
          </a:p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The traditional view of seasonal to </a:t>
            </a:r>
            <a:r>
              <a:rPr lang="en-US" sz="2400" dirty="0" err="1" smtClean="0">
                <a:latin typeface="Calibri" charset="0"/>
                <a:ea typeface="ＭＳ Ｐゴシック" charset="0"/>
                <a:cs typeface="ＭＳ Ｐゴシック" charset="0"/>
              </a:rPr>
              <a:t>interannual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SST variability being driven by atmospheric weather remains valid for larger scales in the HR model.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457200" y="176213"/>
            <a:ext cx="8229600" cy="57785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Future Directions and Questions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457200" y="89535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Does 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the enhanced variability in surface heat fluxes at regional scales arising from ocean dynamics impact the free troposphere and larger scale 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/ low-frequency climate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? By what mechanisms?</a:t>
            </a:r>
          </a:p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How do </a:t>
            </a:r>
            <a:r>
              <a:rPr lang="en-US" sz="2400" dirty="0" err="1">
                <a:latin typeface="Calibri" charset="0"/>
                <a:ea typeface="ＭＳ Ｐゴシック" charset="0"/>
                <a:cs typeface="ＭＳ Ｐゴシック" charset="0"/>
              </a:rPr>
              <a:t>mesoscale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 eddies impact the persistence of upper ocean heat content anomalies? What does this imply for seasonal, </a:t>
            </a:r>
            <a:r>
              <a:rPr lang="en-US" sz="2400" dirty="0" err="1">
                <a:latin typeface="Calibri" charset="0"/>
                <a:ea typeface="ＭＳ Ｐゴシック" charset="0"/>
                <a:cs typeface="ＭＳ Ｐゴシック" charset="0"/>
              </a:rPr>
              <a:t>interannual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, or decadal prediction?</a:t>
            </a:r>
          </a:p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Do new modes of climate variability emerge when both the atmospheric and ocean are chaotic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?</a:t>
            </a:r>
          </a:p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Stability of the AMOC – what role do eddies play in the response of the AMOC to external forcing?</a:t>
            </a:r>
          </a:p>
          <a:p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038" y="274638"/>
            <a:ext cx="8770937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What Role Do Ocean Eddies Play in </a:t>
            </a:r>
            <a:r>
              <a:rPr lang="en-US" dirty="0" smtClean="0"/>
              <a:t>Mid-Latitude Ocean-Atmosphere Interaction</a:t>
            </a:r>
            <a:r>
              <a:rPr lang="en-US" dirty="0" smtClean="0">
                <a:ea typeface="+mj-ea"/>
                <a:cs typeface="+mj-cs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7225"/>
            <a:ext cx="8229600" cy="4525963"/>
          </a:xfrm>
        </p:spPr>
        <p:txBody>
          <a:bodyPr rtlCol="0"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Does the atmosphere “see” the ocean synoptic or frontal scales?</a:t>
            </a:r>
          </a:p>
          <a:p>
            <a:pPr marL="914400" lvl="1" indent="-514350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Over what altitude/range does any influence extend?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What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are the relative roles of ocean dynamics and atmospheric forcing in generating SST variability?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Through what mechanisms?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Scale dependence</a:t>
            </a:r>
            <a:r>
              <a:rPr lang="en-US" dirty="0" smtClean="0">
                <a:latin typeface="Calibri" charset="0"/>
                <a:ea typeface="ＭＳ Ｐゴシック" charset="0"/>
              </a:rPr>
              <a:t>?</a:t>
            </a:r>
            <a:endParaRPr lang="en-US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>
                <a:ea typeface="+mn-ea"/>
                <a:cs typeface="+mn-cs"/>
              </a:rPr>
              <a:t>How </a:t>
            </a:r>
            <a:r>
              <a:rPr lang="en-US" dirty="0">
                <a:ea typeface="+mn-ea"/>
                <a:cs typeface="+mn-cs"/>
              </a:rPr>
              <a:t>does</a:t>
            </a:r>
            <a:r>
              <a:rPr lang="en-US" dirty="0" smtClean="0">
                <a:ea typeface="+mn-ea"/>
                <a:cs typeface="+mn-cs"/>
              </a:rPr>
              <a:t> natural variability </a:t>
            </a:r>
            <a:r>
              <a:rPr lang="en-US" dirty="0">
                <a:ea typeface="+mn-ea"/>
                <a:cs typeface="+mn-cs"/>
              </a:rPr>
              <a:t>of the climate system differ when both ocean and atmosphere have “weather”</a:t>
            </a:r>
            <a:r>
              <a:rPr lang="en-US" dirty="0" smtClean="0">
                <a:ea typeface="+mn-ea"/>
                <a:cs typeface="+mn-cs"/>
              </a:rPr>
              <a:t>?</a:t>
            </a: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1249362"/>
          </a:xfrm>
        </p:spPr>
        <p:txBody>
          <a:bodyPr/>
          <a:lstStyle/>
          <a:p>
            <a:r>
              <a:rPr lang="en-US" sz="3600" dirty="0" smtClean="0">
                <a:latin typeface="Calibri" charset="0"/>
                <a:ea typeface="ＭＳ Ｐゴシック" charset="0"/>
                <a:cs typeface="ＭＳ Ｐゴシック" charset="0"/>
              </a:rPr>
              <a:t>Community Climate System Model</a:t>
            </a:r>
            <a:endParaRPr lang="en-US" sz="36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1977880"/>
              </p:ext>
            </p:extLst>
          </p:nvPr>
        </p:nvGraphicFramePr>
        <p:xfrm>
          <a:off x="457200" y="1162315"/>
          <a:ext cx="8229600" cy="5185095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3905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Low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Resolution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Eddy-Parameterized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High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Resolution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Eddy-Resolving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Ocean Grid / Resolution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Dipole ~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1.0°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/ 60L (42L)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Tripole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0.1°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/ 42L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746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Ocean Tracer Horiz. Subgrid Closure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Gent-McWilliams w/ diagnostic 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Biharmonic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κ∝Δ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746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Ocean Momentum Subgridscale Closure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Anisotropic harmonic viscosity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Biharmonic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ν∝Δ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Ocean Topography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Full Cell (ETOPO5)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Partial Cell (ETOPO2)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Atmos. Resolution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0.5° / 26L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0.5° /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26L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746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Ocean-Atmosphere Coupling Interval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 hours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 hours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746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Control Experiment Initial Condition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CCSM3 T85x1 Present Day Control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CCSM3 T85x1 Present Day Control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746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Control Experiment Length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167 years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167 years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20525" name="TextBox 4"/>
          <p:cNvSpPr txBox="1">
            <a:spLocks noChangeArrowheads="1"/>
          </p:cNvSpPr>
          <p:nvPr/>
        </p:nvSpPr>
        <p:spPr bwMode="auto">
          <a:xfrm>
            <a:off x="965377" y="6396335"/>
            <a:ext cx="73123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 smtClean="0"/>
              <a:t>McClean</a:t>
            </a:r>
            <a:r>
              <a:rPr lang="en-US" dirty="0" smtClean="0"/>
              <a:t> et al (2011) </a:t>
            </a:r>
            <a:r>
              <a:rPr lang="en-US" dirty="0" err="1" smtClean="0"/>
              <a:t>Kirtman</a:t>
            </a:r>
            <a:r>
              <a:rPr lang="en-US" dirty="0" smtClean="0"/>
              <a:t> </a:t>
            </a:r>
            <a:r>
              <a:rPr lang="en-US" dirty="0"/>
              <a:t>et al (2012, submitted)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0" descr="p_mean_var_ssh_monthly_HRC0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5" b="13412"/>
          <a:stretch>
            <a:fillRect/>
          </a:stretch>
        </p:blipFill>
        <p:spPr bwMode="auto">
          <a:xfrm>
            <a:off x="111125" y="3878263"/>
            <a:ext cx="4695825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11" descr="p_mean_var_ssh_monthly_LRC0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7"/>
          <a:stretch>
            <a:fillRect/>
          </a:stretch>
        </p:blipFill>
        <p:spPr bwMode="auto">
          <a:xfrm>
            <a:off x="4518025" y="3878263"/>
            <a:ext cx="4625975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12" descr="p_mean_var_ssh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8" b="14505"/>
          <a:stretch>
            <a:fillRect/>
          </a:stretch>
        </p:blipFill>
        <p:spPr bwMode="auto">
          <a:xfrm>
            <a:off x="2282825" y="1223963"/>
            <a:ext cx="46751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16"/>
          <p:cNvSpPr txBox="1">
            <a:spLocks noChangeArrowheads="1"/>
          </p:cNvSpPr>
          <p:nvPr/>
        </p:nvSpPr>
        <p:spPr bwMode="auto">
          <a:xfrm>
            <a:off x="455613" y="3294063"/>
            <a:ext cx="663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HR</a:t>
            </a:r>
          </a:p>
        </p:txBody>
      </p:sp>
      <p:sp>
        <p:nvSpPr>
          <p:cNvPr id="41990" name="TextBox 17"/>
          <p:cNvSpPr txBox="1">
            <a:spLocks noChangeArrowheads="1"/>
          </p:cNvSpPr>
          <p:nvPr/>
        </p:nvSpPr>
        <p:spPr bwMode="auto">
          <a:xfrm>
            <a:off x="2639229" y="774700"/>
            <a:ext cx="433544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 smtClean="0"/>
              <a:t>Altimeter Observations</a:t>
            </a:r>
            <a:endParaRPr lang="en-US" sz="3200" dirty="0"/>
          </a:p>
        </p:txBody>
      </p:sp>
      <p:sp>
        <p:nvSpPr>
          <p:cNvPr id="41991" name="TextBox 18"/>
          <p:cNvSpPr txBox="1">
            <a:spLocks noChangeArrowheads="1"/>
          </p:cNvSpPr>
          <p:nvPr/>
        </p:nvSpPr>
        <p:spPr bwMode="auto">
          <a:xfrm>
            <a:off x="8266113" y="3292475"/>
            <a:ext cx="5794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LR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11125" y="-136525"/>
            <a:ext cx="8901113" cy="8080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77500" lnSpcReduction="20000"/>
          </a:bodyPr>
          <a:lstStyle/>
          <a:p>
            <a:pPr algn="ctr">
              <a:defRPr/>
            </a:pPr>
            <a:r>
              <a:rPr lang="en-US" sz="3600" dirty="0">
                <a:ea typeface="ＭＳ Ｐゴシック" pitchFamily="-111" charset="-128"/>
                <a:cs typeface="ＭＳ Ｐゴシック" pitchFamily="-111" charset="-128"/>
              </a:rPr>
              <a:t>SSH Mean and Variability in Simulations and Observations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4"/>
          <p:cNvSpPr>
            <a:spLocks noGrp="1"/>
          </p:cNvSpPr>
          <p:nvPr>
            <p:ph idx="1"/>
          </p:nvPr>
        </p:nvSpPr>
        <p:spPr>
          <a:xfrm>
            <a:off x="457200" y="355483"/>
            <a:ext cx="8229600" cy="754592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Coupling of Low Level Winds and SST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mantua_PD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6" y="2506929"/>
            <a:ext cx="3657600" cy="4733364"/>
          </a:xfrm>
          <a:prstGeom prst="rect">
            <a:avLst/>
          </a:prstGeom>
        </p:spPr>
      </p:pic>
      <p:pic>
        <p:nvPicPr>
          <p:cNvPr id="5" name="Picture 4" descr="chelton_u10ss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040" y="-1479973"/>
            <a:ext cx="10058400" cy="130167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9651" y="1291532"/>
            <a:ext cx="1790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Frontal Scale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317764" y="1367547"/>
            <a:ext cx="1564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Basin Scale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96387" y="6346308"/>
            <a:ext cx="1583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Mantua (1998)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49651" y="6365405"/>
            <a:ext cx="23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Chelton</a:t>
            </a:r>
            <a:r>
              <a:rPr lang="en-US" dirty="0" smtClean="0"/>
              <a:t> and </a:t>
            </a:r>
            <a:r>
              <a:rPr lang="en-US" dirty="0" err="1" smtClean="0"/>
              <a:t>Xie</a:t>
            </a:r>
            <a:r>
              <a:rPr lang="en-US" dirty="0" smtClean="0"/>
              <a:t> (2010)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282021"/>
            <a:ext cx="48387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Winds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</a:p>
          <a:p>
            <a:r>
              <a:rPr lang="en-US" dirty="0" smtClean="0">
                <a:ea typeface="Wingdings"/>
                <a:cs typeface="Wingdings"/>
                <a:sym typeface="Wingdings"/>
              </a:rPr>
              <a:t>High latent and sensible heat flux, entrainment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</a:p>
          <a:p>
            <a:r>
              <a:rPr lang="en-US" dirty="0" smtClean="0">
                <a:ea typeface="Wingdings"/>
                <a:cs typeface="Wingdings"/>
                <a:sym typeface="Wingdings"/>
              </a:rPr>
              <a:t>Cool SST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17598" y="2282021"/>
            <a:ext cx="1254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SST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</a:p>
          <a:p>
            <a:r>
              <a:rPr lang="en-US" dirty="0" smtClean="0">
                <a:ea typeface="Wingdings"/>
                <a:cs typeface="Wingdings"/>
                <a:sym typeface="Wingdings"/>
              </a:rPr>
              <a:t>High Winds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p_reg_taum_ts_v3_f05_cam5b07_2000_hr06_agulhas_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5" y="3200400"/>
            <a:ext cx="42497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fig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3350"/>
            <a:ext cx="396875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6"/>
          <p:cNvSpPr txBox="1">
            <a:spLocks noChangeArrowheads="1"/>
          </p:cNvSpPr>
          <p:nvPr/>
        </p:nvSpPr>
        <p:spPr bwMode="auto">
          <a:xfrm>
            <a:off x="2857500" y="133350"/>
            <a:ext cx="15684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0.5atm/1.0ocn</a:t>
            </a:r>
          </a:p>
        </p:txBody>
      </p:sp>
      <p:sp>
        <p:nvSpPr>
          <p:cNvPr id="18437" name="TextBox 7"/>
          <p:cNvSpPr txBox="1">
            <a:spLocks noChangeArrowheads="1"/>
          </p:cNvSpPr>
          <p:nvPr/>
        </p:nvSpPr>
        <p:spPr bwMode="auto">
          <a:xfrm>
            <a:off x="2857500" y="1689100"/>
            <a:ext cx="15684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0.5atm/0.1ocn</a:t>
            </a:r>
          </a:p>
        </p:txBody>
      </p:sp>
      <p:sp>
        <p:nvSpPr>
          <p:cNvPr id="18438" name="TextBox 8"/>
          <p:cNvSpPr txBox="1">
            <a:spLocks noChangeArrowheads="1"/>
          </p:cNvSpPr>
          <p:nvPr/>
        </p:nvSpPr>
        <p:spPr bwMode="auto">
          <a:xfrm>
            <a:off x="2740025" y="3332163"/>
            <a:ext cx="16859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0.25atm/0.1ocn</a:t>
            </a:r>
          </a:p>
        </p:txBody>
      </p:sp>
      <p:sp>
        <p:nvSpPr>
          <p:cNvPr id="18439" name="TextBox 9"/>
          <p:cNvSpPr txBox="1">
            <a:spLocks noChangeArrowheads="1"/>
          </p:cNvSpPr>
          <p:nvPr/>
        </p:nvSpPr>
        <p:spPr bwMode="auto">
          <a:xfrm>
            <a:off x="7707313" y="3332163"/>
            <a:ext cx="110013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0.5 CAM5</a:t>
            </a:r>
          </a:p>
        </p:txBody>
      </p:sp>
      <p:sp>
        <p:nvSpPr>
          <p:cNvPr id="18440" name="TextBox 10"/>
          <p:cNvSpPr txBox="1">
            <a:spLocks noChangeArrowheads="1"/>
          </p:cNvSpPr>
          <p:nvPr/>
        </p:nvSpPr>
        <p:spPr bwMode="auto">
          <a:xfrm>
            <a:off x="3575050" y="4845050"/>
            <a:ext cx="8509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Observ</a:t>
            </a:r>
          </a:p>
        </p:txBody>
      </p:sp>
      <p:sp>
        <p:nvSpPr>
          <p:cNvPr id="18441" name="TextBox 11"/>
          <p:cNvSpPr txBox="1">
            <a:spLocks noChangeArrowheads="1"/>
          </p:cNvSpPr>
          <p:nvPr/>
        </p:nvSpPr>
        <p:spPr bwMode="auto">
          <a:xfrm>
            <a:off x="4867840" y="387350"/>
            <a:ext cx="4128053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latin typeface="Calibri" charset="0"/>
              </a:rPr>
              <a:t>Seasonal Mean</a:t>
            </a:r>
          </a:p>
          <a:p>
            <a:pPr eaLnBrk="1" hangingPunct="1"/>
            <a:r>
              <a:rPr lang="en-US" sz="3200" dirty="0">
                <a:latin typeface="Calibri" charset="0"/>
              </a:rPr>
              <a:t>Wind Stress (color)</a:t>
            </a:r>
          </a:p>
          <a:p>
            <a:pPr eaLnBrk="1" hangingPunct="1"/>
            <a:r>
              <a:rPr lang="en-US" sz="3200" dirty="0">
                <a:latin typeface="Calibri" charset="0"/>
              </a:rPr>
              <a:t>Vs.</a:t>
            </a:r>
          </a:p>
          <a:p>
            <a:pPr eaLnBrk="1" hangingPunct="1"/>
            <a:r>
              <a:rPr lang="en-US" sz="3200" dirty="0" smtClean="0">
                <a:latin typeface="Calibri" charset="0"/>
              </a:rPr>
              <a:t>High-Pass SST</a:t>
            </a:r>
            <a:r>
              <a:rPr lang="en-US" sz="3200" dirty="0">
                <a:latin typeface="Calibri" charset="0"/>
              </a:rPr>
              <a:t>( contour</a:t>
            </a:r>
            <a:r>
              <a:rPr lang="en-US" sz="3200" dirty="0" smtClean="0">
                <a:latin typeface="Calibri" charset="0"/>
              </a:rPr>
              <a:t>)</a:t>
            </a:r>
          </a:p>
          <a:p>
            <a:pPr eaLnBrk="1" hangingPunct="1"/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10°x6°</a:t>
            </a:r>
            <a:endParaRPr lang="en-US" sz="2000" i="1" dirty="0">
              <a:solidFill>
                <a:schemeClr val="bg1">
                  <a:lumMod val="50000"/>
                </a:schemeClr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7"/>
          <p:cNvSpPr txBox="1">
            <a:spLocks noChangeArrowheads="1"/>
          </p:cNvSpPr>
          <p:nvPr/>
        </p:nvSpPr>
        <p:spPr bwMode="auto">
          <a:xfrm>
            <a:off x="1350963" y="3382963"/>
            <a:ext cx="1889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QuickScat + AMSR</a:t>
            </a:r>
          </a:p>
        </p:txBody>
      </p:sp>
      <p:sp>
        <p:nvSpPr>
          <p:cNvPr id="16387" name="Title 8"/>
          <p:cNvSpPr>
            <a:spLocks noGrp="1"/>
          </p:cNvSpPr>
          <p:nvPr>
            <p:ph type="title"/>
          </p:nvPr>
        </p:nvSpPr>
        <p:spPr>
          <a:xfrm>
            <a:off x="457200" y="73025"/>
            <a:ext cx="8229600" cy="86995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Correlation High-Pass SST w/ |</a:t>
            </a: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U</a:t>
            </a:r>
            <a:r>
              <a:rPr lang="en-US" baseline="-25000">
                <a:latin typeface="Calibri" charset="0"/>
                <a:ea typeface="ＭＳ Ｐゴシック" charset="0"/>
                <a:cs typeface="ＭＳ Ｐゴシック" charset="0"/>
              </a:rPr>
              <a:t>srf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|</a:t>
            </a:r>
          </a:p>
        </p:txBody>
      </p:sp>
      <p:pic>
        <p:nvPicPr>
          <p:cNvPr id="16388" name="Picture 9" descr="p_corr_sst_windspeed_observati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0"/>
            <a:ext cx="42100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p_corr_sst_windspeed_WNDSPD2.b35.014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868363"/>
            <a:ext cx="4216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11"/>
          <p:cNvSpPr txBox="1">
            <a:spLocks noChangeArrowheads="1"/>
          </p:cNvSpPr>
          <p:nvPr/>
        </p:nvSpPr>
        <p:spPr bwMode="auto">
          <a:xfrm>
            <a:off x="5708650" y="3403600"/>
            <a:ext cx="2360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CCSM 0.5° atm / 1° ocn</a:t>
            </a:r>
          </a:p>
        </p:txBody>
      </p:sp>
      <p:pic>
        <p:nvPicPr>
          <p:cNvPr id="16391" name="Picture 12" descr="p_corr_sst_windspeed_WNDSPD2.Bhr2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3779838"/>
            <a:ext cx="42179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3" descr="p_corr_sst_windspeed_WNDSPD2.f05_cam5b07_2000_hr0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3792538"/>
            <a:ext cx="4216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TextBox 14"/>
          <p:cNvSpPr txBox="1">
            <a:spLocks noChangeArrowheads="1"/>
          </p:cNvSpPr>
          <p:nvPr/>
        </p:nvSpPr>
        <p:spPr bwMode="auto">
          <a:xfrm>
            <a:off x="895350" y="6456363"/>
            <a:ext cx="2536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CCSM 0.5° atm / 0.1° ocn</a:t>
            </a:r>
          </a:p>
        </p:txBody>
      </p:sp>
      <p:sp>
        <p:nvSpPr>
          <p:cNvPr id="16394" name="TextBox 15"/>
          <p:cNvSpPr txBox="1">
            <a:spLocks noChangeArrowheads="1"/>
          </p:cNvSpPr>
          <p:nvPr/>
        </p:nvSpPr>
        <p:spPr bwMode="auto">
          <a:xfrm>
            <a:off x="5336529" y="6456363"/>
            <a:ext cx="31755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 charset="0"/>
              </a:rPr>
              <a:t>CAM5 0.5° w/ 0.25° </a:t>
            </a:r>
            <a:r>
              <a:rPr lang="en-US" sz="1800" dirty="0" err="1" smtClean="0">
                <a:latin typeface="Calibri" charset="0"/>
              </a:rPr>
              <a:t>Observ</a:t>
            </a:r>
            <a:r>
              <a:rPr lang="en-US" sz="1800" dirty="0" smtClean="0">
                <a:latin typeface="Calibri" charset="0"/>
              </a:rPr>
              <a:t>. SST</a:t>
            </a:r>
            <a:endParaRPr lang="en-US" sz="1800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p_zonalavg_corr_sst_windspe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8" y="858838"/>
            <a:ext cx="5986462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7366000" y="1524000"/>
            <a:ext cx="547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Obs</a:t>
            </a:r>
          </a:p>
        </p:txBody>
      </p:sp>
      <p:cxnSp>
        <p:nvCxnSpPr>
          <p:cNvPr id="7" name="Straight Arrow Connector 6"/>
          <p:cNvCxnSpPr>
            <a:stCxn id="17411" idx="1"/>
          </p:cNvCxnSpPr>
          <p:nvPr/>
        </p:nvCxnSpPr>
        <p:spPr>
          <a:xfrm rot="10800000" flipV="1">
            <a:off x="6176963" y="1708150"/>
            <a:ext cx="1189037" cy="5381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13" name="TextBox 8"/>
          <p:cNvSpPr txBox="1">
            <a:spLocks noChangeArrowheads="1"/>
          </p:cNvSpPr>
          <p:nvPr/>
        </p:nvSpPr>
        <p:spPr bwMode="auto">
          <a:xfrm>
            <a:off x="7092950" y="2060575"/>
            <a:ext cx="1177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0.5° CAM5</a:t>
            </a:r>
          </a:p>
        </p:txBody>
      </p:sp>
      <p:sp>
        <p:nvSpPr>
          <p:cNvPr id="17414" name="TextBox 9"/>
          <p:cNvSpPr txBox="1">
            <a:spLocks noChangeArrowheads="1"/>
          </p:cNvSpPr>
          <p:nvPr/>
        </p:nvSpPr>
        <p:spPr bwMode="auto">
          <a:xfrm>
            <a:off x="7121525" y="2874963"/>
            <a:ext cx="2051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8000"/>
                </a:solidFill>
                <a:latin typeface="Calibri" charset="0"/>
              </a:rPr>
              <a:t>0.25° atm / 0.1° ocn</a:t>
            </a:r>
          </a:p>
        </p:txBody>
      </p:sp>
      <p:sp>
        <p:nvSpPr>
          <p:cNvPr id="17415" name="TextBox 10"/>
          <p:cNvSpPr txBox="1">
            <a:spLocks noChangeArrowheads="1"/>
          </p:cNvSpPr>
          <p:nvPr/>
        </p:nvSpPr>
        <p:spPr bwMode="auto">
          <a:xfrm>
            <a:off x="7092950" y="4057650"/>
            <a:ext cx="1933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  <a:latin typeface="Calibri" charset="0"/>
              </a:rPr>
              <a:t>0.5° atm / 0.1° ocn</a:t>
            </a:r>
          </a:p>
        </p:txBody>
      </p:sp>
      <p:sp>
        <p:nvSpPr>
          <p:cNvPr id="17416" name="TextBox 11"/>
          <p:cNvSpPr txBox="1">
            <a:spLocks noChangeArrowheads="1"/>
          </p:cNvSpPr>
          <p:nvPr/>
        </p:nvSpPr>
        <p:spPr bwMode="auto">
          <a:xfrm>
            <a:off x="7121525" y="4611688"/>
            <a:ext cx="1758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90"/>
                </a:solidFill>
                <a:latin typeface="Calibri" charset="0"/>
              </a:rPr>
              <a:t>0.5° atm / 1° ocn</a:t>
            </a:r>
          </a:p>
        </p:txBody>
      </p:sp>
      <p:cxnSp>
        <p:nvCxnSpPr>
          <p:cNvPr id="14" name="Straight Arrow Connector 13"/>
          <p:cNvCxnSpPr>
            <a:stCxn id="17413" idx="1"/>
          </p:cNvCxnSpPr>
          <p:nvPr/>
        </p:nvCxnSpPr>
        <p:spPr>
          <a:xfrm rot="10800000" flipV="1">
            <a:off x="5133975" y="2246313"/>
            <a:ext cx="1958975" cy="8143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7414" idx="1"/>
          </p:cNvCxnSpPr>
          <p:nvPr/>
        </p:nvCxnSpPr>
        <p:spPr>
          <a:xfrm rot="10800000" flipV="1">
            <a:off x="6362700" y="3059113"/>
            <a:ext cx="758825" cy="41592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7415" idx="1"/>
          </p:cNvCxnSpPr>
          <p:nvPr/>
        </p:nvCxnSpPr>
        <p:spPr>
          <a:xfrm rot="10800000">
            <a:off x="5842000" y="3822700"/>
            <a:ext cx="1250950" cy="4206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7416" idx="1"/>
          </p:cNvCxnSpPr>
          <p:nvPr/>
        </p:nvCxnSpPr>
        <p:spPr>
          <a:xfrm rot="10800000">
            <a:off x="6002338" y="4611688"/>
            <a:ext cx="1119187" cy="185737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21" name="TextBox 20"/>
          <p:cNvSpPr txBox="1">
            <a:spLocks noChangeArrowheads="1"/>
          </p:cNvSpPr>
          <p:nvPr/>
        </p:nvSpPr>
        <p:spPr bwMode="auto">
          <a:xfrm>
            <a:off x="479425" y="68263"/>
            <a:ext cx="77914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latin typeface="Calibri" charset="0"/>
              </a:rPr>
              <a:t>Zonal Avg. Correlation High-Pass SST w/ |</a:t>
            </a:r>
            <a:r>
              <a:rPr lang="en-US" sz="3200" b="1">
                <a:latin typeface="Calibri" charset="0"/>
              </a:rPr>
              <a:t>U</a:t>
            </a:r>
            <a:r>
              <a:rPr lang="en-US" sz="3200" baseline="-25000">
                <a:latin typeface="Calibri" charset="0"/>
              </a:rPr>
              <a:t>srf</a:t>
            </a:r>
            <a:r>
              <a:rPr lang="en-US" sz="3200">
                <a:latin typeface="Calibri" charset="0"/>
              </a:rPr>
              <a:t>|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2178</Words>
  <Application>Microsoft Macintosh PowerPoint</Application>
  <PresentationFormat>On-screen Show (4:3)</PresentationFormat>
  <Paragraphs>373</Paragraphs>
  <Slides>28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Equation</vt:lpstr>
      <vt:lpstr>Connections Between Oceanic Weather and Atmospheric Climate</vt:lpstr>
      <vt:lpstr>The Synoptic Scale: Atmosphere vs. Ocean</vt:lpstr>
      <vt:lpstr>What Role Do Ocean Eddies Play in Mid-Latitude Ocean-Atmosphere Interaction?</vt:lpstr>
      <vt:lpstr>Community Climate System Model</vt:lpstr>
      <vt:lpstr>PowerPoint Presentation</vt:lpstr>
      <vt:lpstr>PowerPoint Presentation</vt:lpstr>
      <vt:lpstr>PowerPoint Presentation</vt:lpstr>
      <vt:lpstr>Correlation High-Pass SST w/ |Usrf|</vt:lpstr>
      <vt:lpstr>PowerPoint Presentation</vt:lpstr>
      <vt:lpstr>A Vertical Mixing Mechanism Wallace et al (1989)</vt:lpstr>
      <vt:lpstr>Regional SST vs Stress Regressions</vt:lpstr>
      <vt:lpstr>PowerPoint Presentation</vt:lpstr>
      <vt:lpstr>Pressure Adjustment Mechanism</vt:lpstr>
      <vt:lpstr>Winter Mean Laplacian Pressure (color) vs. Convergence (contours)</vt:lpstr>
      <vt:lpstr>Winter Mean Precipitation</vt:lpstr>
      <vt:lpstr>Planetary Scale Impact on Energy Balance: Correlation High-Pass SST vs.  All Sky Albedo</vt:lpstr>
      <vt:lpstr>PowerPoint Presentation</vt:lpstr>
      <vt:lpstr>A Simple Stochastic EB Model for Mid-latitude SST Anomalies Barsugli and Battisti (1998)</vt:lpstr>
      <vt:lpstr>An Alternative Model: Oceanic Driven Variability Wu et al (2006)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Transition Scale:  Ocean Dominance to Atmosphere Dominance</vt:lpstr>
      <vt:lpstr>PowerPoint Presentation</vt:lpstr>
      <vt:lpstr>Conclusions</vt:lpstr>
      <vt:lpstr>Future Directions and Questions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Bryan</dc:creator>
  <cp:lastModifiedBy>Frank Bryan</cp:lastModifiedBy>
  <cp:revision>30</cp:revision>
  <dcterms:created xsi:type="dcterms:W3CDTF">2012-05-16T18:57:38Z</dcterms:created>
  <dcterms:modified xsi:type="dcterms:W3CDTF">2013-10-14T20:52:25Z</dcterms:modified>
</cp:coreProperties>
</file>