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embeddings/oleObject1.bin" ContentType="application/vnd.openxmlformats-officedocument.oleObject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5"/>
  </p:notesMasterIdLst>
  <p:sldIdLst>
    <p:sldId id="258" r:id="rId3"/>
    <p:sldId id="482" r:id="rId4"/>
    <p:sldId id="391" r:id="rId5"/>
    <p:sldId id="510" r:id="rId6"/>
    <p:sldId id="494" r:id="rId7"/>
    <p:sldId id="484" r:id="rId8"/>
    <p:sldId id="495" r:id="rId9"/>
    <p:sldId id="485" r:id="rId10"/>
    <p:sldId id="486" r:id="rId11"/>
    <p:sldId id="487" r:id="rId12"/>
    <p:sldId id="488" r:id="rId13"/>
    <p:sldId id="496" r:id="rId14"/>
    <p:sldId id="489" r:id="rId15"/>
    <p:sldId id="497" r:id="rId16"/>
    <p:sldId id="498" r:id="rId17"/>
    <p:sldId id="432" r:id="rId18"/>
    <p:sldId id="440" r:id="rId19"/>
    <p:sldId id="502" r:id="rId20"/>
    <p:sldId id="499" r:id="rId21"/>
    <p:sldId id="500" r:id="rId22"/>
    <p:sldId id="501" r:id="rId23"/>
    <p:sldId id="520" r:id="rId24"/>
    <p:sldId id="504" r:id="rId25"/>
    <p:sldId id="505" r:id="rId26"/>
    <p:sldId id="506" r:id="rId27"/>
    <p:sldId id="507" r:id="rId28"/>
    <p:sldId id="508" r:id="rId29"/>
    <p:sldId id="503" r:id="rId30"/>
    <p:sldId id="378" r:id="rId31"/>
    <p:sldId id="409" r:id="rId32"/>
    <p:sldId id="439" r:id="rId33"/>
    <p:sldId id="517" r:id="rId34"/>
    <p:sldId id="448" r:id="rId35"/>
    <p:sldId id="511" r:id="rId36"/>
    <p:sldId id="512" r:id="rId37"/>
    <p:sldId id="513" r:id="rId38"/>
    <p:sldId id="458" r:id="rId39"/>
    <p:sldId id="514" r:id="rId40"/>
    <p:sldId id="434" r:id="rId41"/>
    <p:sldId id="436" r:id="rId42"/>
    <p:sldId id="435" r:id="rId43"/>
    <p:sldId id="516" r:id="rId44"/>
    <p:sldId id="479" r:id="rId45"/>
    <p:sldId id="471" r:id="rId46"/>
    <p:sldId id="472" r:id="rId47"/>
    <p:sldId id="473" r:id="rId48"/>
    <p:sldId id="477" r:id="rId49"/>
    <p:sldId id="515" r:id="rId50"/>
    <p:sldId id="446" r:id="rId51"/>
    <p:sldId id="441" r:id="rId52"/>
    <p:sldId id="424" r:id="rId53"/>
    <p:sldId id="519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9006" autoAdjust="0"/>
  </p:normalViewPr>
  <p:slideViewPr>
    <p:cSldViewPr snapToGrid="0" snapToObjects="1">
      <p:cViewPr>
        <p:scale>
          <a:sx n="139" d="100"/>
          <a:sy n="139" d="100"/>
        </p:scale>
        <p:origin x="-2872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4C30C-280E-1840-A8BE-D431B48FC909}" type="datetimeFigureOut">
              <a:rPr lang="en-US" smtClean="0"/>
              <a:pPr/>
              <a:t>9/23/13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AA2B4-1A4F-034D-9902-88ACB922EA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7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950A23-206A-4DD9-966F-D1207BA0A99A}" type="slidenum">
              <a:rPr lang="en-US"/>
              <a:pPr/>
              <a:t>1</a:t>
            </a:fld>
            <a:endParaRPr lang="en-US"/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baseline="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mtClean="0"/>
              <a:t> Here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AMV</a:t>
            </a:r>
            <a:r>
              <a:rPr lang="en-US" baseline="0" dirty="0" smtClean="0"/>
              <a:t> regression (</a:t>
            </a:r>
            <a:r>
              <a:rPr lang="en-US" baseline="0" dirty="0" err="1" smtClean="0"/>
              <a:t>degC/s.d</a:t>
            </a:r>
            <a:r>
              <a:rPr lang="en-US" baseline="0" dirty="0" smtClean="0"/>
              <a:t>.) and index time series (</a:t>
            </a:r>
            <a:r>
              <a:rPr lang="en-US" baseline="0" dirty="0" err="1" smtClean="0"/>
              <a:t>degC</a:t>
            </a:r>
            <a:r>
              <a:rPr lang="en-US" baseline="0" dirty="0" smtClean="0"/>
              <a:t>) are in same units as </a:t>
            </a:r>
            <a:r>
              <a:rPr lang="en-US" baseline="0" dirty="0" err="1" smtClean="0"/>
              <a:t>Sutton&amp;Hodson</a:t>
            </a:r>
            <a:r>
              <a:rPr lang="en-US" baseline="0" dirty="0" smtClean="0"/>
              <a:t>.  So, model AMV is quite a bit weaker than observed (lower regression values and lower </a:t>
            </a:r>
            <a:r>
              <a:rPr lang="en-US" baseline="0" dirty="0" err="1" smtClean="0"/>
              <a:t>s.d</a:t>
            </a:r>
            <a:r>
              <a:rPr lang="en-US" baseline="0" dirty="0" smtClean="0"/>
              <a:t>. of AMV index)</a:t>
            </a:r>
          </a:p>
          <a:p>
            <a:pPr>
              <a:buFontTx/>
              <a:buChar char="•"/>
            </a:pPr>
            <a:r>
              <a:rPr lang="en-US" baseline="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AMV</a:t>
            </a:r>
            <a:r>
              <a:rPr lang="en-US" baseline="0" dirty="0" smtClean="0"/>
              <a:t> regression (</a:t>
            </a:r>
            <a:r>
              <a:rPr lang="en-US" baseline="0" dirty="0" err="1" smtClean="0"/>
              <a:t>degC/s.d</a:t>
            </a:r>
            <a:r>
              <a:rPr lang="en-US" baseline="0" dirty="0" smtClean="0"/>
              <a:t>.) and index time series (</a:t>
            </a:r>
            <a:r>
              <a:rPr lang="en-US" baseline="0" dirty="0" err="1" smtClean="0"/>
              <a:t>degC</a:t>
            </a:r>
            <a:r>
              <a:rPr lang="en-US" baseline="0" dirty="0" smtClean="0"/>
              <a:t>) are in same units as </a:t>
            </a:r>
            <a:r>
              <a:rPr lang="en-US" baseline="0" dirty="0" err="1" smtClean="0"/>
              <a:t>Sutton&amp;Hodson</a:t>
            </a:r>
            <a:r>
              <a:rPr lang="en-US" baseline="0" dirty="0" smtClean="0"/>
              <a:t>.  So, model AMV is quite a bit weaker than observed (lower regression values and lower </a:t>
            </a:r>
            <a:r>
              <a:rPr lang="en-US" baseline="0" dirty="0" err="1" smtClean="0"/>
              <a:t>s.d</a:t>
            </a:r>
            <a:r>
              <a:rPr lang="en-US" baseline="0" dirty="0" smtClean="0"/>
              <a:t>. of AMV index)</a:t>
            </a:r>
          </a:p>
          <a:p>
            <a:pPr>
              <a:buFontTx/>
              <a:buChar char="•"/>
            </a:pPr>
            <a:r>
              <a:rPr lang="en-US" baseline="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</a:t>
            </a:r>
          </a:p>
          <a:p>
            <a:pPr>
              <a:buFontTx/>
              <a:buChar char="•"/>
            </a:pPr>
            <a:r>
              <a:rPr lang="en-US" dirty="0" smtClean="0"/>
              <a:t> Not</a:t>
            </a:r>
            <a:r>
              <a:rPr lang="en-US" baseline="0" dirty="0" smtClean="0"/>
              <a:t> to mention </a:t>
            </a:r>
            <a:r>
              <a:rPr lang="en-US" baseline="0" dirty="0" err="1" smtClean="0"/>
              <a:t>dispartity</a:t>
            </a:r>
            <a:r>
              <a:rPr lang="en-US" baseline="0" dirty="0" smtClean="0"/>
              <a:t> with other </a:t>
            </a:r>
            <a:r>
              <a:rPr lang="en-US" baseline="0" dirty="0" err="1" smtClean="0"/>
              <a:t>CGCMs</a:t>
            </a:r>
            <a:r>
              <a:rPr lang="en-US" baseline="0" dirty="0" smtClean="0"/>
              <a:t>....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mtClean="0"/>
              <a:t> Here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We</a:t>
            </a:r>
            <a:r>
              <a:rPr lang="en-US" baseline="0" dirty="0" smtClean="0"/>
              <a:t> eschew NCEP/NCAR radiation/precipitation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brief!  Just to mention/demonstrate reasonableness</a:t>
            </a:r>
            <a:r>
              <a:rPr lang="en-US" baseline="0" dirty="0" smtClean="0"/>
              <a:t> of mean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overview</a:t>
            </a:r>
            <a:r>
              <a:rPr lang="en-US" baseline="0" dirty="0" smtClean="0"/>
              <a:t> of CONTROL </a:t>
            </a:r>
            <a:r>
              <a:rPr lang="en-US" baseline="0" dirty="0" err="1" smtClean="0"/>
              <a:t>hindcast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overview</a:t>
            </a:r>
            <a:r>
              <a:rPr lang="en-US" baseline="0" dirty="0" smtClean="0"/>
              <a:t> of CONTROL </a:t>
            </a:r>
            <a:r>
              <a:rPr lang="en-US" baseline="0" dirty="0" err="1" smtClean="0"/>
              <a:t>hindcast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Premise</a:t>
            </a:r>
            <a:r>
              <a:rPr lang="en-US" baseline="0" dirty="0" smtClean="0"/>
              <a:t> is that memory of the climate system, which largely resides in the ocean state, will translate into predictive skill on </a:t>
            </a:r>
            <a:r>
              <a:rPr lang="en-US" baseline="0" smtClean="0"/>
              <a:t>decadal timescales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N.</a:t>
            </a:r>
            <a:r>
              <a:rPr lang="en-US" baseline="0" dirty="0" smtClean="0"/>
              <a:t> Atlantic is a region where the low-frequency variability of the climate system is focused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Premise</a:t>
            </a:r>
            <a:r>
              <a:rPr lang="en-US" baseline="0" dirty="0" smtClean="0"/>
              <a:t> is that memory of the climate system, which largely resides in the ocean state, will translate into predictive skill on </a:t>
            </a:r>
            <a:r>
              <a:rPr lang="en-US" baseline="0" smtClean="0"/>
              <a:t>decadal timescales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Atmospheric response relatively unimportant on the &lt;=10 yr timescale </a:t>
            </a:r>
          </a:p>
          <a:p>
            <a:pPr>
              <a:buFontTx/>
              <a:buChar char="•"/>
            </a:pPr>
            <a:r>
              <a:rPr lang="en-US" dirty="0" smtClean="0"/>
              <a:t>This brings me back to the positive heat flux feedback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Premise</a:t>
            </a:r>
            <a:r>
              <a:rPr lang="en-US" baseline="0" dirty="0" smtClean="0"/>
              <a:t> is that memory of the climate system, which largely resides in the ocean state, will translate into predictive skill on </a:t>
            </a:r>
            <a:r>
              <a:rPr lang="en-US" baseline="0" smtClean="0"/>
              <a:t>decadal timescales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Consider SPG region, where AMV magnitude</a:t>
            </a:r>
            <a:r>
              <a:rPr lang="en-US" baseline="0" dirty="0" smtClean="0"/>
              <a:t> is max.  Top two panels on right show HC &amp; SST averaged over this region, from the </a:t>
            </a:r>
            <a:r>
              <a:rPr lang="en-US" baseline="0" dirty="0" err="1" smtClean="0"/>
              <a:t>hindcast</a:t>
            </a:r>
            <a:r>
              <a:rPr lang="en-US" baseline="0" dirty="0" smtClean="0"/>
              <a:t> compared to obs.  In a recent paper, we showed that </a:t>
            </a:r>
            <a:r>
              <a:rPr lang="en-US" baseline="0" dirty="0" err="1" smtClean="0"/>
              <a:t>advective</a:t>
            </a:r>
            <a:r>
              <a:rPr lang="en-US" baseline="0" dirty="0" smtClean="0"/>
              <a:t> heat transport convergence indeed plays a dominant role in the heat budget of this region. At this latitude, it turns out to be gyre, not overturning, heat transport, but AMOC and SPG </a:t>
            </a:r>
            <a:r>
              <a:rPr lang="en-US" baseline="0" dirty="0" err="1" smtClean="0"/>
              <a:t>covary</a:t>
            </a:r>
            <a:r>
              <a:rPr lang="en-US" baseline="0" dirty="0" smtClean="0"/>
              <a:t>...</a:t>
            </a:r>
          </a:p>
          <a:p>
            <a:pPr>
              <a:buFontTx/>
              <a:buChar char="•"/>
            </a:pPr>
            <a:r>
              <a:rPr lang="en-US" baseline="0" dirty="0" smtClean="0"/>
              <a:t> We used the CORE-IA simulation to initialize coupled model DP ensembles and concluded that initializing...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Consider SPG region, where AMV magnitude</a:t>
            </a:r>
            <a:r>
              <a:rPr lang="en-US" baseline="0" dirty="0" smtClean="0"/>
              <a:t> is max.  Top two panels on right show HC &amp; SST averaged over this region, from the </a:t>
            </a:r>
            <a:r>
              <a:rPr lang="en-US" baseline="0" dirty="0" err="1" smtClean="0"/>
              <a:t>hindcast</a:t>
            </a:r>
            <a:r>
              <a:rPr lang="en-US" baseline="0" dirty="0" smtClean="0"/>
              <a:t> compared to obs.  In a recent paper, we showed that </a:t>
            </a:r>
            <a:r>
              <a:rPr lang="en-US" baseline="0" dirty="0" err="1" smtClean="0"/>
              <a:t>advective</a:t>
            </a:r>
            <a:r>
              <a:rPr lang="en-US" baseline="0" dirty="0" smtClean="0"/>
              <a:t> heat transport convergence indeed plays a dominant role in the heat budget of this region. At this latitude, it turns out to be gyre, not overturning, heat transport, but AMOC and SPG </a:t>
            </a:r>
            <a:r>
              <a:rPr lang="en-US" baseline="0" dirty="0" err="1" smtClean="0"/>
              <a:t>covary</a:t>
            </a:r>
            <a:r>
              <a:rPr lang="en-US" baseline="0" dirty="0" smtClean="0"/>
              <a:t>...</a:t>
            </a:r>
          </a:p>
          <a:p>
            <a:pPr>
              <a:buFontTx/>
              <a:buChar char="•"/>
            </a:pPr>
            <a:r>
              <a:rPr lang="en-US" baseline="0" dirty="0" smtClean="0"/>
              <a:t> We used the CORE-IA simulation to initialize coupled model DP ensembles and concluded that initializing...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Consider SPG region, where AMV magnitude</a:t>
            </a:r>
            <a:r>
              <a:rPr lang="en-US" baseline="0" dirty="0" smtClean="0"/>
              <a:t> is max.  Top two panels on right show HC &amp; SST averaged over this region, from the </a:t>
            </a:r>
            <a:r>
              <a:rPr lang="en-US" baseline="0" dirty="0" err="1" smtClean="0"/>
              <a:t>hindcast</a:t>
            </a:r>
            <a:r>
              <a:rPr lang="en-US" baseline="0" dirty="0" smtClean="0"/>
              <a:t> compared to obs.  In a recent paper, we showed that </a:t>
            </a:r>
            <a:r>
              <a:rPr lang="en-US" baseline="0" dirty="0" err="1" smtClean="0"/>
              <a:t>advective</a:t>
            </a:r>
            <a:r>
              <a:rPr lang="en-US" baseline="0" dirty="0" smtClean="0"/>
              <a:t> heat transport convergence indeed plays a dominant role in the heat budget of this region. At this latitude, it turns out to be gyre, not overturning, heat transport, but AMOC and SPG </a:t>
            </a:r>
            <a:r>
              <a:rPr lang="en-US" baseline="0" dirty="0" err="1" smtClean="0"/>
              <a:t>covary</a:t>
            </a:r>
            <a:r>
              <a:rPr lang="en-US" baseline="0" dirty="0" smtClean="0"/>
              <a:t>...</a:t>
            </a:r>
          </a:p>
          <a:p>
            <a:pPr>
              <a:buFontTx/>
              <a:buChar char="•"/>
            </a:pPr>
            <a:r>
              <a:rPr lang="en-US" baseline="0" dirty="0" smtClean="0"/>
              <a:t> We used the CORE-IA simulation to initialize coupled model DP ensembles and concluded that initializing...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Premise</a:t>
            </a:r>
            <a:r>
              <a:rPr lang="en-US" baseline="0" dirty="0" smtClean="0"/>
              <a:t> is that memory of the climate system, which largely resides in the ocean state, will translate into predictive skill on </a:t>
            </a:r>
            <a:r>
              <a:rPr lang="en-US" baseline="0" smtClean="0"/>
              <a:t>decadal timescales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Premise</a:t>
            </a:r>
            <a:r>
              <a:rPr lang="en-US" baseline="0" dirty="0" smtClean="0"/>
              <a:t> is that memory of the climate system, which largely resides in the ocean state, will translate into predictive skill on </a:t>
            </a:r>
            <a:r>
              <a:rPr lang="en-US" baseline="0" smtClean="0"/>
              <a:t>decadal timescales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mtClean="0"/>
              <a:t> Here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Although this is a </a:t>
            </a:r>
            <a:r>
              <a:rPr lang="en-US" dirty="0" err="1" smtClean="0"/>
              <a:t>modelling</a:t>
            </a:r>
            <a:r>
              <a:rPr lang="en-US" dirty="0" smtClean="0"/>
              <a:t> talk, I’m going to keep things</a:t>
            </a:r>
            <a:r>
              <a:rPr lang="en-US" baseline="0" dirty="0" smtClean="0"/>
              <a:t> somewhat realistic by considering these experiments…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mtClean="0"/>
              <a:t> Here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Premise</a:t>
            </a:r>
            <a:r>
              <a:rPr lang="en-US" baseline="0" dirty="0" smtClean="0"/>
              <a:t> is that memory of the climate system, which largely resides in the ocean state, will translate into predictive skill on </a:t>
            </a:r>
            <a:r>
              <a:rPr lang="en-US" baseline="0" smtClean="0"/>
              <a:t>decadal timescales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Premise</a:t>
            </a:r>
            <a:r>
              <a:rPr lang="en-US" baseline="0" dirty="0" smtClean="0"/>
              <a:t> is that memory of the climate system, which largely resides in the ocean state, will translate into predictive skill on </a:t>
            </a:r>
            <a:r>
              <a:rPr lang="en-US" baseline="0" smtClean="0"/>
              <a:t>decadal timescales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Premise</a:t>
            </a:r>
            <a:r>
              <a:rPr lang="en-US" baseline="0" dirty="0" smtClean="0"/>
              <a:t> is that memory of the climate system, which largely resides in the ocean state, will translate into predictive skill on </a:t>
            </a:r>
            <a:r>
              <a:rPr lang="en-US" baseline="0" smtClean="0"/>
              <a:t>decadal timescales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Premise</a:t>
            </a:r>
            <a:r>
              <a:rPr lang="en-US" baseline="0" dirty="0" smtClean="0"/>
              <a:t> is that memory of the climate system, which largely resides in the ocean state, will translate into predictive skill on </a:t>
            </a:r>
            <a:r>
              <a:rPr lang="en-US" baseline="0" smtClean="0"/>
              <a:t>decadal timescales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Premise</a:t>
            </a:r>
            <a:r>
              <a:rPr lang="en-US" baseline="0" dirty="0" smtClean="0"/>
              <a:t> is that memory of the climate system, which largely resides in the ocean state, will translate into predictive skill on </a:t>
            </a:r>
            <a:r>
              <a:rPr lang="en-US" baseline="0" smtClean="0"/>
              <a:t>decadal timescales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Premise</a:t>
            </a:r>
            <a:r>
              <a:rPr lang="en-US" baseline="0" dirty="0" smtClean="0"/>
              <a:t> is that memory of the climate system, which largely resides in the ocean state, will translate into predictive skill on </a:t>
            </a:r>
            <a:r>
              <a:rPr lang="en-US" baseline="0" smtClean="0"/>
              <a:t>decadal timescales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mtClean="0"/>
              <a:t> Here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But, as I’ll show, model</a:t>
            </a:r>
            <a:r>
              <a:rPr lang="en-US" baseline="0" dirty="0" smtClean="0"/>
              <a:t> underestimates the variability at this latitude compared to RAPID.  </a:t>
            </a:r>
          </a:p>
          <a:p>
            <a:pPr>
              <a:buFontTx/>
              <a:buChar char="•"/>
            </a:pPr>
            <a:r>
              <a:rPr lang="en-US" baseline="0" dirty="0" smtClean="0"/>
              <a:t> M+B superposition doesn’t get it quite right…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But, as I’ll show, model</a:t>
            </a:r>
            <a:r>
              <a:rPr lang="en-US" baseline="0" dirty="0" smtClean="0"/>
              <a:t> underestimates the variability at this latitude compared to RAPID.  </a:t>
            </a:r>
          </a:p>
          <a:p>
            <a:pPr>
              <a:buFontTx/>
              <a:buChar char="•"/>
            </a:pPr>
            <a:r>
              <a:rPr lang="en-US" baseline="0" dirty="0" smtClean="0"/>
              <a:t> M+B superposition doesn’t get it quite right…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many conceptual models posit</a:t>
            </a:r>
            <a:r>
              <a:rPr lang="en-US" baseline="0" dirty="0" smtClean="0"/>
              <a:t> a wind-driven </a:t>
            </a:r>
            <a:r>
              <a:rPr lang="en-US" baseline="0" dirty="0" err="1" smtClean="0"/>
              <a:t>intergyre</a:t>
            </a:r>
            <a:r>
              <a:rPr lang="en-US" baseline="0" dirty="0" smtClean="0"/>
              <a:t>-gyre, which has important implications for the timescale of any AMV mechanism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N.</a:t>
            </a:r>
            <a:r>
              <a:rPr lang="en-US" baseline="0" dirty="0" smtClean="0"/>
              <a:t> Atlantic is a region where the low-frequency variability of the climate system is focused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many conceptual models posit</a:t>
            </a:r>
            <a:r>
              <a:rPr lang="en-US" baseline="0" dirty="0" smtClean="0"/>
              <a:t> a wind-driven </a:t>
            </a:r>
            <a:r>
              <a:rPr lang="en-US" baseline="0" dirty="0" err="1" smtClean="0"/>
              <a:t>intergyre</a:t>
            </a:r>
            <a:r>
              <a:rPr lang="en-US" baseline="0" dirty="0" smtClean="0"/>
              <a:t>-gyre, which has important implications for the timescale of any AMV mechanism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many conceptual models posit</a:t>
            </a:r>
            <a:r>
              <a:rPr lang="en-US" baseline="0" dirty="0" smtClean="0"/>
              <a:t> a wind-driven </a:t>
            </a:r>
            <a:r>
              <a:rPr lang="en-US" baseline="0" dirty="0" err="1" smtClean="0"/>
              <a:t>intergyre</a:t>
            </a:r>
            <a:r>
              <a:rPr lang="en-US" baseline="0" dirty="0" smtClean="0"/>
              <a:t>-gyre, which has important implications for the timescale of any AMV mechanism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Note again that </a:t>
            </a:r>
            <a:r>
              <a:rPr lang="en-US" dirty="0" err="1" smtClean="0"/>
              <a:t>ptorq</a:t>
            </a:r>
            <a:r>
              <a:rPr lang="en-US" dirty="0" smtClean="0"/>
              <a:t> is the main contributor to </a:t>
            </a:r>
            <a:r>
              <a:rPr lang="en-US" dirty="0" err="1" smtClean="0"/>
              <a:t>barotropic</a:t>
            </a:r>
            <a:r>
              <a:rPr lang="en-US" dirty="0" smtClean="0"/>
              <a:t> signatures of GS, DWBC at latitudes south</a:t>
            </a:r>
            <a:r>
              <a:rPr lang="en-US" baseline="0" dirty="0" smtClean="0"/>
              <a:t> of 30N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Note again that </a:t>
            </a:r>
            <a:r>
              <a:rPr lang="en-US" dirty="0" err="1" smtClean="0"/>
              <a:t>ptorq</a:t>
            </a:r>
            <a:r>
              <a:rPr lang="en-US" dirty="0" smtClean="0"/>
              <a:t> is the main contributor to </a:t>
            </a:r>
            <a:r>
              <a:rPr lang="en-US" dirty="0" err="1" smtClean="0"/>
              <a:t>barotropic</a:t>
            </a:r>
            <a:r>
              <a:rPr lang="en-US" dirty="0" smtClean="0"/>
              <a:t> signatures of GS, DWBC at latitudes south</a:t>
            </a:r>
            <a:r>
              <a:rPr lang="en-US" baseline="0" dirty="0" smtClean="0"/>
              <a:t> of 30N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Note again that </a:t>
            </a:r>
            <a:r>
              <a:rPr lang="en-US" dirty="0" err="1" smtClean="0"/>
              <a:t>ptorq</a:t>
            </a:r>
            <a:r>
              <a:rPr lang="en-US" dirty="0" smtClean="0"/>
              <a:t> is the main contributor to </a:t>
            </a:r>
            <a:r>
              <a:rPr lang="en-US" dirty="0" err="1" smtClean="0"/>
              <a:t>barotropic</a:t>
            </a:r>
            <a:r>
              <a:rPr lang="en-US" dirty="0" smtClean="0"/>
              <a:t> signatures of GS, DWBC at latitudes south</a:t>
            </a:r>
            <a:r>
              <a:rPr lang="en-US" baseline="0" dirty="0" smtClean="0"/>
              <a:t> of 30N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Note again that </a:t>
            </a:r>
            <a:r>
              <a:rPr lang="en-US" dirty="0" err="1" smtClean="0"/>
              <a:t>ptorq</a:t>
            </a:r>
            <a:r>
              <a:rPr lang="en-US" dirty="0" smtClean="0"/>
              <a:t> is the main contributor to </a:t>
            </a:r>
            <a:r>
              <a:rPr lang="en-US" dirty="0" err="1" smtClean="0"/>
              <a:t>barotropic</a:t>
            </a:r>
            <a:r>
              <a:rPr lang="en-US" dirty="0" smtClean="0"/>
              <a:t> signatures of GS, DWBC at latitudes south</a:t>
            </a:r>
            <a:r>
              <a:rPr lang="en-US" baseline="0" dirty="0" smtClean="0"/>
              <a:t> of 30N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Note again that </a:t>
            </a:r>
            <a:r>
              <a:rPr lang="en-US" dirty="0" err="1" smtClean="0"/>
              <a:t>ptorq</a:t>
            </a:r>
            <a:r>
              <a:rPr lang="en-US" dirty="0" smtClean="0"/>
              <a:t> is the main contributor to </a:t>
            </a:r>
            <a:r>
              <a:rPr lang="en-US" dirty="0" err="1" smtClean="0"/>
              <a:t>barotropic</a:t>
            </a:r>
            <a:r>
              <a:rPr lang="en-US" dirty="0" smtClean="0"/>
              <a:t> signatures of GS, DWBC at latitudes south</a:t>
            </a:r>
            <a:r>
              <a:rPr lang="en-US" baseline="0" dirty="0" smtClean="0"/>
              <a:t> of 30N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many conceptual models posit</a:t>
            </a:r>
            <a:r>
              <a:rPr lang="en-US" baseline="0" dirty="0" smtClean="0"/>
              <a:t> a wind-driven </a:t>
            </a:r>
            <a:r>
              <a:rPr lang="en-US" baseline="0" dirty="0" err="1" smtClean="0"/>
              <a:t>intergyre</a:t>
            </a:r>
            <a:r>
              <a:rPr lang="en-US" baseline="0" dirty="0" smtClean="0"/>
              <a:t>-gyre, which has important implications for the timescale of any AMV mechanism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mtClean="0"/>
              <a:t> Here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Premise</a:t>
            </a:r>
            <a:r>
              <a:rPr lang="en-US" baseline="0" dirty="0" smtClean="0"/>
              <a:t> is that memory of the climate system, which largely resides in the ocean state, will translate into predictive skill on </a:t>
            </a:r>
            <a:r>
              <a:rPr lang="en-US" baseline="0" smtClean="0"/>
              <a:t>decadal timescales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N.</a:t>
            </a:r>
            <a:r>
              <a:rPr lang="en-US" baseline="0" dirty="0" smtClean="0"/>
              <a:t> Atlantic is a region where the low-frequency variability of the climate system is focused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Much can be learned from model</a:t>
            </a:r>
            <a:r>
              <a:rPr lang="en-US" baseline="0" dirty="0" smtClean="0"/>
              <a:t> reconstructions of the historical ocean variability in the Atlantic, and a c</a:t>
            </a:r>
            <a:r>
              <a:rPr lang="en-US" dirty="0" smtClean="0"/>
              <a:t>onsiderable</a:t>
            </a:r>
            <a:r>
              <a:rPr lang="en-US" baseline="0" dirty="0" smtClean="0"/>
              <a:t> portion of my thesis is devoted to examining the prognostic model response to historical surface forcing.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Main</a:t>
            </a:r>
            <a:r>
              <a:rPr lang="en-US" baseline="0" dirty="0" smtClean="0"/>
              <a:t> takeaway messages of this talk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Main</a:t>
            </a:r>
            <a:r>
              <a:rPr lang="en-US" baseline="0" dirty="0" smtClean="0"/>
              <a:t> takeaway messages of this talk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AMV</a:t>
            </a:r>
            <a:r>
              <a:rPr lang="en-US" baseline="0" dirty="0" smtClean="0"/>
              <a:t> will refer at times to the low-frequency SST variance, at other times, to the coupled variability phenomenon</a:t>
            </a:r>
          </a:p>
          <a:p>
            <a:pPr>
              <a:buFontTx/>
              <a:buChar char="•"/>
            </a:pPr>
            <a:r>
              <a:rPr lang="en-US" baseline="0" dirty="0" smtClean="0"/>
              <a:t> “multi-proxy network” temp reconstruction in Mann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 AMV</a:t>
            </a:r>
            <a:r>
              <a:rPr lang="en-US" baseline="0" dirty="0" smtClean="0"/>
              <a:t> will refer at times to the low-frequency SST variance, at other times, to the coupled variability phenomenon</a:t>
            </a:r>
          </a:p>
          <a:p>
            <a:pPr>
              <a:buFontTx/>
              <a:buChar char="•"/>
            </a:pPr>
            <a:r>
              <a:rPr lang="en-US" baseline="0" dirty="0" smtClean="0"/>
              <a:t> “multi-proxy network” temp reconstruction in Mann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mtClean="0"/>
              <a:t> Here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mtClean="0"/>
              <a:t> Here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AA2B4-1A4F-034D-9902-88ACB922EAE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C0EE-113D-A645-A8C6-5203F26943AA}" type="datetimeFigureOut">
              <a:rPr lang="en-US" smtClean="0"/>
              <a:pPr/>
              <a:t>9/23/13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E430-9DEA-204F-8285-A23BD0AA8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C0EE-113D-A645-A8C6-5203F26943AA}" type="datetimeFigureOut">
              <a:rPr lang="en-US" smtClean="0"/>
              <a:pPr/>
              <a:t>9/23/13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E430-9DEA-204F-8285-A23BD0AA8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C0EE-113D-A645-A8C6-5203F26943AA}" type="datetimeFigureOut">
              <a:rPr lang="en-US" smtClean="0"/>
              <a:pPr/>
              <a:t>9/23/13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E430-9DEA-204F-8285-A23BD0AA8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C0EE-113D-A645-A8C6-5203F26943A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9/23/13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E430-9DEA-204F-8285-A23BD0AA8B9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C0EE-113D-A645-A8C6-5203F26943A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9/23/13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E430-9DEA-204F-8285-A23BD0AA8B9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C0EE-113D-A645-A8C6-5203F26943A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9/23/13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E430-9DEA-204F-8285-A23BD0AA8B9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C0EE-113D-A645-A8C6-5203F26943A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9/23/13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E430-9DEA-204F-8285-A23BD0AA8B9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C0EE-113D-A645-A8C6-5203F26943A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9/23/13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E430-9DEA-204F-8285-A23BD0AA8B9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C0EE-113D-A645-A8C6-5203F26943A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9/23/13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E430-9DEA-204F-8285-A23BD0AA8B9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C0EE-113D-A645-A8C6-5203F26943A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9/23/13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E430-9DEA-204F-8285-A23BD0AA8B9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C0EE-113D-A645-A8C6-5203F26943A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9/23/13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E430-9DEA-204F-8285-A23BD0AA8B9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C0EE-113D-A645-A8C6-5203F26943AA}" type="datetimeFigureOut">
              <a:rPr lang="en-US" smtClean="0"/>
              <a:pPr/>
              <a:t>9/23/13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E430-9DEA-204F-8285-A23BD0AA8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C0EE-113D-A645-A8C6-5203F26943A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9/23/13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E430-9DEA-204F-8285-A23BD0AA8B9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C0EE-113D-A645-A8C6-5203F26943A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9/23/13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E430-9DEA-204F-8285-A23BD0AA8B9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C0EE-113D-A645-A8C6-5203F26943A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9/23/13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E430-9DEA-204F-8285-A23BD0AA8B9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C0EE-113D-A645-A8C6-5203F26943AA}" type="datetimeFigureOut">
              <a:rPr lang="en-US" smtClean="0"/>
              <a:pPr/>
              <a:t>9/23/13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E430-9DEA-204F-8285-A23BD0AA8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C0EE-113D-A645-A8C6-5203F26943AA}" type="datetimeFigureOut">
              <a:rPr lang="en-US" smtClean="0"/>
              <a:pPr/>
              <a:t>9/23/13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E430-9DEA-204F-8285-A23BD0AA8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C0EE-113D-A645-A8C6-5203F26943AA}" type="datetimeFigureOut">
              <a:rPr lang="en-US" smtClean="0"/>
              <a:pPr/>
              <a:t>9/23/13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E430-9DEA-204F-8285-A23BD0AA8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C0EE-113D-A645-A8C6-5203F26943AA}" type="datetimeFigureOut">
              <a:rPr lang="en-US" smtClean="0"/>
              <a:pPr/>
              <a:t>9/23/13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E430-9DEA-204F-8285-A23BD0AA8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C0EE-113D-A645-A8C6-5203F26943AA}" type="datetimeFigureOut">
              <a:rPr lang="en-US" smtClean="0"/>
              <a:pPr/>
              <a:t>9/23/13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E430-9DEA-204F-8285-A23BD0AA8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C0EE-113D-A645-A8C6-5203F26943AA}" type="datetimeFigureOut">
              <a:rPr lang="en-US" smtClean="0"/>
              <a:pPr/>
              <a:t>9/23/13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E430-9DEA-204F-8285-A23BD0AA8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6C0EE-113D-A645-A8C6-5203F26943AA}" type="datetimeFigureOut">
              <a:rPr lang="en-US" smtClean="0"/>
              <a:pPr/>
              <a:t>9/23/13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E430-9DEA-204F-8285-A23BD0AA8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6C0EE-113D-A645-A8C6-5203F26943AA}" type="datetimeFigureOut">
              <a:rPr lang="en-US" smtClean="0"/>
              <a:pPr/>
              <a:t>9/23/13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5E430-9DEA-204F-8285-A23BD0AA8B9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6C0EE-113D-A645-A8C6-5203F26943AA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9/23/13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5E430-9DEA-204F-8285-A23BD0AA8B9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2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3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image" Target="../media/image62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6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4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3" name="Rectangle 3"/>
          <p:cNvSpPr>
            <a:spLocks noChangeArrowheads="1"/>
          </p:cNvSpPr>
          <p:nvPr/>
        </p:nvSpPr>
        <p:spPr bwMode="auto">
          <a:xfrm>
            <a:off x="7231063" y="1090613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" pitchFamily="73" charset="0"/>
            </a:endParaRPr>
          </a:p>
          <a:p>
            <a:endParaRPr lang="en-US">
              <a:latin typeface="Times" pitchFamily="73" charset="0"/>
            </a:endParaRPr>
          </a:p>
        </p:txBody>
      </p:sp>
      <p:sp>
        <p:nvSpPr>
          <p:cNvPr id="225284" name="Text Box 4"/>
          <p:cNvSpPr txBox="1">
            <a:spLocks noChangeArrowheads="1"/>
          </p:cNvSpPr>
          <p:nvPr/>
        </p:nvSpPr>
        <p:spPr bwMode="auto">
          <a:xfrm>
            <a:off x="5181600" y="48006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2"/>
              </a:solidFill>
              <a:latin typeface="Times" pitchFamily="73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231063" y="1090613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" pitchFamily="73" charset="0"/>
            </a:endParaRPr>
          </a:p>
          <a:p>
            <a:endParaRPr lang="en-US">
              <a:latin typeface="Times" pitchFamily="73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181600" y="48006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2"/>
              </a:solidFill>
              <a:latin typeface="Times" pitchFamily="73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4572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halkboard"/>
                <a:cs typeface="Chalkboard"/>
              </a:rPr>
              <a:t>The </a:t>
            </a:r>
            <a:r>
              <a:rPr lang="en-US" sz="4000" b="1" dirty="0">
                <a:solidFill>
                  <a:srgbClr val="FF0000"/>
                </a:solidFill>
                <a:latin typeface="Chalkboard"/>
                <a:cs typeface="Chalkboard"/>
              </a:rPr>
              <a:t>past, present, and future </a:t>
            </a:r>
            <a:endParaRPr lang="en-US" sz="4000" b="1" dirty="0" smtClean="0">
              <a:solidFill>
                <a:srgbClr val="FF0000"/>
              </a:solidFill>
              <a:latin typeface="Chalkboard"/>
              <a:cs typeface="Chalkboard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halkboard"/>
                <a:cs typeface="Chalkboard"/>
              </a:rPr>
              <a:t>of </a:t>
            </a:r>
            <a:r>
              <a:rPr lang="en-US" sz="4000" b="1" dirty="0">
                <a:solidFill>
                  <a:srgbClr val="FF0000"/>
                </a:solidFill>
                <a:latin typeface="Chalkboard"/>
                <a:cs typeface="Chalkboard"/>
              </a:rPr>
              <a:t>the </a:t>
            </a:r>
            <a:r>
              <a:rPr lang="en-US" sz="4000" b="1" dirty="0" err="1">
                <a:solidFill>
                  <a:srgbClr val="FF0000"/>
                </a:solidFill>
                <a:latin typeface="Chalkboard"/>
                <a:cs typeface="Chalkboard"/>
              </a:rPr>
              <a:t>meridional</a:t>
            </a:r>
            <a:r>
              <a:rPr lang="en-US" sz="4000" b="1" dirty="0">
                <a:solidFill>
                  <a:srgbClr val="FF0000"/>
                </a:solidFill>
                <a:latin typeface="Chalkboard"/>
                <a:cs typeface="Chalkboard"/>
              </a:rPr>
              <a:t> overturning circulation in the </a:t>
            </a:r>
            <a:r>
              <a:rPr lang="en-US" sz="4000" b="1" dirty="0" smtClean="0">
                <a:solidFill>
                  <a:srgbClr val="FF0000"/>
                </a:solidFill>
                <a:latin typeface="Chalkboard"/>
                <a:cs typeface="Chalkboard"/>
              </a:rPr>
              <a:t>Atlantic</a:t>
            </a:r>
            <a:endParaRPr lang="en-GB" sz="4000" b="1" dirty="0" smtClean="0">
              <a:solidFill>
                <a:srgbClr val="FF0000"/>
              </a:solidFill>
              <a:latin typeface="Chalkboard"/>
              <a:ea typeface="Luxi Sans" charset="0"/>
              <a:cs typeface="Chalkboar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054882"/>
            <a:ext cx="9144000" cy="1946229"/>
          </a:xfrm>
          <a:prstGeom prst="rect">
            <a:avLst/>
          </a:prstGeom>
        </p:spPr>
        <p:txBody>
          <a:bodyPr wrap="none" anchor="t" anchorCtr="0">
            <a:noAutofit/>
          </a:bodyPr>
          <a:lstStyle/>
          <a:p>
            <a:pPr algn="ctr">
              <a:lnSpc>
                <a:spcPct val="50000"/>
              </a:lnSpc>
              <a:spcAft>
                <a:spcPts val="1200"/>
              </a:spcAft>
              <a:buClr>
                <a:schemeClr val="accent2"/>
              </a:buClr>
            </a:pPr>
            <a:endParaRPr lang="en-GB" sz="2000" dirty="0" smtClean="0">
              <a:latin typeface="Chalkboard"/>
              <a:ea typeface="Luxi Sans" charset="0"/>
              <a:cs typeface="Chalkboard"/>
            </a:endParaRPr>
          </a:p>
          <a:p>
            <a:pPr algn="ctr">
              <a:lnSpc>
                <a:spcPct val="50000"/>
              </a:lnSpc>
              <a:spcAft>
                <a:spcPts val="1200"/>
              </a:spcAft>
              <a:buClr>
                <a:schemeClr val="accent2"/>
              </a:buClr>
            </a:pPr>
            <a:r>
              <a:rPr lang="en-GB" sz="2000" dirty="0" smtClean="0">
                <a:latin typeface="Chalkboard"/>
                <a:ea typeface="Luxi Sans" charset="0"/>
                <a:cs typeface="Chalkboard"/>
              </a:rPr>
              <a:t>Stephen Yeager</a:t>
            </a:r>
          </a:p>
          <a:p>
            <a:pPr algn="ctr">
              <a:lnSpc>
                <a:spcPct val="50000"/>
              </a:lnSpc>
              <a:spcAft>
                <a:spcPts val="1200"/>
              </a:spcAft>
              <a:buClr>
                <a:schemeClr val="accent2"/>
              </a:buClr>
            </a:pPr>
            <a:r>
              <a:rPr lang="en-GB" sz="2000" dirty="0" smtClean="0">
                <a:latin typeface="Chalkboard"/>
                <a:ea typeface="Luxi Sans" charset="0"/>
                <a:cs typeface="Chalkboard"/>
              </a:rPr>
              <a:t>NCAR </a:t>
            </a:r>
          </a:p>
          <a:p>
            <a:pPr algn="ctr">
              <a:lnSpc>
                <a:spcPct val="50000"/>
              </a:lnSpc>
              <a:spcAft>
                <a:spcPts val="1200"/>
              </a:spcAft>
              <a:buClr>
                <a:schemeClr val="accent2"/>
              </a:buClr>
            </a:pPr>
            <a:endParaRPr lang="en-GB" sz="2000" dirty="0" smtClean="0">
              <a:latin typeface="Chalkboard"/>
              <a:ea typeface="Luxi Sans" charset="0"/>
              <a:cs typeface="Chalkboard"/>
            </a:endParaRPr>
          </a:p>
          <a:p>
            <a:pPr algn="ctr">
              <a:lnSpc>
                <a:spcPct val="50000"/>
              </a:lnSpc>
              <a:spcAft>
                <a:spcPts val="1200"/>
              </a:spcAft>
              <a:buClr>
                <a:schemeClr val="accent2"/>
              </a:buClr>
            </a:pPr>
            <a:endParaRPr lang="en-GB" sz="2000" dirty="0" smtClean="0">
              <a:latin typeface="Chalkboard"/>
              <a:ea typeface="Luxi Sans" charset="0"/>
              <a:cs typeface="Chalkboard"/>
            </a:endParaRPr>
          </a:p>
          <a:p>
            <a:pPr algn="ctr">
              <a:lnSpc>
                <a:spcPct val="50000"/>
              </a:lnSpc>
              <a:spcAft>
                <a:spcPts val="1200"/>
              </a:spcAft>
              <a:buClr>
                <a:schemeClr val="accent2"/>
              </a:buClr>
            </a:pPr>
            <a:r>
              <a:rPr lang="en-US" sz="2000" dirty="0" smtClean="0">
                <a:latin typeface="Chalkboard"/>
                <a:cs typeface="Chalkboard"/>
              </a:rPr>
              <a:t>ATOC Oceanography Seminar</a:t>
            </a:r>
            <a:endParaRPr lang="en-GB" sz="2000" dirty="0" smtClean="0">
              <a:latin typeface="Chalkboard"/>
              <a:ea typeface="Luxi Sans" charset="0"/>
              <a:cs typeface="Chalkboard"/>
            </a:endParaRPr>
          </a:p>
          <a:p>
            <a:pPr algn="ctr">
              <a:lnSpc>
                <a:spcPct val="50000"/>
              </a:lnSpc>
              <a:spcAft>
                <a:spcPts val="1200"/>
              </a:spcAft>
              <a:buClr>
                <a:schemeClr val="accent2"/>
              </a:buClr>
            </a:pPr>
            <a:r>
              <a:rPr lang="en-GB" sz="2000" dirty="0" smtClean="0">
                <a:latin typeface="Chalkboard"/>
                <a:ea typeface="Luxi Sans" charset="0"/>
                <a:cs typeface="Chalkboard"/>
              </a:rPr>
              <a:t>September 23, 2013</a:t>
            </a:r>
          </a:p>
          <a:p>
            <a:pPr algn="ctr">
              <a:lnSpc>
                <a:spcPct val="50000"/>
              </a:lnSpc>
              <a:spcAft>
                <a:spcPts val="1200"/>
              </a:spcAft>
              <a:buClr>
                <a:schemeClr val="accent2"/>
              </a:buClr>
            </a:pPr>
            <a:endParaRPr lang="en-GB" sz="2000" dirty="0" smtClean="0">
              <a:ea typeface="Luxi Sans" charset="0"/>
              <a:cs typeface="Chalkboard"/>
            </a:endParaRPr>
          </a:p>
          <a:p>
            <a:pPr algn="ctr">
              <a:lnSpc>
                <a:spcPct val="50000"/>
              </a:lnSpc>
              <a:spcAft>
                <a:spcPts val="1200"/>
              </a:spcAft>
              <a:buClr>
                <a:schemeClr val="accent2"/>
              </a:buClr>
            </a:pPr>
            <a:endParaRPr lang="en-GB" sz="2000" dirty="0" smtClean="0">
              <a:ea typeface="Luxi Sans" charset="0"/>
              <a:cs typeface="Chalkboard"/>
            </a:endParaRPr>
          </a:p>
          <a:p>
            <a:pPr algn="ctr">
              <a:lnSpc>
                <a:spcPct val="50000"/>
              </a:lnSpc>
              <a:spcAft>
                <a:spcPts val="1200"/>
              </a:spcAft>
              <a:buClr>
                <a:schemeClr val="accent2"/>
              </a:buClr>
            </a:pPr>
            <a:endParaRPr lang="en-GB" sz="2000" dirty="0" smtClean="0">
              <a:ea typeface="Luxi Sans" charset="0"/>
              <a:cs typeface="Chalkboard"/>
            </a:endParaRPr>
          </a:p>
          <a:p>
            <a:pPr algn="ctr">
              <a:lnSpc>
                <a:spcPct val="50000"/>
              </a:lnSpc>
              <a:spcAft>
                <a:spcPts val="1200"/>
              </a:spcAft>
              <a:buClr>
                <a:schemeClr val="accent2"/>
              </a:buClr>
            </a:pPr>
            <a:endParaRPr lang="en-GB" sz="2000" dirty="0" smtClean="0">
              <a:ea typeface="Luxi Sans" charset="0"/>
              <a:cs typeface="Chalkboard"/>
            </a:endParaRPr>
          </a:p>
          <a:p>
            <a:pPr algn="ctr">
              <a:lnSpc>
                <a:spcPct val="50000"/>
              </a:lnSpc>
              <a:spcAft>
                <a:spcPts val="1200"/>
              </a:spcAft>
              <a:buClr>
                <a:schemeClr val="accent2"/>
              </a:buClr>
            </a:pPr>
            <a:endParaRPr lang="en-US" sz="1600" dirty="0" smtClean="0"/>
          </a:p>
        </p:txBody>
      </p:sp>
      <p:pic>
        <p:nvPicPr>
          <p:cNvPr id="8" name="Picture 7" descr="NCAR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5705140"/>
            <a:ext cx="1828800" cy="603731"/>
          </a:xfrm>
          <a:prstGeom prst="rect">
            <a:avLst/>
          </a:prstGeom>
        </p:spPr>
      </p:pic>
      <p:pic>
        <p:nvPicPr>
          <p:cNvPr id="11" name="Picture 10" descr="NOAA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5552740"/>
            <a:ext cx="914400" cy="914400"/>
          </a:xfrm>
          <a:prstGeom prst="rect">
            <a:avLst/>
          </a:prstGeom>
        </p:spPr>
      </p:pic>
      <p:pic>
        <p:nvPicPr>
          <p:cNvPr id="13" name="Picture 12" descr="NSF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552740"/>
            <a:ext cx="914400" cy="919670"/>
          </a:xfrm>
          <a:prstGeom prst="rect">
            <a:avLst/>
          </a:prstGeom>
        </p:spPr>
      </p:pic>
      <p:pic>
        <p:nvPicPr>
          <p:cNvPr id="14" name="Picture 13" descr="DOE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0" y="5552740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" y="6369050"/>
            <a:ext cx="4661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halkboard"/>
                <a:cs typeface="Chalkboard"/>
              </a:rPr>
              <a:t>(</a:t>
            </a:r>
            <a:r>
              <a:rPr lang="en-US" sz="1400" dirty="0" err="1" smtClean="0">
                <a:latin typeface="Chalkboard"/>
                <a:cs typeface="Chalkboard"/>
              </a:rPr>
              <a:t>Danabasoglu</a:t>
            </a:r>
            <a:r>
              <a:rPr lang="en-US" sz="1400" dirty="0" smtClean="0">
                <a:latin typeface="Chalkboard"/>
                <a:cs typeface="Chalkboard"/>
              </a:rPr>
              <a:t>, Yeager, et al., 2012, </a:t>
            </a:r>
            <a:r>
              <a:rPr lang="en-US" sz="1400" i="1" dirty="0" smtClean="0">
                <a:latin typeface="Chalkboard"/>
                <a:cs typeface="Chalkboard"/>
              </a:rPr>
              <a:t>J </a:t>
            </a:r>
            <a:r>
              <a:rPr lang="en-US" sz="1400" i="1" dirty="0" err="1" smtClean="0">
                <a:latin typeface="Chalkboard"/>
                <a:cs typeface="Chalkboard"/>
              </a:rPr>
              <a:t>Clim</a:t>
            </a:r>
            <a:r>
              <a:rPr lang="en-US" sz="1400" dirty="0" smtClean="0">
                <a:latin typeface="Chalkboard"/>
                <a:cs typeface="Chalkboard"/>
              </a:rPr>
              <a:t>)</a:t>
            </a:r>
            <a:endParaRPr lang="en-US" sz="1400" dirty="0">
              <a:latin typeface="Chalkboard"/>
              <a:cs typeface="Chalkboar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" y="0"/>
            <a:ext cx="6248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The role of AMOC in AMV 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7237" y="0"/>
            <a:ext cx="1818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halkboard"/>
                <a:cs typeface="Chalkboard"/>
              </a:rPr>
              <a:t>Mean AMOC</a:t>
            </a:r>
            <a:endParaRPr lang="en-US" sz="1600" dirty="0">
              <a:latin typeface="Chalkboard"/>
              <a:cs typeface="Chalkboard"/>
            </a:endParaRPr>
          </a:p>
        </p:txBody>
      </p:sp>
      <p:pic>
        <p:nvPicPr>
          <p:cNvPr id="11" name="Picture 10" descr="DanabasogluEA.JCLIM.2012.pdf"/>
          <p:cNvPicPr>
            <a:picLocks noChangeAspect="1"/>
          </p:cNvPicPr>
          <p:nvPr/>
        </p:nvPicPr>
        <p:blipFill>
          <a:blip r:embed="rId3"/>
          <a:srcRect l="7967" t="7479" r="7142" b="70542"/>
          <a:stretch>
            <a:fillRect/>
          </a:stretch>
        </p:blipFill>
        <p:spPr>
          <a:xfrm>
            <a:off x="221388" y="3303622"/>
            <a:ext cx="8879808" cy="3065428"/>
          </a:xfrm>
          <a:prstGeom prst="rect">
            <a:avLst/>
          </a:prstGeom>
        </p:spPr>
      </p:pic>
      <p:pic>
        <p:nvPicPr>
          <p:cNvPr id="13" name="Picture 12" descr="DanabasogluEA.JCLIM.2012.pdf"/>
          <p:cNvPicPr>
            <a:picLocks noChangeAspect="1"/>
          </p:cNvPicPr>
          <p:nvPr/>
        </p:nvPicPr>
        <p:blipFill>
          <a:blip r:embed="rId4"/>
          <a:srcRect l="13605" t="36804" r="48264" b="37635"/>
          <a:stretch>
            <a:fillRect/>
          </a:stretch>
        </p:blipFill>
        <p:spPr>
          <a:xfrm>
            <a:off x="5308502" y="297133"/>
            <a:ext cx="3405892" cy="30442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" y="981256"/>
            <a:ext cx="5153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Chalkboard"/>
                <a:cs typeface="Chalkboard"/>
              </a:rPr>
              <a:t> Coupled General Circulation Model (CGCM) simulations (e.g., CESM1 1850 control), suggest that AMV is the surface signature of </a:t>
            </a:r>
            <a:r>
              <a:rPr lang="en-US" sz="1600" dirty="0" err="1" smtClean="0">
                <a:latin typeface="Chalkboard"/>
                <a:cs typeface="Chalkboard"/>
              </a:rPr>
              <a:t>multidecadal</a:t>
            </a:r>
            <a:r>
              <a:rPr lang="en-US" sz="1600" dirty="0" smtClean="0">
                <a:latin typeface="Chalkboard"/>
                <a:cs typeface="Chalkboard"/>
              </a:rPr>
              <a:t> AMOC variability.</a:t>
            </a:r>
            <a:endParaRPr lang="en-US" sz="1600" dirty="0">
              <a:latin typeface="Chalkboard"/>
              <a:cs typeface="Chalkboard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64010" y="6288956"/>
            <a:ext cx="2436875" cy="1757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084578" y="4176160"/>
            <a:ext cx="629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50000"/>
                  </a:schemeClr>
                </a:solidFill>
              </a:rPr>
              <a:t>95%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82706" y="5131845"/>
            <a:ext cx="4661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halkboard"/>
                <a:cs typeface="Chalkboard"/>
              </a:rPr>
              <a:t>(</a:t>
            </a:r>
            <a:r>
              <a:rPr lang="en-US" sz="1400" dirty="0" err="1" smtClean="0">
                <a:latin typeface="Chalkboard"/>
                <a:cs typeface="Chalkboard"/>
              </a:rPr>
              <a:t>Danabasoglu</a:t>
            </a:r>
            <a:r>
              <a:rPr lang="en-US" sz="1400" dirty="0" smtClean="0">
                <a:latin typeface="Chalkboard"/>
                <a:cs typeface="Chalkboard"/>
              </a:rPr>
              <a:t>, Yeager, et al., 2012, </a:t>
            </a:r>
            <a:r>
              <a:rPr lang="en-US" sz="1400" i="1" dirty="0" smtClean="0">
                <a:latin typeface="Chalkboard"/>
                <a:cs typeface="Chalkboard"/>
              </a:rPr>
              <a:t>J </a:t>
            </a:r>
            <a:r>
              <a:rPr lang="en-US" sz="1400" i="1" dirty="0" err="1" smtClean="0">
                <a:latin typeface="Chalkboard"/>
                <a:cs typeface="Chalkboard"/>
              </a:rPr>
              <a:t>Clim</a:t>
            </a:r>
            <a:r>
              <a:rPr lang="en-US" sz="1400" dirty="0" smtClean="0">
                <a:latin typeface="Chalkboard"/>
                <a:cs typeface="Chalkboard"/>
              </a:rPr>
              <a:t>)</a:t>
            </a:r>
            <a:endParaRPr lang="en-US" sz="1400" dirty="0">
              <a:latin typeface="Chalkboard"/>
              <a:cs typeface="Chalkboar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" y="0"/>
            <a:ext cx="6248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The role of AMOC in AMV 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" y="981256"/>
            <a:ext cx="38713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Chalkboard"/>
                <a:cs typeface="Chalkboard"/>
              </a:rPr>
              <a:t> model AMV pattern resembles observed and can be interpreted as a lagged response to AMOC variations</a:t>
            </a:r>
            <a:endParaRPr lang="en-US" sz="1600" dirty="0">
              <a:latin typeface="Chalkboard"/>
              <a:cs typeface="Chalkboard"/>
            </a:endParaRPr>
          </a:p>
          <a:p>
            <a:pPr>
              <a:buFont typeface="Arial"/>
              <a:buChar char="•"/>
            </a:pPr>
            <a:endParaRPr lang="en-US" sz="1600" dirty="0" smtClean="0">
              <a:latin typeface="Chalkboard"/>
              <a:cs typeface="Chalkboard"/>
            </a:endParaRPr>
          </a:p>
          <a:p>
            <a:pPr>
              <a:buFont typeface="Arial"/>
              <a:buChar char="•"/>
            </a:pPr>
            <a:r>
              <a:rPr lang="en-US" sz="1600" dirty="0" smtClean="0">
                <a:latin typeface="Chalkboard"/>
                <a:cs typeface="Chalkboard"/>
              </a:rPr>
              <a:t> AMV weaker than observed in CESM1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4501" y="647751"/>
            <a:ext cx="29533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halkboard"/>
                <a:cs typeface="Chalkboard"/>
              </a:rPr>
              <a:t>AMV in CESM1</a:t>
            </a:r>
            <a:endParaRPr lang="en-US" sz="1600" dirty="0">
              <a:latin typeface="Chalkboard"/>
              <a:cs typeface="Chalkboard"/>
            </a:endParaRPr>
          </a:p>
        </p:txBody>
      </p:sp>
      <p:pic>
        <p:nvPicPr>
          <p:cNvPr id="7" name="Picture 6" descr="SuttonHodson.Science.2005.pdf"/>
          <p:cNvPicPr>
            <a:picLocks noChangeAspect="1"/>
          </p:cNvPicPr>
          <p:nvPr/>
        </p:nvPicPr>
        <p:blipFill>
          <a:blip r:embed="rId3"/>
          <a:srcRect l="50080" t="61564" r="5121" b="9239"/>
          <a:stretch>
            <a:fillRect/>
          </a:stretch>
        </p:blipFill>
        <p:spPr>
          <a:xfrm>
            <a:off x="-2" y="3042138"/>
            <a:ext cx="4010886" cy="33269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550223"/>
            <a:ext cx="360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halkboard"/>
                <a:cs typeface="Chalkboard"/>
              </a:rPr>
              <a:t>(Sutton &amp; </a:t>
            </a:r>
            <a:r>
              <a:rPr lang="en-US" sz="1400" dirty="0" err="1" smtClean="0">
                <a:latin typeface="Chalkboard"/>
                <a:cs typeface="Chalkboard"/>
              </a:rPr>
              <a:t>Hodson</a:t>
            </a:r>
            <a:r>
              <a:rPr lang="en-US" sz="1400" dirty="0" smtClean="0">
                <a:latin typeface="Chalkboard"/>
                <a:cs typeface="Chalkboard"/>
              </a:rPr>
              <a:t>, 2005, </a:t>
            </a:r>
            <a:r>
              <a:rPr lang="en-US" sz="1400" i="1" dirty="0" smtClean="0">
                <a:latin typeface="Chalkboard"/>
                <a:cs typeface="Chalkboard"/>
              </a:rPr>
              <a:t>Science</a:t>
            </a:r>
            <a:r>
              <a:rPr lang="en-US" sz="1400" dirty="0" smtClean="0">
                <a:latin typeface="Chalkboard"/>
                <a:cs typeface="Chalkboard"/>
              </a:rPr>
              <a:t>)</a:t>
            </a:r>
            <a:endParaRPr lang="en-US" sz="1400" dirty="0">
              <a:latin typeface="Chalkboard"/>
              <a:cs typeface="Chalkboard"/>
            </a:endParaRPr>
          </a:p>
        </p:txBody>
      </p:sp>
      <p:pic>
        <p:nvPicPr>
          <p:cNvPr id="2" name="Picture 1" descr="AMVregression.b40.1850.track1.1deg.006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 t="14308" r="5833" b="32947"/>
          <a:stretch/>
        </p:blipFill>
        <p:spPr>
          <a:xfrm>
            <a:off x="3893325" y="981256"/>
            <a:ext cx="5250676" cy="41208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23428" y="5887247"/>
            <a:ext cx="518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halkboard"/>
                <a:cs typeface="Chalkboard"/>
              </a:rPr>
              <a:t>0.2+</a:t>
            </a:r>
            <a:endParaRPr lang="en-US" sz="1400" dirty="0">
              <a:latin typeface="Chalkboard"/>
              <a:cs typeface="Chalkboard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1863978" y="4686966"/>
            <a:ext cx="2238601" cy="12790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781744" y="4805743"/>
            <a:ext cx="2320836" cy="11912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0"/>
            <a:ext cx="6248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The role of AMOC in AMV 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" y="981256"/>
            <a:ext cx="38713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Chalkboard"/>
                <a:cs typeface="Chalkboard"/>
              </a:rPr>
              <a:t> model AMV pattern resembles observed and can be interpreted as a lagged response to AMOC variations</a:t>
            </a:r>
            <a:endParaRPr lang="en-US" sz="1600" dirty="0">
              <a:latin typeface="Chalkboard"/>
              <a:cs typeface="Chalkboard"/>
            </a:endParaRPr>
          </a:p>
          <a:p>
            <a:pPr>
              <a:buFont typeface="Arial"/>
              <a:buChar char="•"/>
            </a:pPr>
            <a:endParaRPr lang="en-US" sz="1600" dirty="0" smtClean="0">
              <a:latin typeface="Chalkboard"/>
              <a:cs typeface="Chalkboard"/>
            </a:endParaRPr>
          </a:p>
          <a:p>
            <a:pPr>
              <a:buFont typeface="Arial"/>
              <a:buChar char="•"/>
            </a:pPr>
            <a:r>
              <a:rPr lang="en-US" sz="1600" dirty="0" smtClean="0">
                <a:latin typeface="Chalkboard"/>
                <a:cs typeface="Chalkboard"/>
              </a:rPr>
              <a:t> more realistic AMV in CESM1.1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4501" y="647751"/>
            <a:ext cx="29533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halkboard"/>
                <a:cs typeface="Chalkboard"/>
              </a:rPr>
              <a:t>AMV in CESM1.1</a:t>
            </a:r>
            <a:endParaRPr lang="en-US" sz="1600" dirty="0">
              <a:latin typeface="Chalkboard"/>
              <a:cs typeface="Chalkboard"/>
            </a:endParaRPr>
          </a:p>
        </p:txBody>
      </p:sp>
      <p:pic>
        <p:nvPicPr>
          <p:cNvPr id="7" name="Picture 6" descr="SuttonHodson.Science.2005.pdf"/>
          <p:cNvPicPr>
            <a:picLocks noChangeAspect="1"/>
          </p:cNvPicPr>
          <p:nvPr/>
        </p:nvPicPr>
        <p:blipFill>
          <a:blip r:embed="rId3"/>
          <a:srcRect l="50080" t="61564" r="5121" b="9239"/>
          <a:stretch>
            <a:fillRect/>
          </a:stretch>
        </p:blipFill>
        <p:spPr>
          <a:xfrm>
            <a:off x="-2" y="3042138"/>
            <a:ext cx="4010886" cy="33269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550223"/>
            <a:ext cx="360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halkboard"/>
                <a:cs typeface="Chalkboard"/>
              </a:rPr>
              <a:t>(Sutton &amp; </a:t>
            </a:r>
            <a:r>
              <a:rPr lang="en-US" sz="1400" dirty="0" err="1" smtClean="0">
                <a:latin typeface="Chalkboard"/>
                <a:cs typeface="Chalkboard"/>
              </a:rPr>
              <a:t>Hodson</a:t>
            </a:r>
            <a:r>
              <a:rPr lang="en-US" sz="1400" dirty="0" smtClean="0">
                <a:latin typeface="Chalkboard"/>
                <a:cs typeface="Chalkboard"/>
              </a:rPr>
              <a:t>, 2005, </a:t>
            </a:r>
            <a:r>
              <a:rPr lang="en-US" sz="1400" i="1" dirty="0" smtClean="0">
                <a:latin typeface="Chalkboard"/>
                <a:cs typeface="Chalkboard"/>
              </a:rPr>
              <a:t>Science</a:t>
            </a:r>
            <a:r>
              <a:rPr lang="en-US" sz="1400" dirty="0" smtClean="0">
                <a:latin typeface="Chalkboard"/>
                <a:cs typeface="Chalkboard"/>
              </a:rPr>
              <a:t>)</a:t>
            </a:r>
            <a:endParaRPr lang="en-US" sz="1400" dirty="0">
              <a:latin typeface="Chalkboard"/>
              <a:cs typeface="Chalkboard"/>
            </a:endParaRPr>
          </a:p>
        </p:txBody>
      </p:sp>
      <p:pic>
        <p:nvPicPr>
          <p:cNvPr id="3" name="Picture 2" descr="AMVregression.b.e11.B1850C5CN.f09_g16.005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" t="14309" r="4181" b="33107"/>
          <a:stretch/>
        </p:blipFill>
        <p:spPr>
          <a:xfrm>
            <a:off x="3810826" y="1112640"/>
            <a:ext cx="5333174" cy="41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47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" y="6071558"/>
            <a:ext cx="4661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halkboard"/>
                <a:cs typeface="Chalkboard"/>
              </a:rPr>
              <a:t>(</a:t>
            </a:r>
            <a:r>
              <a:rPr lang="en-US" sz="1400" dirty="0" err="1" smtClean="0">
                <a:latin typeface="Chalkboard"/>
                <a:cs typeface="Chalkboard"/>
              </a:rPr>
              <a:t>Danabasoglu</a:t>
            </a:r>
            <a:r>
              <a:rPr lang="en-US" sz="1400" dirty="0" smtClean="0">
                <a:latin typeface="Chalkboard"/>
                <a:cs typeface="Chalkboard"/>
              </a:rPr>
              <a:t>, Yeager, et al., 2012, </a:t>
            </a:r>
            <a:r>
              <a:rPr lang="en-US" sz="1400" i="1" dirty="0" smtClean="0">
                <a:latin typeface="Chalkboard"/>
                <a:cs typeface="Chalkboard"/>
              </a:rPr>
              <a:t>J </a:t>
            </a:r>
            <a:r>
              <a:rPr lang="en-US" sz="1400" i="1" dirty="0" err="1" smtClean="0">
                <a:latin typeface="Chalkboard"/>
                <a:cs typeface="Chalkboard"/>
              </a:rPr>
              <a:t>Clim</a:t>
            </a:r>
            <a:r>
              <a:rPr lang="en-US" sz="1400" dirty="0" smtClean="0">
                <a:latin typeface="Chalkboard"/>
                <a:cs typeface="Chalkboard"/>
              </a:rPr>
              <a:t>)</a:t>
            </a:r>
          </a:p>
          <a:p>
            <a:r>
              <a:rPr lang="en-US" sz="1400" dirty="0" smtClean="0">
                <a:latin typeface="Chalkboard"/>
                <a:cs typeface="Chalkboard"/>
              </a:rPr>
              <a:t>(</a:t>
            </a:r>
            <a:r>
              <a:rPr lang="en-US" sz="1400" dirty="0" err="1" smtClean="0">
                <a:latin typeface="Chalkboard"/>
                <a:cs typeface="Chalkboard"/>
              </a:rPr>
              <a:t>Danabasoglu</a:t>
            </a:r>
            <a:r>
              <a:rPr lang="en-US" sz="1400" dirty="0" smtClean="0">
                <a:latin typeface="Chalkboard"/>
                <a:cs typeface="Chalkboard"/>
              </a:rPr>
              <a:t>, 2008, </a:t>
            </a:r>
            <a:r>
              <a:rPr lang="en-US" sz="1400" i="1" dirty="0" smtClean="0">
                <a:latin typeface="Chalkboard"/>
                <a:cs typeface="Chalkboard"/>
              </a:rPr>
              <a:t>J </a:t>
            </a:r>
            <a:r>
              <a:rPr lang="en-US" sz="1400" i="1" dirty="0" err="1" smtClean="0">
                <a:latin typeface="Chalkboard"/>
                <a:cs typeface="Chalkboard"/>
              </a:rPr>
              <a:t>Clim</a:t>
            </a:r>
            <a:r>
              <a:rPr lang="en-US" sz="1400" dirty="0" smtClean="0">
                <a:latin typeface="Chalkboard"/>
                <a:cs typeface="Chalkboard"/>
              </a:rPr>
              <a:t>)</a:t>
            </a:r>
          </a:p>
          <a:p>
            <a:r>
              <a:rPr lang="en-US" sz="1400" dirty="0" smtClean="0">
                <a:latin typeface="Chalkboard"/>
                <a:cs typeface="Chalkboard"/>
              </a:rPr>
              <a:t>(Kwon &amp; </a:t>
            </a:r>
            <a:r>
              <a:rPr lang="en-US" sz="1400" dirty="0" err="1" smtClean="0">
                <a:latin typeface="Chalkboard"/>
                <a:cs typeface="Chalkboard"/>
              </a:rPr>
              <a:t>Frankignoul</a:t>
            </a:r>
            <a:r>
              <a:rPr lang="en-US" sz="1400" dirty="0" smtClean="0">
                <a:latin typeface="Chalkboard"/>
                <a:cs typeface="Chalkboard"/>
              </a:rPr>
              <a:t>, 2011, </a:t>
            </a:r>
            <a:r>
              <a:rPr lang="en-US" sz="1400" i="1" dirty="0" err="1" smtClean="0">
                <a:latin typeface="Chalkboard"/>
                <a:cs typeface="Chalkboard"/>
              </a:rPr>
              <a:t>Clim</a:t>
            </a:r>
            <a:r>
              <a:rPr lang="en-US" sz="1400" i="1" dirty="0" smtClean="0">
                <a:latin typeface="Chalkboard"/>
                <a:cs typeface="Chalkboard"/>
              </a:rPr>
              <a:t> </a:t>
            </a:r>
            <a:r>
              <a:rPr lang="en-US" sz="1400" i="1" dirty="0" err="1" smtClean="0">
                <a:latin typeface="Chalkboard"/>
                <a:cs typeface="Chalkboard"/>
              </a:rPr>
              <a:t>Dyn</a:t>
            </a:r>
            <a:r>
              <a:rPr lang="en-US" sz="1400" dirty="0" smtClean="0">
                <a:latin typeface="Chalkboard"/>
                <a:cs typeface="Chalkboard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3924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AMOC variability in </a:t>
            </a:r>
            <a:r>
              <a:rPr lang="en-US" sz="2000" dirty="0" err="1" smtClean="0">
                <a:solidFill>
                  <a:srgbClr val="3333FF"/>
                </a:solidFill>
                <a:latin typeface="Chalkboard"/>
                <a:cs typeface="Chalkboard"/>
              </a:rPr>
              <a:t>CGCMs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19512" y="4467634"/>
            <a:ext cx="4224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Chalkboard"/>
                <a:cs typeface="Chalkboard"/>
              </a:rPr>
              <a:t> The fidelity of AMOC variability diagnosed from CGCM simulations is questionable and the observational record is too short to clearly discriminate realistic from unrealistic model behavior.</a:t>
            </a:r>
            <a:endParaRPr lang="en-US" sz="1600" dirty="0">
              <a:latin typeface="Chalkboard"/>
              <a:cs typeface="Chalkboard"/>
            </a:endParaRPr>
          </a:p>
        </p:txBody>
      </p:sp>
      <p:pic>
        <p:nvPicPr>
          <p:cNvPr id="7" name="Picture 6" descr="DanabasogluEA.JCLIM.2012.pdf"/>
          <p:cNvPicPr>
            <a:picLocks noChangeAspect="1"/>
          </p:cNvPicPr>
          <p:nvPr/>
        </p:nvPicPr>
        <p:blipFill>
          <a:blip r:embed="rId3"/>
          <a:srcRect l="14050" t="7841" r="12771" b="64797"/>
          <a:stretch>
            <a:fillRect/>
          </a:stretch>
        </p:blipFill>
        <p:spPr>
          <a:xfrm>
            <a:off x="-1" y="3664790"/>
            <a:ext cx="4919512" cy="2452536"/>
          </a:xfrm>
          <a:prstGeom prst="rect">
            <a:avLst/>
          </a:prstGeom>
        </p:spPr>
      </p:pic>
      <p:pic>
        <p:nvPicPr>
          <p:cNvPr id="10" name="Picture 9" descr="YeagerDanabasoglu.JCLI.2012.pdf"/>
          <p:cNvPicPr>
            <a:picLocks noChangeAspect="1"/>
          </p:cNvPicPr>
          <p:nvPr/>
        </p:nvPicPr>
        <p:blipFill>
          <a:blip r:embed="rId4"/>
          <a:srcRect l="50619" t="7841" r="6543" b="60125"/>
          <a:stretch>
            <a:fillRect/>
          </a:stretch>
        </p:blipFill>
        <p:spPr>
          <a:xfrm>
            <a:off x="5102564" y="24461"/>
            <a:ext cx="4033660" cy="40217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74931" y="3885982"/>
            <a:ext cx="4661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halkboard"/>
                <a:cs typeface="Chalkboard"/>
              </a:rPr>
              <a:t>(Yeager &amp; </a:t>
            </a:r>
            <a:r>
              <a:rPr lang="en-US" sz="1400" dirty="0" err="1" smtClean="0">
                <a:latin typeface="Chalkboard"/>
                <a:cs typeface="Chalkboard"/>
              </a:rPr>
              <a:t>Danabasoglu</a:t>
            </a:r>
            <a:r>
              <a:rPr lang="en-US" sz="1400" dirty="0" smtClean="0">
                <a:latin typeface="Chalkboard"/>
                <a:cs typeface="Chalkboard"/>
              </a:rPr>
              <a:t> , 2012, </a:t>
            </a:r>
            <a:r>
              <a:rPr lang="en-US" sz="1400" i="1" dirty="0" smtClean="0">
                <a:latin typeface="Chalkboard"/>
                <a:cs typeface="Chalkboard"/>
              </a:rPr>
              <a:t>J </a:t>
            </a:r>
            <a:r>
              <a:rPr lang="en-US" sz="1400" i="1" dirty="0" err="1" smtClean="0">
                <a:latin typeface="Chalkboard"/>
                <a:cs typeface="Chalkboard"/>
              </a:rPr>
              <a:t>Clim</a:t>
            </a:r>
            <a:r>
              <a:rPr lang="en-US" sz="1400" dirty="0" smtClean="0">
                <a:latin typeface="Chalkboard"/>
                <a:cs typeface="Chalkboard"/>
              </a:rPr>
              <a:t>)</a:t>
            </a:r>
            <a:endParaRPr lang="en-US" sz="1400" dirty="0">
              <a:latin typeface="Chalkboard"/>
              <a:cs typeface="Chalkboard"/>
            </a:endParaRPr>
          </a:p>
        </p:txBody>
      </p:sp>
      <p:pic>
        <p:nvPicPr>
          <p:cNvPr id="12" name="Picture 11" descr="BryanEA.JCLIM.2006.pdf"/>
          <p:cNvPicPr>
            <a:picLocks noChangeAspect="1"/>
          </p:cNvPicPr>
          <p:nvPr/>
        </p:nvPicPr>
        <p:blipFill>
          <a:blip r:embed="rId5"/>
          <a:srcRect l="9494" t="8843" r="50073" b="69718"/>
          <a:stretch>
            <a:fillRect/>
          </a:stretch>
        </p:blipFill>
        <p:spPr>
          <a:xfrm>
            <a:off x="0" y="400110"/>
            <a:ext cx="4285354" cy="29405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1" y="3340683"/>
            <a:ext cx="4661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halkboard"/>
                <a:cs typeface="Chalkboard"/>
              </a:rPr>
              <a:t>(Bryan et al., 2006, </a:t>
            </a:r>
            <a:r>
              <a:rPr lang="en-US" sz="1400" i="1" dirty="0" smtClean="0">
                <a:latin typeface="Chalkboard"/>
                <a:cs typeface="Chalkboard"/>
              </a:rPr>
              <a:t>J </a:t>
            </a:r>
            <a:r>
              <a:rPr lang="en-US" sz="1400" i="1" dirty="0" err="1" smtClean="0">
                <a:latin typeface="Chalkboard"/>
                <a:cs typeface="Chalkboard"/>
              </a:rPr>
              <a:t>Clim</a:t>
            </a:r>
            <a:r>
              <a:rPr lang="en-US" sz="1400" dirty="0" smtClean="0">
                <a:latin typeface="Chalkboard"/>
                <a:cs typeface="Chalkboard"/>
              </a:rPr>
              <a:t>)</a:t>
            </a:r>
            <a:endParaRPr lang="en-US" sz="1400" dirty="0">
              <a:latin typeface="Chalkboard"/>
              <a:cs typeface="Chalkboar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6666" y="675073"/>
            <a:ext cx="717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halkboard"/>
                <a:cs typeface="Chalkboard"/>
              </a:rPr>
              <a:t>T31x3</a:t>
            </a:r>
          </a:p>
          <a:p>
            <a:r>
              <a:rPr lang="en-US" sz="1200" dirty="0" smtClean="0">
                <a:solidFill>
                  <a:srgbClr val="FF0000"/>
                </a:solidFill>
                <a:latin typeface="Chalkboard"/>
                <a:cs typeface="Chalkboard"/>
              </a:rPr>
              <a:t>T42x1</a:t>
            </a:r>
          </a:p>
          <a:p>
            <a:r>
              <a:rPr lang="en-US" sz="1200" dirty="0" smtClean="0">
                <a:solidFill>
                  <a:schemeClr val="accent1"/>
                </a:solidFill>
                <a:latin typeface="Chalkboard"/>
                <a:cs typeface="Chalkboard"/>
              </a:rPr>
              <a:t>T85x1</a:t>
            </a:r>
            <a:endParaRPr lang="en-US" sz="1200" dirty="0">
              <a:solidFill>
                <a:schemeClr val="accent1"/>
              </a:solidFill>
              <a:latin typeface="Chalkboard"/>
              <a:cs typeface="Chalkboar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78153" y="827473"/>
            <a:ext cx="965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halkboard"/>
                <a:cs typeface="Chalkboard"/>
              </a:rPr>
              <a:t>*overflows</a:t>
            </a:r>
          </a:p>
        </p:txBody>
      </p:sp>
      <p:cxnSp>
        <p:nvCxnSpPr>
          <p:cNvPr id="18" name="Straight Connector 17"/>
          <p:cNvCxnSpPr/>
          <p:nvPr/>
        </p:nvCxnSpPr>
        <p:spPr>
          <a:xfrm rot="5400000" flipH="1" flipV="1">
            <a:off x="320271" y="5045886"/>
            <a:ext cx="1315820" cy="11441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H="1" flipV="1">
            <a:off x="1407152" y="5195423"/>
            <a:ext cx="1098425" cy="1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 flipH="1" flipV="1">
            <a:off x="2293818" y="5291886"/>
            <a:ext cx="903912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13465" y="4867744"/>
            <a:ext cx="737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(CESM1)</a:t>
            </a:r>
            <a:endParaRPr lang="en-US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6287343" y="0"/>
            <a:ext cx="717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halkboard"/>
                <a:cs typeface="Chalkboard"/>
              </a:rPr>
              <a:t>26.5</a:t>
            </a:r>
            <a:r>
              <a:rPr lang="en-US" sz="1200" baseline="30000" dirty="0" smtClean="0">
                <a:latin typeface="Chalkboard"/>
                <a:cs typeface="Chalkboard"/>
              </a:rPr>
              <a:t>o</a:t>
            </a:r>
            <a:r>
              <a:rPr lang="en-US" sz="1200" dirty="0" smtClean="0">
                <a:latin typeface="Chalkboard"/>
                <a:cs typeface="Chalkboard"/>
              </a:rPr>
              <a:t>N</a:t>
            </a:r>
            <a:endParaRPr lang="en-US" sz="1200" dirty="0">
              <a:solidFill>
                <a:schemeClr val="accent1"/>
              </a:solidFill>
              <a:latin typeface="Chalkboard"/>
              <a:cs typeface="Chalkboard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87343" y="1182904"/>
            <a:ext cx="717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halkboard"/>
                <a:cs typeface="Chalkboard"/>
              </a:rPr>
              <a:t>max</a:t>
            </a:r>
            <a:endParaRPr lang="en-US" sz="1200" dirty="0">
              <a:solidFill>
                <a:schemeClr val="accent1"/>
              </a:solidFill>
              <a:latin typeface="Chalkboard"/>
              <a:cs typeface="Chalkboar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87343" y="2438400"/>
            <a:ext cx="717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halkboard"/>
                <a:cs typeface="Chalkboard"/>
              </a:rPr>
              <a:t>45</a:t>
            </a:r>
            <a:r>
              <a:rPr lang="en-US" sz="1200" baseline="30000" dirty="0" smtClean="0">
                <a:latin typeface="Chalkboard"/>
                <a:cs typeface="Chalkboard"/>
              </a:rPr>
              <a:t>o</a:t>
            </a:r>
            <a:r>
              <a:rPr lang="en-US" sz="1200" dirty="0" smtClean="0">
                <a:latin typeface="Chalkboard"/>
                <a:cs typeface="Chalkboard"/>
              </a:rPr>
              <a:t>N</a:t>
            </a:r>
            <a:endParaRPr lang="en-US" sz="1200" dirty="0">
              <a:solidFill>
                <a:schemeClr val="accent1"/>
              </a:solidFill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19255"/>
            <a:ext cx="7772400" cy="859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+mj-ea"/>
                <a:cs typeface="Chalkboard"/>
              </a:rPr>
              <a:t>OUTLINE</a:t>
            </a:r>
            <a:endParaRPr kumimoji="0" lang="en-US" sz="3600" b="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+mj-ea"/>
              <a:cs typeface="Chalkboard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" y="1000595"/>
            <a:ext cx="9143998" cy="5799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u="sng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Intro/Motivation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:  </a:t>
            </a:r>
          </a:p>
          <a:p>
            <a:pPr marL="420624" lvl="1">
              <a:spcBef>
                <a:spcPct val="0"/>
              </a:spcBef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climate impacts associated with variations in the Atlantic </a:t>
            </a:r>
            <a:r>
              <a:rPr lang="en-US" sz="2000" dirty="0" err="1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Meridional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Overturning Circulation (AMOC)</a:t>
            </a: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000" dirty="0" smtClean="0">
              <a:solidFill>
                <a:srgbClr val="000000"/>
              </a:solidFill>
              <a:latin typeface="Chalkboard"/>
              <a:ea typeface="+mj-ea"/>
              <a:cs typeface="Chalkboard"/>
            </a:endParaRP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u="sng" dirty="0" smtClean="0">
                <a:solidFill>
                  <a:srgbClr val="FF0000"/>
                </a:solidFill>
                <a:latin typeface="Chalkboard"/>
                <a:ea typeface="+mj-ea"/>
                <a:cs typeface="Chalkboard"/>
              </a:rPr>
              <a:t>AMOC past</a:t>
            </a:r>
            <a:r>
              <a:rPr lang="en-US" sz="2000" dirty="0" smtClean="0">
                <a:solidFill>
                  <a:srgbClr val="FF0000"/>
                </a:solidFill>
                <a:latin typeface="Chalkboard"/>
                <a:ea typeface="+mj-ea"/>
                <a:cs typeface="Chalkboard"/>
              </a:rPr>
              <a:t>: </a:t>
            </a:r>
            <a:endParaRPr lang="en-US" sz="2000" dirty="0">
              <a:solidFill>
                <a:srgbClr val="FF0000"/>
              </a:solidFill>
              <a:latin typeface="Chalkboard"/>
              <a:ea typeface="+mj-ea"/>
              <a:cs typeface="Chalkboard"/>
            </a:endParaRPr>
          </a:p>
          <a:p>
            <a:pPr marL="420624" lvl="1">
              <a:spcBef>
                <a:spcPct val="0"/>
              </a:spcBef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reconstructions based on atmospheric reanalysis (1948-present) </a:t>
            </a:r>
          </a:p>
          <a:p>
            <a:pPr marL="420624" lvl="1">
              <a:spcBef>
                <a:spcPct val="0"/>
              </a:spcBef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evidence that AMOC played a significant role in Atlantic variability of the late 20</a:t>
            </a:r>
            <a:r>
              <a:rPr lang="en-US" sz="2000" baseline="30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th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century (the mid-1990s warming of the </a:t>
            </a:r>
            <a:r>
              <a:rPr lang="en-US" sz="2000" dirty="0" err="1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subpolar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gyre, SPG)</a:t>
            </a:r>
          </a:p>
          <a:p>
            <a:pPr marL="420624" lvl="1">
              <a:spcBef>
                <a:spcPct val="0"/>
              </a:spcBef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what explains historical AMOC variability?</a:t>
            </a:r>
          </a:p>
          <a:p>
            <a:pPr marL="420624" lvl="1">
              <a:spcBef>
                <a:spcPct val="0"/>
              </a:spcBef>
              <a:defRPr/>
            </a:pPr>
            <a:endParaRPr lang="en-US" sz="2000" dirty="0" smtClean="0">
              <a:solidFill>
                <a:srgbClr val="000000"/>
              </a:solidFill>
              <a:latin typeface="Chalkboard"/>
              <a:ea typeface="+mj-ea"/>
              <a:cs typeface="Chalkboard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sz="2000" u="sng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AMOC present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:</a:t>
            </a:r>
          </a:p>
          <a:p>
            <a:pPr marL="420624" lvl="1">
              <a:spcBef>
                <a:spcPct val="0"/>
              </a:spcBef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u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nderstanding </a:t>
            </a:r>
            <a:r>
              <a:rPr lang="en-US" sz="2000" dirty="0">
                <a:solidFill>
                  <a:srgbClr val="000000"/>
                </a:solidFill>
                <a:latin typeface="Chalkboard"/>
                <a:cs typeface="Chalkboard"/>
              </a:rPr>
              <a:t>the 2009-2010 AMOC weakening measured by 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cs typeface="Chalkboard"/>
              </a:rPr>
              <a:t>RAPID 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at 26.5</a:t>
            </a:r>
            <a:r>
              <a:rPr lang="en-US" sz="2000" baseline="30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o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N</a:t>
            </a: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000" dirty="0">
              <a:solidFill>
                <a:srgbClr val="000000"/>
              </a:solidFill>
              <a:latin typeface="Chalkboard"/>
              <a:ea typeface="+mj-ea"/>
              <a:cs typeface="Chalkboard"/>
            </a:endParaRPr>
          </a:p>
          <a:p>
            <a:pPr marL="514350" lvl="0" indent="-514350"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sz="2000" u="sng" dirty="0" smtClean="0">
                <a:solidFill>
                  <a:srgbClr val="000000"/>
                </a:solidFill>
                <a:latin typeface="Chalkboard"/>
                <a:cs typeface="Chalkboard"/>
              </a:rPr>
              <a:t>AMOC future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cs typeface="Chalkboard"/>
              </a:rPr>
              <a:t>:</a:t>
            </a:r>
          </a:p>
          <a:p>
            <a:pPr marL="420624" lvl="1">
              <a:spcBef>
                <a:spcPct val="0"/>
              </a:spcBef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what should we expect in the coming decade(s)?</a:t>
            </a:r>
            <a:endParaRPr lang="en-US" sz="2000" dirty="0" smtClean="0">
              <a:solidFill>
                <a:schemeClr val="accent3"/>
              </a:solidFill>
              <a:ea typeface="+mj-ea"/>
              <a:cs typeface="Chalkboard"/>
            </a:endParaRP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2"/>
              <a:tabLst/>
              <a:defRPr/>
            </a:pP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ea typeface="+mj-ea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4212090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" y="1000596"/>
            <a:ext cx="9144000" cy="5857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>
                <a:latin typeface="Chalkboard"/>
                <a:ea typeface="+mj-ea"/>
                <a:cs typeface="Chalkboard"/>
              </a:rPr>
              <a:t> “CORE-II”: a suite of historical atmospheric surface state and flux fields suitable for forcing ocean &amp; sea ice models (Large &amp; Yeager 2004, 2009):</a:t>
            </a:r>
          </a:p>
          <a:p>
            <a:pPr marL="971550" lvl="1" indent="-514350">
              <a:spcBef>
                <a:spcPct val="0"/>
              </a:spcBef>
              <a:buFont typeface="Courier New"/>
              <a:buChar char="o"/>
              <a:defRPr/>
            </a:pPr>
            <a:r>
              <a:rPr lang="en-US" sz="2000" dirty="0" smtClean="0">
                <a:latin typeface="Chalkboard"/>
                <a:ea typeface="+mj-ea"/>
                <a:cs typeface="Chalkboard"/>
              </a:rPr>
              <a:t>based primarily on NCEP/NCAR Reanalysis, 1948-present, 6-hourly</a:t>
            </a:r>
          </a:p>
          <a:p>
            <a:pPr marL="971550" lvl="1" indent="-514350">
              <a:spcBef>
                <a:spcPct val="0"/>
              </a:spcBef>
              <a:buFont typeface="Courier New"/>
              <a:buChar char="o"/>
              <a:defRPr/>
            </a:pPr>
            <a:r>
              <a:rPr lang="en-US" sz="2000" dirty="0" smtClean="0">
                <a:latin typeface="Chalkboard"/>
                <a:ea typeface="+mj-ea"/>
                <a:cs typeface="Chalkboard"/>
              </a:rPr>
              <a:t>ISCCP-FD radiation, 1984-present, daily</a:t>
            </a:r>
          </a:p>
          <a:p>
            <a:pPr marL="971550" lvl="1" indent="-514350">
              <a:spcBef>
                <a:spcPct val="0"/>
              </a:spcBef>
              <a:buFont typeface="Courier New"/>
              <a:buChar char="o"/>
              <a:defRPr/>
            </a:pPr>
            <a:r>
              <a:rPr lang="en-US" sz="2000" dirty="0" smtClean="0">
                <a:latin typeface="Chalkboard"/>
                <a:ea typeface="+mj-ea"/>
                <a:cs typeface="Chalkboard"/>
              </a:rPr>
              <a:t>blend of GPCP &amp; CMAP </a:t>
            </a:r>
            <a:r>
              <a:rPr lang="en-US" sz="2000" dirty="0" err="1" smtClean="0">
                <a:latin typeface="Chalkboard"/>
                <a:ea typeface="+mj-ea"/>
                <a:cs typeface="Chalkboard"/>
              </a:rPr>
              <a:t>precip</a:t>
            </a:r>
            <a:r>
              <a:rPr lang="en-US" sz="2000" dirty="0" smtClean="0">
                <a:latin typeface="Chalkboard"/>
                <a:ea typeface="+mj-ea"/>
                <a:cs typeface="Chalkboard"/>
              </a:rPr>
              <a:t>, 1979-present, monthly</a:t>
            </a:r>
          </a:p>
          <a:p>
            <a:pPr marL="971550" lvl="1" indent="-514350">
              <a:spcBef>
                <a:spcPct val="0"/>
              </a:spcBef>
              <a:buFont typeface="Courier New"/>
              <a:buChar char="o"/>
              <a:defRPr/>
            </a:pPr>
            <a:r>
              <a:rPr lang="en-US" sz="2000" dirty="0" smtClean="0">
                <a:latin typeface="Chalkboard"/>
                <a:ea typeface="+mj-ea"/>
                <a:cs typeface="Chalkboard"/>
              </a:rPr>
              <a:t>adjustments to NCEP/NCAR winds, </a:t>
            </a:r>
            <a:r>
              <a:rPr lang="en-US" sz="2000" dirty="0" err="1" smtClean="0">
                <a:latin typeface="Lucida Grande"/>
                <a:ea typeface="Lucida Grande"/>
                <a:cs typeface="Lucida Grande"/>
              </a:rPr>
              <a:t>θ</a:t>
            </a:r>
            <a:r>
              <a:rPr lang="en-US" sz="2000" dirty="0" smtClean="0">
                <a:latin typeface="Chalkboard"/>
                <a:ea typeface="+mj-ea"/>
                <a:cs typeface="Chalkboard"/>
              </a:rPr>
              <a:t>, and </a:t>
            </a:r>
            <a:r>
              <a:rPr lang="en-US" sz="2000" dirty="0" err="1" smtClean="0">
                <a:latin typeface="Chalkboard"/>
                <a:ea typeface="+mj-ea"/>
                <a:cs typeface="Chalkboard"/>
              </a:rPr>
              <a:t>q</a:t>
            </a:r>
            <a:r>
              <a:rPr lang="en-US" sz="2000" dirty="0" smtClean="0">
                <a:latin typeface="Chalkboard"/>
                <a:ea typeface="+mj-ea"/>
                <a:cs typeface="Chalkboard"/>
              </a:rPr>
              <a:t> (!)</a:t>
            </a:r>
          </a:p>
          <a:p>
            <a:pPr marL="971550" lvl="1" indent="-514350">
              <a:spcBef>
                <a:spcPct val="0"/>
              </a:spcBef>
              <a:buFont typeface="Courier New"/>
              <a:buChar char="o"/>
              <a:defRPr/>
            </a:pPr>
            <a:endParaRPr lang="en-US" sz="2000" dirty="0" smtClean="0">
              <a:latin typeface="Chalkboard"/>
              <a:ea typeface="+mj-ea"/>
              <a:cs typeface="Chalkboard"/>
            </a:endParaRPr>
          </a:p>
          <a:p>
            <a:pPr>
              <a:spcBef>
                <a:spcPct val="0"/>
              </a:spcBef>
              <a:buFont typeface="Arial"/>
              <a:buChar char="•"/>
              <a:defRPr/>
            </a:pPr>
            <a:r>
              <a:rPr lang="en-US" sz="2000" dirty="0" smtClean="0">
                <a:latin typeface="Chalkboard"/>
                <a:ea typeface="+mj-ea"/>
                <a:cs typeface="Chalkboard"/>
              </a:rPr>
              <a:t> Pairing CORE-II with observed SST (</a:t>
            </a:r>
            <a:r>
              <a:rPr lang="en-US" sz="2000" dirty="0" err="1" smtClean="0">
                <a:latin typeface="Chalkboard"/>
                <a:ea typeface="+mj-ea"/>
                <a:cs typeface="Chalkboard"/>
              </a:rPr>
              <a:t>Hurrell</a:t>
            </a:r>
            <a:r>
              <a:rPr lang="en-US" sz="2000" dirty="0" smtClean="0">
                <a:latin typeface="Chalkboard"/>
                <a:ea typeface="+mj-ea"/>
                <a:cs typeface="Chalkboard"/>
              </a:rPr>
              <a:t> et al. 2008) yields historical air-sea heat/freshwater flux estimates (“CORE-II fluxes”), where</a:t>
            </a:r>
          </a:p>
          <a:p>
            <a:pPr marL="514350" indent="-514350">
              <a:spcBef>
                <a:spcPct val="0"/>
              </a:spcBef>
              <a:buFont typeface="Arial"/>
              <a:buChar char="•"/>
              <a:defRPr/>
            </a:pPr>
            <a:endParaRPr lang="en-US" sz="2000" dirty="0" smtClean="0">
              <a:latin typeface="Chalkboard"/>
              <a:ea typeface="+mj-ea"/>
              <a:cs typeface="Chalkboard"/>
            </a:endParaRPr>
          </a:p>
          <a:p>
            <a:pPr marL="514350" indent="-514350">
              <a:spcBef>
                <a:spcPct val="0"/>
              </a:spcBef>
              <a:buFont typeface="Arial"/>
              <a:buChar char="•"/>
              <a:defRPr/>
            </a:pPr>
            <a:endParaRPr lang="en-US" sz="2000" dirty="0" smtClean="0">
              <a:latin typeface="Chalkboard"/>
              <a:ea typeface="+mj-ea"/>
              <a:cs typeface="Chalkboard"/>
            </a:endParaRPr>
          </a:p>
          <a:p>
            <a:pPr marL="514350" indent="-514350">
              <a:spcBef>
                <a:spcPct val="0"/>
              </a:spcBef>
              <a:buFont typeface="Arial"/>
              <a:buChar char="•"/>
              <a:defRPr/>
            </a:pPr>
            <a:endParaRPr lang="en-US" sz="2000" dirty="0" smtClean="0">
              <a:latin typeface="Chalkboard"/>
              <a:ea typeface="+mj-ea"/>
              <a:cs typeface="Chalkboard"/>
            </a:endParaRPr>
          </a:p>
          <a:p>
            <a:pPr marL="514350" indent="-514350">
              <a:spcBef>
                <a:spcPct val="0"/>
              </a:spcBef>
              <a:defRPr/>
            </a:pPr>
            <a:endParaRPr lang="en-US" sz="2000" dirty="0" smtClean="0">
              <a:latin typeface="Chalkboard"/>
              <a:ea typeface="+mj-ea"/>
              <a:cs typeface="Chalkboard"/>
            </a:endParaRPr>
          </a:p>
          <a:p>
            <a:pPr marL="514350" indent="-514350">
              <a:spcBef>
                <a:spcPct val="0"/>
              </a:spcBef>
              <a:buFont typeface="Arial"/>
              <a:buChar char="•"/>
              <a:defRPr/>
            </a:pPr>
            <a:endParaRPr lang="en-US" sz="2000" dirty="0" smtClean="0">
              <a:latin typeface="Chalkboard"/>
              <a:ea typeface="+mj-ea"/>
              <a:cs typeface="Chalkboard"/>
            </a:endParaRPr>
          </a:p>
          <a:p>
            <a:pPr>
              <a:spcBef>
                <a:spcPct val="0"/>
              </a:spcBef>
              <a:buFont typeface="Arial"/>
              <a:buChar char="•"/>
              <a:defRPr/>
            </a:pPr>
            <a:r>
              <a:rPr lang="en-US" sz="2000" dirty="0" smtClean="0">
                <a:latin typeface="Chalkboard"/>
                <a:ea typeface="+mj-ea"/>
                <a:cs typeface="Chalkboard"/>
              </a:rPr>
              <a:t> Using CORE-II as surface boundary conditions in prognostic ocean/sea-ice simulations yields historical ocean &amp; sea ice state reconstructions (“CORE-II </a:t>
            </a:r>
            <a:r>
              <a:rPr lang="en-US" sz="2000" dirty="0" err="1" smtClean="0">
                <a:latin typeface="Chalkboard"/>
                <a:ea typeface="+mj-ea"/>
                <a:cs typeface="Chalkboard"/>
              </a:rPr>
              <a:t>hindcast</a:t>
            </a:r>
            <a:r>
              <a:rPr lang="en-US" sz="2000" dirty="0" smtClean="0">
                <a:latin typeface="Chalkboard"/>
                <a:ea typeface="+mj-ea"/>
                <a:cs typeface="Chalkboard"/>
              </a:rPr>
              <a:t> simulation”)</a:t>
            </a:r>
          </a:p>
          <a:p>
            <a:pPr marL="971550" lvl="1" indent="-514350">
              <a:spcBef>
                <a:spcPct val="0"/>
              </a:spcBef>
              <a:buFont typeface="Courier New"/>
              <a:buChar char="o"/>
              <a:defRPr/>
            </a:pPr>
            <a:endParaRPr lang="en-US" sz="2000" dirty="0" smtClean="0">
              <a:latin typeface="Chalkboard"/>
              <a:ea typeface="+mj-ea"/>
              <a:cs typeface="Chalkboard"/>
            </a:endParaRP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2"/>
              <a:tabLst/>
              <a:defRPr/>
            </a:pP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ea typeface="+mj-ea"/>
              <a:cs typeface="Chalkboar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0"/>
            <a:ext cx="7859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Historical Atlantic variability inferred from CORE-II data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pic>
        <p:nvPicPr>
          <p:cNvPr id="7" name="Picture 6" descr="mythesis.pdf"/>
          <p:cNvPicPr>
            <a:picLocks noChangeAspect="1"/>
          </p:cNvPicPr>
          <p:nvPr/>
        </p:nvPicPr>
        <p:blipFill>
          <a:blip r:embed="rId3"/>
          <a:srcRect l="19342" t="40770" r="11378" b="49552"/>
          <a:stretch>
            <a:fillRect/>
          </a:stretch>
        </p:blipFill>
        <p:spPr>
          <a:xfrm>
            <a:off x="1601701" y="3958422"/>
            <a:ext cx="7258498" cy="1312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847409"/>
            <a:ext cx="4557889" cy="19748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 smtClean="0">
                <a:latin typeface="Chalkboard"/>
                <a:ea typeface="+mj-ea"/>
                <a:cs typeface="Chalkboard"/>
              </a:rPr>
              <a:t>→ </a:t>
            </a:r>
            <a:r>
              <a:rPr lang="en-US" dirty="0">
                <a:latin typeface="Chalkboard"/>
                <a:ea typeface="+mj-ea"/>
                <a:cs typeface="Chalkboard"/>
              </a:rPr>
              <a:t>M</a:t>
            </a:r>
            <a:r>
              <a:rPr lang="en-US" dirty="0" smtClean="0">
                <a:latin typeface="Chalkboard"/>
                <a:ea typeface="Lucida Grande"/>
                <a:cs typeface="Chalkboard"/>
              </a:rPr>
              <a:t>ean AMOC, BSF, and SST bias</a:t>
            </a:r>
            <a:endParaRPr lang="en-US" dirty="0" smtClean="0">
              <a:latin typeface="Chalkboard"/>
              <a:ea typeface="+mj-ea"/>
              <a:cs typeface="Chalkboar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8558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Mean Atlantic state of NCAR CORE-II </a:t>
            </a:r>
            <a:r>
              <a:rPr lang="en-US" sz="2000" dirty="0" err="1" smtClean="0">
                <a:solidFill>
                  <a:srgbClr val="3333FF"/>
                </a:solidFill>
                <a:latin typeface="Chalkboard"/>
                <a:cs typeface="Chalkboard"/>
              </a:rPr>
              <a:t>hindcast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pic>
        <p:nvPicPr>
          <p:cNvPr id="3" name="Picture 2" descr="YeagerDanabasoglu.JCLI.201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7" t="12356" r="20356" b="43210"/>
          <a:stretch/>
        </p:blipFill>
        <p:spPr>
          <a:xfrm>
            <a:off x="4444999" y="400110"/>
            <a:ext cx="4699001" cy="3963818"/>
          </a:xfrm>
          <a:prstGeom prst="rect">
            <a:avLst/>
          </a:prstGeom>
        </p:spPr>
      </p:pic>
      <p:pic>
        <p:nvPicPr>
          <p:cNvPr id="4" name="Picture 3" descr="YeagerDanabasoglu.JCLI.2013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7" t="17079" r="15829" b="38683"/>
          <a:stretch/>
        </p:blipFill>
        <p:spPr>
          <a:xfrm>
            <a:off x="-1" y="3131731"/>
            <a:ext cx="4176889" cy="372627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444999" y="4485253"/>
            <a:ext cx="4557889" cy="19748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 smtClean="0">
                <a:latin typeface="Chalkboard"/>
                <a:ea typeface="+mj-ea"/>
                <a:cs typeface="Chalkboard"/>
              </a:rPr>
              <a:t>← </a:t>
            </a:r>
            <a:r>
              <a:rPr lang="en-US" dirty="0">
                <a:latin typeface="Chalkboard"/>
                <a:ea typeface="+mj-ea"/>
                <a:cs typeface="Chalkboard"/>
              </a:rPr>
              <a:t>M</a:t>
            </a:r>
            <a:r>
              <a:rPr lang="en-US" dirty="0" smtClean="0">
                <a:latin typeface="Chalkboard"/>
                <a:ea typeface="Lucida Grande"/>
                <a:cs typeface="Chalkboard"/>
              </a:rPr>
              <a:t>ean March MLD (color), sea ice edge (black contour)</a:t>
            </a:r>
            <a:endParaRPr lang="en-US" dirty="0" smtClean="0">
              <a:latin typeface="Chalkboard"/>
              <a:ea typeface="+mj-ea"/>
              <a:cs typeface="Chalkboard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885287" y="1573380"/>
            <a:ext cx="891824" cy="4705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latin typeface="Chalkboard"/>
                <a:ea typeface="+mj-ea"/>
                <a:cs typeface="Chalkboard"/>
              </a:rPr>
              <a:t>CONTROL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sz="1200" dirty="0" smtClean="0">
                <a:latin typeface="Chalkboard"/>
                <a:ea typeface="+mj-ea"/>
                <a:cs typeface="Chalkboard"/>
              </a:rPr>
              <a:t>RAPID</a:t>
            </a:r>
          </a:p>
        </p:txBody>
      </p:sp>
    </p:spTree>
    <p:extLst>
      <p:ext uri="{BB962C8B-B14F-4D97-AF65-F5344CB8AC3E}">
        <p14:creationId xmlns:p14="http://schemas.microsoft.com/office/powerpoint/2010/main" val="995108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04227" y="5804334"/>
            <a:ext cx="8685011" cy="646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 smtClean="0">
                <a:latin typeface="Chalkboard"/>
                <a:ea typeface="+mj-ea"/>
                <a:cs typeface="Chalkboard"/>
              </a:rPr>
              <a:t>Skillful reproduction of observed </a:t>
            </a:r>
            <a:r>
              <a:rPr lang="en-US" dirty="0" err="1" smtClean="0">
                <a:latin typeface="Chalkboard"/>
                <a:ea typeface="+mj-ea"/>
                <a:cs typeface="Chalkboard"/>
              </a:rPr>
              <a:t>multidecadal</a:t>
            </a:r>
            <a:r>
              <a:rPr lang="en-US" dirty="0" smtClean="0">
                <a:latin typeface="Chalkboard"/>
                <a:ea typeface="+mj-ea"/>
                <a:cs typeface="Chalkboard"/>
              </a:rPr>
              <a:t> variability in SPG box region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8558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Late 20</a:t>
            </a:r>
            <a:r>
              <a:rPr lang="en-US" sz="2000" baseline="30000" dirty="0" smtClean="0">
                <a:solidFill>
                  <a:srgbClr val="3333FF"/>
                </a:solidFill>
                <a:latin typeface="Chalkboard"/>
                <a:cs typeface="Chalkboard"/>
              </a:rPr>
              <a:t>th</a:t>
            </a:r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 C </a:t>
            </a:r>
            <a:r>
              <a:rPr lang="en-US" sz="2000" dirty="0" err="1" smtClean="0">
                <a:solidFill>
                  <a:srgbClr val="3333FF"/>
                </a:solidFill>
                <a:latin typeface="Chalkboard"/>
                <a:cs typeface="Chalkboard"/>
              </a:rPr>
              <a:t>interannual</a:t>
            </a:r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 variability in CONTROL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89442" y="522115"/>
            <a:ext cx="4454558" cy="4831000"/>
            <a:chOff x="4689442" y="1001889"/>
            <a:chExt cx="4454558" cy="4831000"/>
          </a:xfrm>
        </p:grpSpPr>
        <p:pic>
          <p:nvPicPr>
            <p:cNvPr id="2" name="Picture 1" descr="HCts_multi.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" t="10905" r="2248" b="9877"/>
            <a:stretch/>
          </p:blipFill>
          <p:spPr>
            <a:xfrm>
              <a:off x="4689442" y="1001889"/>
              <a:ext cx="4454558" cy="4831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433311" y="1163843"/>
              <a:ext cx="19013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Chalkboard"/>
                  <a:cs typeface="Chalkboard"/>
                </a:rPr>
                <a:t>SPG Heat Content</a:t>
              </a:r>
              <a:endParaRPr lang="en-US" sz="1400" dirty="0">
                <a:latin typeface="Chalkboard"/>
                <a:cs typeface="Chalkboard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33311" y="2224907"/>
              <a:ext cx="19013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Chalkboard"/>
                  <a:cs typeface="Chalkboard"/>
                </a:rPr>
                <a:t>SPG SST</a:t>
              </a:r>
              <a:endParaRPr lang="en-US" sz="1400" dirty="0">
                <a:latin typeface="Chalkboard"/>
                <a:cs typeface="Chalkboard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67157" y="3325878"/>
              <a:ext cx="19013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Chalkboard"/>
                  <a:cs typeface="Chalkboard"/>
                </a:rPr>
                <a:t>AMOC &amp; </a:t>
              </a:r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  <a:latin typeface="Chalkboard"/>
                  <a:cs typeface="Chalkboard"/>
                </a:rPr>
                <a:t>-SPG BSF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  <a:latin typeface="Chalkboard"/>
                <a:cs typeface="Chalkboard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33311" y="4381307"/>
              <a:ext cx="12694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Chalkboard"/>
                  <a:cs typeface="Chalkboard"/>
                </a:rPr>
                <a:t>NAO (DJFM)</a:t>
              </a:r>
              <a:endParaRPr lang="en-US" sz="1400" dirty="0">
                <a:latin typeface="Chalkboard"/>
                <a:cs typeface="Chalkboard"/>
              </a:endParaRPr>
            </a:p>
          </p:txBody>
        </p:sp>
      </p:grpSp>
      <p:pic>
        <p:nvPicPr>
          <p:cNvPr id="17" name="Picture 16" descr="mythesis.pdf"/>
          <p:cNvPicPr>
            <a:picLocks noChangeAspect="1"/>
          </p:cNvPicPr>
          <p:nvPr/>
        </p:nvPicPr>
        <p:blipFill rotWithShape="1">
          <a:blip r:embed="rId4"/>
          <a:srcRect l="11149" t="12526" r="8026" b="28619"/>
          <a:stretch/>
        </p:blipFill>
        <p:spPr>
          <a:xfrm>
            <a:off x="204227" y="959014"/>
            <a:ext cx="4283189" cy="40363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78797" y="701900"/>
            <a:ext cx="2099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halkboard"/>
                <a:cs typeface="Chalkboard"/>
              </a:rPr>
              <a:t>EOF1 of SST &amp; AMOC</a:t>
            </a:r>
            <a:endParaRPr lang="en-US" sz="1400" dirty="0">
              <a:latin typeface="Chalkboard"/>
              <a:cs typeface="Chalkboar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1189" y="953521"/>
            <a:ext cx="707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halkboard"/>
                <a:cs typeface="Chalkboard"/>
              </a:rPr>
              <a:t>OBS</a:t>
            </a:r>
            <a:endParaRPr lang="en-US" sz="1400" dirty="0">
              <a:latin typeface="Chalkboard"/>
              <a:cs typeface="Chalkboar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91070" y="952032"/>
            <a:ext cx="1189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halkboard"/>
                <a:cs typeface="Chalkboard"/>
              </a:rPr>
              <a:t>MODEL</a:t>
            </a:r>
            <a:endParaRPr lang="en-US" sz="1400" dirty="0">
              <a:latin typeface="Chalkboard"/>
              <a:cs typeface="Chalkboard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0653" y="2847628"/>
            <a:ext cx="1189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halkboard"/>
                <a:cs typeface="Chalkboard"/>
              </a:rPr>
              <a:t>MODEL</a:t>
            </a:r>
            <a:endParaRPr lang="en-US" sz="1400" dirty="0">
              <a:latin typeface="Chalkboard"/>
              <a:cs typeface="Chalkboard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50463" y="1478079"/>
            <a:ext cx="747670" cy="24376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702777" y="525773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halkboard"/>
                <a:cs typeface="Chalkboard"/>
              </a:rPr>
              <a:t>Yeager et al. (2012)</a:t>
            </a:r>
            <a:endParaRPr lang="en-US" sz="14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162197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04227" y="5628858"/>
            <a:ext cx="8685011" cy="10390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85750">
              <a:spcBef>
                <a:spcPct val="0"/>
              </a:spcBef>
              <a:buSzPct val="100000"/>
              <a:buFont typeface="Arial"/>
              <a:buChar char="•"/>
              <a:defRPr/>
            </a:pPr>
            <a:r>
              <a:rPr lang="en-US" dirty="0" err="1" smtClean="0">
                <a:latin typeface="Chalkboard"/>
                <a:cs typeface="Chalkboard"/>
              </a:rPr>
              <a:t>Advective</a:t>
            </a:r>
            <a:r>
              <a:rPr lang="en-US" dirty="0" smtClean="0">
                <a:latin typeface="Chalkboard"/>
                <a:cs typeface="Chalkboard"/>
              </a:rPr>
              <a:t> heat convergence (ADV) associated with strengthening AMOC played a key role in mid-1990s warming of SPG (…if you believe the model </a:t>
            </a:r>
            <a:r>
              <a:rPr lang="en-US" dirty="0" err="1" smtClean="0">
                <a:latin typeface="Chalkboard"/>
                <a:cs typeface="Chalkboard"/>
              </a:rPr>
              <a:t>hindcast</a:t>
            </a:r>
            <a:r>
              <a:rPr lang="en-US" dirty="0" smtClean="0">
                <a:latin typeface="Chalkboard"/>
                <a:cs typeface="Chalkboard"/>
              </a:rPr>
              <a:t>)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8558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Heat Budget of SPG region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pic>
        <p:nvPicPr>
          <p:cNvPr id="3" name="Picture 2" descr="YeagerEA.JCLI.201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4" t="7432" r="7347" b="60280"/>
          <a:stretch/>
        </p:blipFill>
        <p:spPr>
          <a:xfrm>
            <a:off x="1654380" y="509701"/>
            <a:ext cx="5105183" cy="510537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759563" y="5023771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halkboard"/>
                <a:cs typeface="Chalkboard"/>
              </a:rPr>
              <a:t>Yeager et al. (2012)</a:t>
            </a:r>
            <a:endParaRPr lang="en-US" sz="14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743371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YeagerEA.JCLI.2012.pdf"/>
          <p:cNvPicPr>
            <a:picLocks noChangeAspect="1"/>
          </p:cNvPicPr>
          <p:nvPr/>
        </p:nvPicPr>
        <p:blipFill>
          <a:blip r:embed="rId3"/>
          <a:srcRect l="50461" t="7933" r="7737" b="60943"/>
          <a:stretch>
            <a:fillRect/>
          </a:stretch>
        </p:blipFill>
        <p:spPr>
          <a:xfrm>
            <a:off x="0" y="914400"/>
            <a:ext cx="4157693" cy="4127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" y="-1"/>
            <a:ext cx="6337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Coupled Decadal Prediction of mid-1990s warming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523" y="760511"/>
            <a:ext cx="2914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halkboard"/>
                <a:cs typeface="Chalkboard"/>
              </a:rPr>
              <a:t>raw 275m SPG Heat Content</a:t>
            </a:r>
            <a:endParaRPr lang="en-US" sz="1400" dirty="0">
              <a:latin typeface="Chalkboard"/>
              <a:cs typeface="Chalkboar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058" y="2714492"/>
            <a:ext cx="3503949" cy="319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halkboard"/>
                <a:cs typeface="Chalkboard"/>
              </a:rPr>
              <a:t>bias-corrected 275m SPG Heat Content</a:t>
            </a:r>
            <a:endParaRPr lang="en-US" sz="1400" dirty="0">
              <a:latin typeface="Chalkboard"/>
              <a:cs typeface="Chalkboar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98988" y="2740680"/>
            <a:ext cx="2914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Chalkboard"/>
                <a:cs typeface="Chalkboard"/>
              </a:rPr>
              <a:t>Pentadal</a:t>
            </a:r>
            <a:r>
              <a:rPr lang="en-US" sz="1400" dirty="0" smtClean="0">
                <a:latin typeface="Chalkboard"/>
                <a:cs typeface="Chalkboard"/>
              </a:rPr>
              <a:t> mean correlations with various measures of truth:</a:t>
            </a:r>
            <a:endParaRPr lang="en-US" sz="1400" dirty="0">
              <a:latin typeface="Chalkboard"/>
              <a:cs typeface="Chalkboar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57046" y="914399"/>
            <a:ext cx="1010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halkboard"/>
                <a:cs typeface="Chalkboard"/>
              </a:rPr>
              <a:t>SPG box</a:t>
            </a:r>
            <a:endParaRPr lang="en-US" sz="1400" dirty="0">
              <a:latin typeface="Chalkboard"/>
              <a:cs typeface="Chalkboard"/>
            </a:endParaRPr>
          </a:p>
        </p:txBody>
      </p:sp>
      <p:pic>
        <p:nvPicPr>
          <p:cNvPr id="19" name="Picture 18" descr="YeagerEA.JCLI.2012.pdf"/>
          <p:cNvPicPr>
            <a:picLocks noChangeAspect="1"/>
          </p:cNvPicPr>
          <p:nvPr/>
        </p:nvPicPr>
        <p:blipFill>
          <a:blip r:embed="rId4"/>
          <a:srcRect l="6543" t="7656" r="50000" b="69630"/>
          <a:stretch>
            <a:fillRect/>
          </a:stretch>
        </p:blipFill>
        <p:spPr>
          <a:xfrm>
            <a:off x="5008488" y="3225800"/>
            <a:ext cx="3945012" cy="274936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667500" y="636905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halkboard"/>
                <a:cs typeface="Chalkboard"/>
              </a:rPr>
              <a:t>Yeager et al. (2012)</a:t>
            </a:r>
            <a:endParaRPr lang="en-US" sz="1400" dirty="0">
              <a:latin typeface="Chalkboard"/>
              <a:cs typeface="Chalkboard"/>
            </a:endParaRPr>
          </a:p>
        </p:txBody>
      </p:sp>
      <p:pic>
        <p:nvPicPr>
          <p:cNvPr id="22" name="Picture 21" descr="YeagerEA.JCLI.2012.pdf"/>
          <p:cNvPicPr>
            <a:picLocks noChangeAspect="1"/>
          </p:cNvPicPr>
          <p:nvPr/>
        </p:nvPicPr>
        <p:blipFill>
          <a:blip r:embed="rId5"/>
          <a:srcRect l="73704" t="7656" r="6049" b="76852"/>
          <a:stretch>
            <a:fillRect/>
          </a:stretch>
        </p:blipFill>
        <p:spPr>
          <a:xfrm>
            <a:off x="6743350" y="400108"/>
            <a:ext cx="1549750" cy="1581091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6515100" y="1068285"/>
            <a:ext cx="711551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 txBox="1">
            <a:spLocks/>
          </p:cNvSpPr>
          <p:nvPr/>
        </p:nvSpPr>
        <p:spPr>
          <a:xfrm>
            <a:off x="165100" y="5010150"/>
            <a:ext cx="4483100" cy="18478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After bias correction, significant skill in predicting 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pentadal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-mean SPG heat content (HC) and SST up to a decade in advance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 smtClean="0">
              <a:latin typeface="Chalkboard"/>
              <a:ea typeface="+mj-ea"/>
              <a:cs typeface="Chalkboard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Uninitialized skill is associated with incorrect physical mechanism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baseline="-25000" dirty="0" smtClean="0">
              <a:latin typeface="Chalkboard"/>
              <a:ea typeface="+mj-ea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" y="-1"/>
            <a:ext cx="7026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Atlantic </a:t>
            </a:r>
            <a:r>
              <a:rPr lang="en-US" sz="2000" dirty="0" err="1" smtClean="0">
                <a:solidFill>
                  <a:srgbClr val="3333FF"/>
                </a:solidFill>
                <a:latin typeface="Chalkboard"/>
                <a:cs typeface="Chalkboard"/>
              </a:rPr>
              <a:t>Meridional</a:t>
            </a:r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 Overturning Circulation (AMOC) 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pic>
        <p:nvPicPr>
          <p:cNvPr id="3" name="Picture 2" descr="Lozier.Science.2010.pdf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4" t="19494" r="2843" b="39568"/>
          <a:stretch/>
        </p:blipFill>
        <p:spPr>
          <a:xfrm>
            <a:off x="-1" y="835578"/>
            <a:ext cx="5105181" cy="38375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844" y="4519286"/>
            <a:ext cx="4735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halkboard"/>
                <a:cs typeface="Chalkboard"/>
              </a:rPr>
              <a:t>(</a:t>
            </a:r>
            <a:r>
              <a:rPr lang="en-US" sz="1400" dirty="0" err="1" smtClean="0">
                <a:latin typeface="Chalkboard"/>
                <a:cs typeface="Chalkboard"/>
              </a:rPr>
              <a:t>Broecker</a:t>
            </a:r>
            <a:r>
              <a:rPr lang="en-US" sz="1400" dirty="0" smtClean="0">
                <a:latin typeface="Chalkboard"/>
                <a:cs typeface="Chalkboard"/>
              </a:rPr>
              <a:t>, 1987, </a:t>
            </a:r>
            <a:r>
              <a:rPr lang="en-US" sz="1400" i="1" dirty="0" smtClean="0">
                <a:latin typeface="Chalkboard"/>
                <a:cs typeface="Chalkboard"/>
              </a:rPr>
              <a:t>Nat. Hist.; </a:t>
            </a:r>
            <a:r>
              <a:rPr lang="en-US" sz="1400" dirty="0" smtClean="0">
                <a:latin typeface="Chalkboard"/>
                <a:cs typeface="Chalkboard"/>
              </a:rPr>
              <a:t>Lozier, 2010, </a:t>
            </a:r>
            <a:r>
              <a:rPr lang="en-US" sz="1400" i="1" dirty="0" smtClean="0">
                <a:latin typeface="Chalkboard"/>
                <a:cs typeface="Chalkboard"/>
              </a:rPr>
              <a:t>Science</a:t>
            </a:r>
            <a:r>
              <a:rPr lang="en-US" sz="1400" dirty="0" smtClean="0">
                <a:latin typeface="Chalkboard"/>
                <a:cs typeface="Chalkboard"/>
              </a:rPr>
              <a:t>)</a:t>
            </a:r>
            <a:endParaRPr lang="en-US" sz="1400" dirty="0">
              <a:latin typeface="Chalkboard"/>
              <a:cs typeface="Chalkboard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632271" y="1437193"/>
            <a:ext cx="3255142" cy="2054460"/>
            <a:chOff x="5632271" y="1437193"/>
            <a:chExt cx="3255142" cy="2054460"/>
          </a:xfrm>
        </p:grpSpPr>
        <p:pic>
          <p:nvPicPr>
            <p:cNvPr id="4" name="Picture 3" descr="YeagerDanabasoglu.JCLI.2012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65" t="25007" r="49810" b="60645"/>
            <a:stretch/>
          </p:blipFill>
          <p:spPr>
            <a:xfrm>
              <a:off x="5649677" y="1437193"/>
              <a:ext cx="3056706" cy="1836152"/>
            </a:xfrm>
            <a:prstGeom prst="rect">
              <a:avLst/>
            </a:prstGeom>
          </p:spPr>
        </p:pic>
        <p:pic>
          <p:nvPicPr>
            <p:cNvPr id="14" name="Picture 13" descr="YeagerDanabasoglu.JCLI.2012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30" t="54219" r="48092" b="43466"/>
            <a:stretch/>
          </p:blipFill>
          <p:spPr>
            <a:xfrm>
              <a:off x="5632271" y="3195377"/>
              <a:ext cx="3255142" cy="296276"/>
            </a:xfrm>
            <a:prstGeom prst="rect">
              <a:avLst/>
            </a:prstGeom>
          </p:spPr>
        </p:pic>
      </p:grpSp>
      <p:pic>
        <p:nvPicPr>
          <p:cNvPr id="6" name="Picture 5" descr="LargeYeager.CLIDYN.2009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9" t="6701" r="4618" b="69540"/>
          <a:stretch/>
        </p:blipFill>
        <p:spPr>
          <a:xfrm>
            <a:off x="5632271" y="4052546"/>
            <a:ext cx="3484224" cy="25639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13399" y="1097709"/>
            <a:ext cx="3030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halkboard"/>
                <a:cs typeface="Chalkboard"/>
              </a:rPr>
              <a:t>AMOC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Ψ</a:t>
            </a:r>
            <a:r>
              <a:rPr lang="en-US" dirty="0" smtClean="0">
                <a:latin typeface="Chalkboard"/>
                <a:cs typeface="Chalkboard"/>
              </a:rPr>
              <a:t>(z)</a:t>
            </a:r>
            <a:endParaRPr lang="en-US" dirty="0">
              <a:latin typeface="Chalkboard"/>
              <a:cs typeface="Chalkboard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7302667" y="3559559"/>
            <a:ext cx="158753" cy="451212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5523165"/>
            <a:ext cx="5339135" cy="13348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AMOC largely responsible for ~1 PW 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poleward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 heat transport by the ocean in the N. Atlantic </a:t>
            </a:r>
            <a:r>
              <a:rPr lang="en-US" sz="1600" dirty="0" smtClean="0">
                <a:latin typeface="Chalkboard"/>
                <a:ea typeface="+mj-ea"/>
                <a:cs typeface="Chalkboard"/>
                <a:sym typeface="Wingdings"/>
              </a:rPr>
              <a:t> important climate implications </a:t>
            </a:r>
            <a:endParaRPr lang="en-US" sz="1600" dirty="0" smtClean="0">
              <a:latin typeface="Chalkboard"/>
              <a:ea typeface="+mj-ea"/>
              <a:cs typeface="Chalkboard"/>
            </a:endParaRPr>
          </a:p>
          <a:p>
            <a:pPr lvl="0">
              <a:spcBef>
                <a:spcPct val="0"/>
              </a:spcBef>
              <a:defRPr/>
            </a:pPr>
            <a:endParaRPr lang="en-US" dirty="0">
              <a:latin typeface="Chalkboard"/>
              <a:ea typeface="+mj-ea"/>
              <a:cs typeface="Chalkboard"/>
            </a:endParaRPr>
          </a:p>
          <a:p>
            <a:pPr lvl="0">
              <a:spcBef>
                <a:spcPct val="0"/>
              </a:spcBef>
              <a:defRPr/>
            </a:pPr>
            <a:endParaRPr lang="en-US" dirty="0" smtClean="0">
              <a:latin typeface="Chalkboard"/>
              <a:ea typeface="+mj-ea"/>
              <a:cs typeface="Chalkboar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41600" y="6516799"/>
            <a:ext cx="360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halkboard"/>
                <a:cs typeface="Chalkboard"/>
              </a:rPr>
              <a:t>(Large &amp; Yeager, 2009, </a:t>
            </a:r>
            <a:r>
              <a:rPr lang="en-US" sz="1400" i="1" dirty="0" err="1" smtClean="0">
                <a:latin typeface="Chalkboard"/>
                <a:cs typeface="Chalkboard"/>
              </a:rPr>
              <a:t>Clim</a:t>
            </a:r>
            <a:r>
              <a:rPr lang="en-US" sz="1400" i="1" dirty="0" smtClean="0">
                <a:latin typeface="Chalkboard"/>
                <a:cs typeface="Chalkboard"/>
              </a:rPr>
              <a:t>. </a:t>
            </a:r>
            <a:r>
              <a:rPr lang="en-US" sz="1400" i="1" dirty="0" err="1" smtClean="0">
                <a:latin typeface="Chalkboard"/>
                <a:cs typeface="Chalkboard"/>
              </a:rPr>
              <a:t>Dyn</a:t>
            </a:r>
            <a:r>
              <a:rPr lang="en-US" sz="1400" i="1" dirty="0" smtClean="0">
                <a:latin typeface="Chalkboard"/>
                <a:cs typeface="Chalkboard"/>
              </a:rPr>
              <a:t>.</a:t>
            </a:r>
            <a:r>
              <a:rPr lang="en-US" sz="1400" dirty="0" smtClean="0">
                <a:latin typeface="Chalkboard"/>
                <a:cs typeface="Chalkboard"/>
              </a:rPr>
              <a:t>)</a:t>
            </a:r>
            <a:endParaRPr lang="en-US" sz="1400" dirty="0"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YeagerEA.JCLI.2012.pdf"/>
          <p:cNvPicPr>
            <a:picLocks noChangeAspect="1"/>
          </p:cNvPicPr>
          <p:nvPr/>
        </p:nvPicPr>
        <p:blipFill>
          <a:blip r:embed="rId3"/>
          <a:srcRect l="7885" t="7039" r="6401" b="22368"/>
          <a:stretch>
            <a:fillRect/>
          </a:stretch>
        </p:blipFill>
        <p:spPr>
          <a:xfrm>
            <a:off x="1" y="1014341"/>
            <a:ext cx="5321533" cy="584365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21534" y="1270000"/>
            <a:ext cx="3822466" cy="50990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SPG heat budget terms compared with the CORE-II simulation used for initialization 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 smtClean="0">
              <a:latin typeface="Chalkboard"/>
              <a:ea typeface="+mj-ea"/>
              <a:cs typeface="Chalkboard"/>
            </a:endParaRPr>
          </a:p>
          <a:p>
            <a:pPr lvl="0">
              <a:spcBef>
                <a:spcPct val="0"/>
              </a:spcBef>
              <a:buFont typeface="Arial"/>
              <a:buChar char="•"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HC/SST skill derives from </a:t>
            </a:r>
            <a:r>
              <a:rPr lang="en-US" sz="1600" dirty="0" err="1" smtClean="0">
                <a:latin typeface="Chalkboard"/>
                <a:cs typeface="Chalkboard"/>
              </a:rPr>
              <a:t>advective</a:t>
            </a:r>
            <a:r>
              <a:rPr lang="en-US" sz="1600" dirty="0" smtClean="0">
                <a:latin typeface="Chalkboard"/>
                <a:cs typeface="Chalkboard"/>
              </a:rPr>
              <a:t> heat flux convergence term (ADV)</a:t>
            </a:r>
          </a:p>
          <a:p>
            <a:pPr lvl="0">
              <a:spcBef>
                <a:spcPct val="0"/>
              </a:spcBef>
              <a:buFont typeface="Arial"/>
              <a:buChar char="•"/>
              <a:defRPr/>
            </a:pPr>
            <a:endParaRPr lang="en-US" sz="1600" dirty="0" smtClean="0">
              <a:latin typeface="Chalkboard"/>
              <a:cs typeface="Chalkboard"/>
            </a:endParaRPr>
          </a:p>
          <a:p>
            <a:pPr lvl="0">
              <a:spcBef>
                <a:spcPct val="0"/>
              </a:spcBef>
              <a:buFont typeface="Arial"/>
              <a:buChar char="•"/>
              <a:defRPr/>
            </a:pPr>
            <a:r>
              <a:rPr lang="en-US" sz="1600" dirty="0" smtClean="0">
                <a:latin typeface="Chalkboard"/>
                <a:cs typeface="Chalkboard"/>
              </a:rPr>
              <a:t> Skill attributed to accurate initialization (and persistence) of AMOC/gyre strength anomalies </a:t>
            </a:r>
          </a:p>
          <a:p>
            <a:pPr lvl="0">
              <a:spcBef>
                <a:spcPct val="0"/>
              </a:spcBef>
              <a:buFont typeface="Arial"/>
              <a:buChar char="•"/>
              <a:defRPr/>
            </a:pPr>
            <a:endParaRPr lang="en-US" sz="1600" dirty="0">
              <a:latin typeface="Chalkboard"/>
              <a:cs typeface="Chalkboard"/>
            </a:endParaRPr>
          </a:p>
          <a:p>
            <a:pPr lvl="0">
              <a:spcBef>
                <a:spcPct val="0"/>
              </a:spcBef>
              <a:buFont typeface="Arial"/>
              <a:buChar char="•"/>
              <a:defRPr/>
            </a:pPr>
            <a:r>
              <a:rPr lang="en-US" sz="1600" dirty="0" smtClean="0">
                <a:latin typeface="Chalkboard"/>
                <a:cs typeface="Chalkboard"/>
              </a:rPr>
              <a:t> Robson et al (2012) show that v’&lt;T&gt; dominates over &lt;v&gt;T’</a:t>
            </a:r>
          </a:p>
          <a:p>
            <a:pPr lvl="0">
              <a:spcBef>
                <a:spcPct val="0"/>
              </a:spcBef>
              <a:buFont typeface="Arial"/>
              <a:buChar char="•"/>
              <a:defRPr/>
            </a:pPr>
            <a:endParaRPr lang="en-US" sz="1600" dirty="0" smtClean="0">
              <a:latin typeface="Chalkboard"/>
              <a:ea typeface="+mj-ea"/>
              <a:cs typeface="Chalkboard"/>
            </a:endParaRPr>
          </a:p>
          <a:p>
            <a:pPr lvl="0">
              <a:spcBef>
                <a:spcPct val="0"/>
              </a:spcBef>
              <a:buFont typeface="Arial"/>
              <a:buChar char="•"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</a:t>
            </a:r>
            <a:r>
              <a:rPr lang="en-US" sz="1600" dirty="0" smtClean="0">
                <a:latin typeface="Chalkboard"/>
                <a:cs typeface="Chalkboard"/>
              </a:rPr>
              <a:t>Poor skill in predicting surface heat flux (SFLX = </a:t>
            </a:r>
            <a:r>
              <a:rPr lang="en-US" sz="1600" dirty="0" err="1" smtClean="0">
                <a:latin typeface="Chalkboard"/>
                <a:cs typeface="Chalkboard"/>
              </a:rPr>
              <a:t>Q</a:t>
            </a:r>
            <a:r>
              <a:rPr lang="en-US" sz="1600" baseline="-25000" dirty="0" err="1" smtClean="0">
                <a:latin typeface="Chalkboard"/>
                <a:cs typeface="Chalkboard"/>
              </a:rPr>
              <a:t>as</a:t>
            </a:r>
            <a:r>
              <a:rPr lang="en-US" sz="1600" dirty="0" smtClean="0">
                <a:latin typeface="Chalkboard"/>
                <a:cs typeface="Chalkboard"/>
              </a:rPr>
              <a:t>)</a:t>
            </a:r>
            <a:endParaRPr lang="en-US" sz="1600" dirty="0" smtClean="0">
              <a:latin typeface="Chalkboard"/>
              <a:ea typeface="+mj-ea"/>
              <a:cs typeface="Chalkboard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 smtClean="0">
              <a:latin typeface="Chalkboard"/>
              <a:ea typeface="+mj-ea"/>
              <a:cs typeface="Chalkboard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baseline="-25000" dirty="0" smtClean="0">
              <a:latin typeface="Chalkboard"/>
              <a:ea typeface="+mj-ea"/>
              <a:cs typeface="Chalkboar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" y="-1"/>
            <a:ext cx="6337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Decadal Prediction results in SPG box region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1323" y="746780"/>
            <a:ext cx="2914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 smtClean="0">
                <a:latin typeface="Chalkboard"/>
                <a:cs typeface="Chalkboard"/>
              </a:rPr>
              <a:t>SPG Heat Budget, </a:t>
            </a:r>
            <a:r>
              <a:rPr lang="en-US" sz="1400" dirty="0" err="1" smtClean="0">
                <a:latin typeface="Lucida Grande"/>
                <a:ea typeface="Lucida Grande"/>
                <a:cs typeface="Lucida Grande"/>
              </a:rPr>
              <a:t>τ</a:t>
            </a:r>
            <a:r>
              <a:rPr lang="en-US" sz="1400" dirty="0" smtClean="0">
                <a:latin typeface="Chalkboard"/>
                <a:cs typeface="Chalkboard"/>
              </a:rPr>
              <a:t> = 1-5 yr</a:t>
            </a:r>
          </a:p>
          <a:p>
            <a:r>
              <a:rPr lang="en-US" sz="1400" dirty="0" smtClean="0">
                <a:latin typeface="Chalkboard"/>
                <a:cs typeface="Chalkboard"/>
              </a:rPr>
              <a:t> </a:t>
            </a:r>
            <a:endParaRPr lang="en-US" sz="1400" dirty="0">
              <a:latin typeface="Chalkboard"/>
              <a:cs typeface="Chalkboar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7500" y="636905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halkboard"/>
                <a:cs typeface="Chalkboard"/>
              </a:rPr>
              <a:t>Yeager et al. (2012)</a:t>
            </a:r>
            <a:endParaRPr lang="en-US" sz="1400" dirty="0"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YeagerEA.JCLI.2012.pdf"/>
          <p:cNvPicPr>
            <a:picLocks noChangeAspect="1"/>
          </p:cNvPicPr>
          <p:nvPr/>
        </p:nvPicPr>
        <p:blipFill>
          <a:blip r:embed="rId3"/>
          <a:srcRect l="7173" t="6935" r="5931" b="29668"/>
          <a:stretch>
            <a:fillRect/>
          </a:stretch>
        </p:blipFill>
        <p:spPr>
          <a:xfrm>
            <a:off x="0" y="1025384"/>
            <a:ext cx="5321534" cy="517653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321534" y="1025384"/>
            <a:ext cx="3822466" cy="36317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>
                <a:latin typeface="Chalkboard"/>
                <a:ea typeface="+mj-ea"/>
                <a:cs typeface="Chalkboard"/>
              </a:rPr>
              <a:t> 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Advancing SPG decadal prediction beyond 10 years will require improved skill at predicting surface heat flux &amp; THC variations 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 smtClean="0">
              <a:latin typeface="Chalkboard"/>
              <a:ea typeface="+mj-ea"/>
              <a:cs typeface="Chalkboard"/>
              <a:sym typeface="Wingdings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charset="2"/>
              <a:buChar char="è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skill at predicting low-frequency turbulent </a:t>
            </a:r>
            <a:r>
              <a:rPr lang="en-US" sz="1600" dirty="0" smtClean="0">
                <a:latin typeface="Chalkboard"/>
                <a:cs typeface="Chalkboard"/>
              </a:rPr>
              <a:t>buoyancy forcing variations over NADW formation regions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dirty="0" smtClean="0">
              <a:latin typeface="Chalkboard"/>
              <a:cs typeface="Chalkboard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charset="2"/>
              <a:buChar char="è"/>
              <a:tabLst/>
              <a:defRPr/>
            </a:pPr>
            <a:r>
              <a:rPr lang="en-US" sz="1600" dirty="0" smtClean="0">
                <a:latin typeface="Chalkboard"/>
                <a:cs typeface="Chalkboard"/>
              </a:rPr>
              <a:t> skillful simulation of low-frequency air-sea coupling</a:t>
            </a:r>
            <a:endParaRPr lang="en-US" sz="1600" dirty="0" smtClean="0">
              <a:latin typeface="Chalkboard"/>
              <a:ea typeface="+mj-ea"/>
              <a:cs typeface="Chalkboard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baseline="-25000" dirty="0" smtClean="0">
              <a:latin typeface="Chalkboard"/>
              <a:ea typeface="+mj-ea"/>
              <a:cs typeface="Chalkboard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baseline="-25000" dirty="0" smtClean="0">
              <a:latin typeface="Chalkboard"/>
              <a:ea typeface="+mj-ea"/>
              <a:cs typeface="Chalkboar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" y="-1"/>
            <a:ext cx="6337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Decadal Prediction results in SPG box region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1323" y="746780"/>
            <a:ext cx="2914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 smtClean="0">
                <a:latin typeface="Chalkboard"/>
                <a:cs typeface="Chalkboard"/>
              </a:rPr>
              <a:t>SPG Heat Budget, </a:t>
            </a:r>
            <a:r>
              <a:rPr lang="en-US" sz="1400" dirty="0" err="1" smtClean="0">
                <a:latin typeface="Lucida Grande"/>
                <a:ea typeface="Lucida Grande"/>
                <a:cs typeface="Lucida Grande"/>
              </a:rPr>
              <a:t>τ</a:t>
            </a:r>
            <a:r>
              <a:rPr lang="en-US" sz="1400" dirty="0" smtClean="0">
                <a:latin typeface="Chalkboard"/>
                <a:cs typeface="Chalkboard"/>
              </a:rPr>
              <a:t> = 6-10 yr</a:t>
            </a:r>
          </a:p>
          <a:p>
            <a:r>
              <a:rPr lang="en-US" sz="1400" dirty="0" smtClean="0">
                <a:latin typeface="Chalkboard"/>
                <a:cs typeface="Chalkboard"/>
              </a:rPr>
              <a:t> </a:t>
            </a:r>
            <a:endParaRPr lang="en-US" sz="1400" dirty="0">
              <a:latin typeface="Chalkboard"/>
              <a:cs typeface="Chalkboar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7500" y="636905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halkboard"/>
                <a:cs typeface="Chalkboard"/>
              </a:rPr>
              <a:t>Yeager et al. (2012)</a:t>
            </a:r>
            <a:endParaRPr lang="en-US" sz="1400" dirty="0"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22467" y="3582095"/>
            <a:ext cx="2514833" cy="24267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fig5.3.eps"/>
          <p:cNvPicPr>
            <a:picLocks noChangeAspect="1"/>
          </p:cNvPicPr>
          <p:nvPr/>
        </p:nvPicPr>
        <p:blipFill>
          <a:blip r:embed="rId3"/>
          <a:srcRect l="6067" r="90" b="5548"/>
          <a:stretch>
            <a:fillRect/>
          </a:stretch>
        </p:blipFill>
        <p:spPr>
          <a:xfrm rot="16200000">
            <a:off x="3798960" y="953797"/>
            <a:ext cx="5079774" cy="5103492"/>
          </a:xfrm>
          <a:prstGeom prst="rect">
            <a:avLst/>
          </a:prstGeom>
        </p:spPr>
      </p:pic>
      <p:pic>
        <p:nvPicPr>
          <p:cNvPr id="9" name="Picture 8" descr="corr.SST_SHF.OBS.eps"/>
          <p:cNvPicPr>
            <a:picLocks noChangeAspect="1"/>
          </p:cNvPicPr>
          <p:nvPr/>
        </p:nvPicPr>
        <p:blipFill>
          <a:blip r:embed="rId4"/>
          <a:srcRect l="6067" r="48789" b="52284"/>
          <a:stretch>
            <a:fillRect/>
          </a:stretch>
        </p:blipFill>
        <p:spPr>
          <a:xfrm rot="16200000">
            <a:off x="3889278" y="3551920"/>
            <a:ext cx="2426701" cy="256032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6045430"/>
            <a:ext cx="4104949" cy="5710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prediction lead time: </a:t>
            </a:r>
            <a:r>
              <a:rPr lang="en-US" sz="1600" dirty="0" err="1" smtClean="0">
                <a:latin typeface="Lucida Grande"/>
                <a:ea typeface="Lucida Grande"/>
                <a:cs typeface="Lucida Grande"/>
              </a:rPr>
              <a:t>τ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 = 1-5 yr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" y="-1"/>
            <a:ext cx="6337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Decadal Prediction results in SPG box region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" y="711201"/>
            <a:ext cx="3822466" cy="2120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buFont typeface="Arial"/>
              <a:buChar char="•"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</a:t>
            </a:r>
            <a:r>
              <a:rPr lang="en-US" sz="1600" dirty="0">
                <a:latin typeface="Chalkboard"/>
                <a:cs typeface="Chalkboard"/>
              </a:rPr>
              <a:t>DP skill is high for </a:t>
            </a:r>
            <a:r>
              <a:rPr lang="en-US" sz="1600" dirty="0" err="1">
                <a:latin typeface="Chalkboard"/>
                <a:cs typeface="Chalkboard"/>
              </a:rPr>
              <a:t>pentadal</a:t>
            </a:r>
            <a:r>
              <a:rPr lang="en-US" sz="1600" dirty="0">
                <a:latin typeface="Chalkboard"/>
                <a:cs typeface="Chalkboard"/>
              </a:rPr>
              <a:t>-mean SST, but low for </a:t>
            </a:r>
            <a:r>
              <a:rPr lang="en-US" sz="1600" dirty="0" err="1">
                <a:latin typeface="Chalkboard"/>
                <a:cs typeface="Chalkboard"/>
              </a:rPr>
              <a:t>Q</a:t>
            </a:r>
            <a:r>
              <a:rPr lang="en-US" sz="2000" baseline="-25000" dirty="0" err="1">
                <a:latin typeface="Chalkboard"/>
                <a:cs typeface="Chalkboard"/>
              </a:rPr>
              <a:t>as</a:t>
            </a:r>
            <a:r>
              <a:rPr lang="en-US" sz="1600" baseline="-25000" dirty="0">
                <a:latin typeface="Chalkboard"/>
                <a:cs typeface="Chalkboard"/>
              </a:rPr>
              <a:t> </a:t>
            </a:r>
            <a:r>
              <a:rPr lang="en-US" sz="1600" dirty="0" smtClean="0">
                <a:latin typeface="Chalkboard"/>
                <a:cs typeface="Chalkboard"/>
              </a:rPr>
              <a:t>…</a:t>
            </a:r>
            <a:endParaRPr lang="en-US" sz="1600" dirty="0">
              <a:latin typeface="Chalkboard"/>
              <a:ea typeface="+mj-ea"/>
              <a:cs typeface="Chalkboard"/>
            </a:endParaRPr>
          </a:p>
          <a:p>
            <a:pPr>
              <a:spcBef>
                <a:spcPct val="0"/>
              </a:spcBef>
              <a:defRPr/>
            </a:pPr>
            <a:endParaRPr lang="en-US" sz="1600" dirty="0" smtClean="0">
              <a:latin typeface="Chalkboard"/>
              <a:ea typeface="+mj-ea"/>
              <a:cs typeface="Chalkboard"/>
            </a:endParaRPr>
          </a:p>
          <a:p>
            <a:pPr>
              <a:spcBef>
                <a:spcPct val="0"/>
              </a:spcBef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because CESM1 simulates a strong negative heat flux feedback in the SPG, whereas OBS show a modest positive feedback on quasi-decadal timescales in this region</a:t>
            </a:r>
            <a:endParaRPr lang="en-US" sz="1600" baseline="-25000" dirty="0" smtClean="0">
              <a:latin typeface="Chalkboard"/>
              <a:ea typeface="+mj-ea"/>
              <a:cs typeface="Chalkboard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baseline="-25000" dirty="0" smtClean="0">
              <a:latin typeface="Chalkboard"/>
              <a:ea typeface="+mj-ea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6400800" cy="8606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spcBef>
                <a:spcPct val="0"/>
              </a:spcBef>
              <a:defRPr/>
            </a:pPr>
            <a:r>
              <a:rPr lang="en-US" sz="2400" dirty="0" smtClean="0">
                <a:solidFill>
                  <a:srgbClr val="CCFF33"/>
                </a:solidFill>
                <a:latin typeface="Chalkboard"/>
                <a:cs typeface="Chalkboard"/>
              </a:rPr>
              <a:t>How robust is AMOC/AMV variability in CORE simulations?</a:t>
            </a:r>
          </a:p>
        </p:txBody>
      </p:sp>
      <p:pic>
        <p:nvPicPr>
          <p:cNvPr id="12" name="Picture 11" descr="F16.AMOCeof1.eps"/>
          <p:cNvPicPr>
            <a:picLocks noChangeAspect="1"/>
          </p:cNvPicPr>
          <p:nvPr/>
        </p:nvPicPr>
        <p:blipFill>
          <a:blip r:embed="rId3"/>
          <a:srcRect l="17239" r="17314"/>
          <a:stretch>
            <a:fillRect/>
          </a:stretch>
        </p:blipFill>
        <p:spPr>
          <a:xfrm rot="16200000">
            <a:off x="1422476" y="-478755"/>
            <a:ext cx="3555848" cy="6400800"/>
          </a:xfrm>
          <a:prstGeom prst="rect">
            <a:avLst/>
          </a:prstGeom>
        </p:spPr>
      </p:pic>
      <p:pic>
        <p:nvPicPr>
          <p:cNvPr id="13" name="Picture 12" descr="F17.AMOCeofpc1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196" y="2190364"/>
            <a:ext cx="3507804" cy="434577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6982343" y="1211690"/>
            <a:ext cx="2161657" cy="9786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dirty="0" smtClean="0">
                <a:solidFill>
                  <a:srgbClr val="CCFF33"/>
                </a:solidFill>
                <a:latin typeface="Chalkboard"/>
                <a:cs typeface="Chalkboard"/>
              </a:rPr>
              <a:t>AMOC EOF 1 &amp; </a:t>
            </a:r>
          </a:p>
          <a:p>
            <a:pPr>
              <a:spcBef>
                <a:spcPct val="0"/>
              </a:spcBef>
              <a:defRPr/>
            </a:pPr>
            <a:r>
              <a:rPr lang="en-US" dirty="0" smtClean="0">
                <a:solidFill>
                  <a:srgbClr val="CCFF33"/>
                </a:solidFill>
                <a:latin typeface="Chalkboard"/>
                <a:cs typeface="Chalkboard"/>
              </a:rPr>
              <a:t>PC </a:t>
            </a:r>
            <a:r>
              <a:rPr lang="en-US" dirty="0" err="1" smtClean="0">
                <a:solidFill>
                  <a:srgbClr val="CCFF33"/>
                </a:solidFill>
                <a:latin typeface="Chalkboard"/>
                <a:cs typeface="Chalkboard"/>
              </a:rPr>
              <a:t>timeseries</a:t>
            </a:r>
            <a:endParaRPr lang="en-US" dirty="0" smtClean="0">
              <a:solidFill>
                <a:srgbClr val="CCFF33"/>
              </a:solidFill>
              <a:latin typeface="Chalkboard"/>
              <a:cs typeface="Chalkboard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27272" y="4660353"/>
            <a:ext cx="5036574" cy="21976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buFont typeface="Arial"/>
              <a:buChar char="•"/>
              <a:defRPr/>
            </a:pPr>
            <a:r>
              <a:rPr lang="en-US" sz="1400" dirty="0" smtClean="0">
                <a:solidFill>
                  <a:srgbClr val="CCFF33"/>
                </a:solidFill>
                <a:latin typeface="Chalkboard"/>
                <a:cs typeface="Chalkboard"/>
              </a:rPr>
              <a:t> Most CORE-forced models show AMOC </a:t>
            </a:r>
            <a:r>
              <a:rPr lang="en-US" sz="1400" dirty="0" err="1" smtClean="0">
                <a:solidFill>
                  <a:srgbClr val="CCFF33"/>
                </a:solidFill>
                <a:latin typeface="Chalkboard"/>
                <a:cs typeface="Chalkboard"/>
              </a:rPr>
              <a:t>spinup</a:t>
            </a:r>
            <a:r>
              <a:rPr lang="en-US" sz="1400" dirty="0" smtClean="0">
                <a:solidFill>
                  <a:srgbClr val="CCFF33"/>
                </a:solidFill>
                <a:latin typeface="Chalkboard"/>
                <a:cs typeface="Chalkboard"/>
              </a:rPr>
              <a:t> between 1970-2000, but there is considerable spread in AMOC variance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6982343" y="1211690"/>
            <a:ext cx="2161657" cy="9786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dirty="0" smtClean="0">
                <a:solidFill>
                  <a:srgbClr val="CCFF33"/>
                </a:solidFill>
                <a:latin typeface="Chalkboard"/>
                <a:cs typeface="Chalkboard"/>
              </a:rPr>
              <a:t>SST EOF 1 &amp; </a:t>
            </a:r>
          </a:p>
          <a:p>
            <a:pPr>
              <a:spcBef>
                <a:spcPct val="0"/>
              </a:spcBef>
              <a:defRPr/>
            </a:pPr>
            <a:r>
              <a:rPr lang="en-US" dirty="0" smtClean="0">
                <a:solidFill>
                  <a:srgbClr val="CCFF33"/>
                </a:solidFill>
                <a:latin typeface="Chalkboard"/>
                <a:cs typeface="Chalkboard"/>
              </a:rPr>
              <a:t>PC </a:t>
            </a:r>
            <a:r>
              <a:rPr lang="en-US" dirty="0" err="1" smtClean="0">
                <a:solidFill>
                  <a:srgbClr val="CCFF33"/>
                </a:solidFill>
                <a:latin typeface="Chalkboard"/>
                <a:cs typeface="Chalkboard"/>
              </a:rPr>
              <a:t>timeseries</a:t>
            </a:r>
            <a:endParaRPr lang="en-US" dirty="0" smtClean="0">
              <a:solidFill>
                <a:srgbClr val="CCFF33"/>
              </a:solidFill>
              <a:latin typeface="Chalkboard"/>
              <a:cs typeface="Chalkboard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27272" y="5732234"/>
            <a:ext cx="5036574" cy="1071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buFont typeface="Arial"/>
              <a:buChar char="•"/>
              <a:defRPr/>
            </a:pPr>
            <a:r>
              <a:rPr lang="en-US" sz="1400" dirty="0" smtClean="0">
                <a:solidFill>
                  <a:srgbClr val="CCFF33"/>
                </a:solidFill>
                <a:latin typeface="Calibri"/>
                <a:cs typeface="Chalkboard"/>
              </a:rPr>
              <a:t> </a:t>
            </a:r>
            <a:r>
              <a:rPr lang="en-US" sz="1400" dirty="0" smtClean="0">
                <a:solidFill>
                  <a:srgbClr val="CCFF33"/>
                </a:solidFill>
                <a:latin typeface="Chalkboard"/>
                <a:cs typeface="Chalkboard"/>
              </a:rPr>
              <a:t>Simulated AMV is not prescribed; it is strongly influenced by model dynamics.  Models with strongest AMOC variability tend to overestimate AMV magnitude.</a:t>
            </a:r>
          </a:p>
        </p:txBody>
      </p:sp>
      <p:pic>
        <p:nvPicPr>
          <p:cNvPr id="7" name="Picture 6" descr="sst.eof1.eps"/>
          <p:cNvPicPr>
            <a:picLocks noChangeAspect="1"/>
          </p:cNvPicPr>
          <p:nvPr/>
        </p:nvPicPr>
        <p:blipFill>
          <a:blip r:embed="rId3"/>
          <a:srcRect l="10379" r="7247"/>
          <a:stretch>
            <a:fillRect/>
          </a:stretch>
        </p:blipFill>
        <p:spPr>
          <a:xfrm rot="16200000">
            <a:off x="965762" y="-22040"/>
            <a:ext cx="4469277" cy="6400800"/>
          </a:xfrm>
          <a:prstGeom prst="rect">
            <a:avLst/>
          </a:prstGeom>
        </p:spPr>
      </p:pic>
      <p:pic>
        <p:nvPicPr>
          <p:cNvPr id="13" name="Picture 12" descr="F17.AMOCeofpc1.eps"/>
          <p:cNvPicPr>
            <a:picLocks noChangeAspect="1"/>
          </p:cNvPicPr>
          <p:nvPr/>
        </p:nvPicPr>
        <p:blipFill>
          <a:blip r:embed="rId4"/>
          <a:srcRect l="5413"/>
          <a:stretch>
            <a:fillRect/>
          </a:stretch>
        </p:blipFill>
        <p:spPr>
          <a:xfrm>
            <a:off x="5826059" y="2314169"/>
            <a:ext cx="3317941" cy="409816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1"/>
            <a:ext cx="6400800" cy="8606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spcBef>
                <a:spcPct val="0"/>
              </a:spcBef>
              <a:defRPr/>
            </a:pPr>
            <a:r>
              <a:rPr lang="en-US" sz="2400" dirty="0" smtClean="0">
                <a:solidFill>
                  <a:srgbClr val="CCFF33"/>
                </a:solidFill>
                <a:latin typeface="Chalkboard"/>
                <a:cs typeface="Chalkboard"/>
              </a:rPr>
              <a:t>How robust is AMOC/AMV variability in CORE simulations?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MOCvsSSTpccorr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792625" y="673124"/>
            <a:ext cx="3494868" cy="4572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89485" y="5196294"/>
            <a:ext cx="5036574" cy="1071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buFont typeface="Arial"/>
              <a:buChar char="•"/>
              <a:defRPr/>
            </a:pPr>
            <a:r>
              <a:rPr lang="en-US" sz="1400" dirty="0" smtClean="0">
                <a:solidFill>
                  <a:srgbClr val="CCFF33"/>
                </a:solidFill>
                <a:latin typeface="Calibri"/>
                <a:cs typeface="Chalkboard"/>
              </a:rPr>
              <a:t> </a:t>
            </a:r>
            <a:r>
              <a:rPr lang="en-US" sz="1400" dirty="0" smtClean="0">
                <a:solidFill>
                  <a:srgbClr val="CCFF33"/>
                </a:solidFill>
                <a:latin typeface="Chalkboard"/>
                <a:cs typeface="Chalkboard"/>
              </a:rPr>
              <a:t>AMOC leading AMV appears robust across models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6400800" cy="8606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spcBef>
                <a:spcPct val="0"/>
              </a:spcBef>
              <a:defRPr/>
            </a:pPr>
            <a:r>
              <a:rPr lang="en-US" sz="2400" dirty="0" smtClean="0">
                <a:solidFill>
                  <a:srgbClr val="CCFF33"/>
                </a:solidFill>
                <a:latin typeface="Chalkboard"/>
                <a:cs typeface="Chalkboard"/>
              </a:rPr>
              <a:t>How robust is AMOC/AMV variability in CORE simulations?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" y="-1"/>
            <a:ext cx="6337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Observation-based evidence for decadal AMOC variability in the late 20</a:t>
            </a:r>
            <a:r>
              <a:rPr lang="en-US" sz="2000" baseline="30000" dirty="0" smtClean="0">
                <a:solidFill>
                  <a:srgbClr val="3333FF"/>
                </a:solidFill>
                <a:latin typeface="Chalkboard"/>
                <a:cs typeface="Chalkboard"/>
              </a:rPr>
              <a:t>th</a:t>
            </a:r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 cent from </a:t>
            </a:r>
            <a:r>
              <a:rPr lang="en-US" sz="2000" dirty="0" err="1" smtClean="0">
                <a:solidFill>
                  <a:srgbClr val="3333FF"/>
                </a:solidFill>
                <a:latin typeface="Chalkboard"/>
                <a:cs typeface="Chalkboard"/>
              </a:rPr>
              <a:t>Walin</a:t>
            </a:r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 analysis*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42043" y="907465"/>
            <a:ext cx="9001957" cy="629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Surface density flux:</a:t>
            </a:r>
            <a:endParaRPr lang="en-US" baseline="-25000" dirty="0" smtClean="0">
              <a:latin typeface="Chalkboard"/>
              <a:ea typeface="+mj-ea"/>
              <a:cs typeface="Chalkboard"/>
            </a:endParaRPr>
          </a:p>
        </p:txBody>
      </p:sp>
      <p:pic>
        <p:nvPicPr>
          <p:cNvPr id="2" name="Picture 1" descr="Yeager_thesis_May24201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7" t="18641" r="32757" b="74657"/>
          <a:stretch/>
        </p:blipFill>
        <p:spPr>
          <a:xfrm>
            <a:off x="2480056" y="985978"/>
            <a:ext cx="3159876" cy="835578"/>
          </a:xfrm>
          <a:prstGeom prst="rect">
            <a:avLst/>
          </a:prstGeom>
        </p:spPr>
      </p:pic>
      <p:pic>
        <p:nvPicPr>
          <p:cNvPr id="14" name="Picture 13" descr="Yeager_thesis_May24201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6" t="34359" r="33746" b="60158"/>
          <a:stretch/>
        </p:blipFill>
        <p:spPr>
          <a:xfrm>
            <a:off x="5715131" y="1136387"/>
            <a:ext cx="2870357" cy="576658"/>
          </a:xfrm>
          <a:prstGeom prst="rect">
            <a:avLst/>
          </a:prstGeom>
        </p:spPr>
      </p:pic>
      <p:pic>
        <p:nvPicPr>
          <p:cNvPr id="15" name="Picture 14" descr="Yeager_thesis_May24201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8" t="83188" r="32995" b="9137"/>
          <a:stretch/>
        </p:blipFill>
        <p:spPr>
          <a:xfrm>
            <a:off x="4002261" y="1713044"/>
            <a:ext cx="2737873" cy="927379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42043" y="1821556"/>
            <a:ext cx="9001957" cy="629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Integral over 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isopycnal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 outcrops gives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  water mass transformation rate (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Sv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):</a:t>
            </a:r>
            <a:endParaRPr lang="en-US" baseline="-25000" dirty="0" smtClean="0">
              <a:latin typeface="Chalkboard"/>
              <a:ea typeface="+mj-ea"/>
              <a:cs typeface="Chalkboard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42044" y="2826244"/>
            <a:ext cx="3860218" cy="629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Convergence in density space gives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  water mass formation rate (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Sv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):</a:t>
            </a:r>
            <a:endParaRPr lang="en-US" baseline="-25000" dirty="0" smtClean="0">
              <a:latin typeface="Chalkboard"/>
              <a:ea typeface="+mj-ea"/>
              <a:cs typeface="Chalkboard"/>
            </a:endParaRPr>
          </a:p>
        </p:txBody>
      </p:sp>
      <p:pic>
        <p:nvPicPr>
          <p:cNvPr id="3" name="Picture 2" descr="Yeager_thesis_May242013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9" t="27901" r="34964" b="65642"/>
          <a:stretch/>
        </p:blipFill>
        <p:spPr>
          <a:xfrm>
            <a:off x="3807374" y="2865645"/>
            <a:ext cx="2529926" cy="775094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4857652" y="5967922"/>
            <a:ext cx="4286348" cy="8900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 smtClean="0">
                <a:latin typeface="Chalkboard"/>
                <a:ea typeface="+mj-ea"/>
                <a:cs typeface="Chalkboard"/>
              </a:rPr>
              <a:t>* see </a:t>
            </a:r>
            <a:r>
              <a:rPr lang="en-US" sz="1400" dirty="0" err="1" smtClean="0">
                <a:latin typeface="Chalkboard"/>
                <a:ea typeface="+mj-ea"/>
                <a:cs typeface="Chalkboard"/>
              </a:rPr>
              <a:t>Walin</a:t>
            </a:r>
            <a:r>
              <a:rPr lang="en-US" sz="1400" dirty="0" smtClean="0">
                <a:latin typeface="Chalkboard"/>
                <a:ea typeface="+mj-ea"/>
                <a:cs typeface="Chalkboard"/>
              </a:rPr>
              <a:t> (1982), </a:t>
            </a:r>
            <a:r>
              <a:rPr lang="en-US" sz="1400" dirty="0" err="1" smtClean="0">
                <a:latin typeface="Chalkboard"/>
                <a:ea typeface="+mj-ea"/>
                <a:cs typeface="Chalkboard"/>
              </a:rPr>
              <a:t>Tziperman</a:t>
            </a:r>
            <a:r>
              <a:rPr lang="en-US" sz="1400" dirty="0" smtClean="0">
                <a:latin typeface="Chalkboard"/>
                <a:ea typeface="+mj-ea"/>
                <a:cs typeface="Chalkboard"/>
              </a:rPr>
              <a:t> (1986), </a:t>
            </a:r>
            <a:r>
              <a:rPr lang="en-US" sz="1400" dirty="0" err="1" smtClean="0">
                <a:latin typeface="Chalkboard"/>
                <a:ea typeface="+mj-ea"/>
                <a:cs typeface="Chalkboard"/>
              </a:rPr>
              <a:t>Speer</a:t>
            </a:r>
            <a:r>
              <a:rPr lang="en-US" sz="1400" dirty="0" smtClean="0">
                <a:latin typeface="Chalkboard"/>
                <a:ea typeface="+mj-ea"/>
                <a:cs typeface="Chalkboard"/>
              </a:rPr>
              <a:t> &amp; </a:t>
            </a:r>
            <a:r>
              <a:rPr lang="en-US" sz="1400" dirty="0" err="1" smtClean="0">
                <a:latin typeface="Chalkboard"/>
                <a:ea typeface="+mj-ea"/>
                <a:cs typeface="Chalkboard"/>
              </a:rPr>
              <a:t>Tziperman</a:t>
            </a:r>
            <a:r>
              <a:rPr lang="en-US" sz="1400" dirty="0" smtClean="0">
                <a:latin typeface="Chalkboard"/>
                <a:ea typeface="+mj-ea"/>
                <a:cs typeface="Chalkboard"/>
              </a:rPr>
              <a:t> (1992), </a:t>
            </a:r>
            <a:r>
              <a:rPr lang="en-US" sz="1400" dirty="0" err="1" smtClean="0">
                <a:latin typeface="Chalkboard"/>
                <a:ea typeface="+mj-ea"/>
                <a:cs typeface="Chalkboard"/>
              </a:rPr>
              <a:t>Nurser</a:t>
            </a:r>
            <a:r>
              <a:rPr lang="en-US" sz="1400" dirty="0" smtClean="0">
                <a:latin typeface="Chalkboard"/>
                <a:ea typeface="+mj-ea"/>
                <a:cs typeface="Chalkboard"/>
              </a:rPr>
              <a:t> et al (1999), Large &amp; </a:t>
            </a:r>
            <a:r>
              <a:rPr lang="en-US" sz="1400" dirty="0" err="1" smtClean="0">
                <a:latin typeface="Chalkboard"/>
                <a:ea typeface="+mj-ea"/>
                <a:cs typeface="Chalkboard"/>
              </a:rPr>
              <a:t>Nurser</a:t>
            </a:r>
            <a:r>
              <a:rPr lang="en-US" sz="1400" dirty="0" smtClean="0">
                <a:latin typeface="Chalkboard"/>
                <a:ea typeface="+mj-ea"/>
                <a:cs typeface="Chalkboard"/>
              </a:rPr>
              <a:t> (2001) </a:t>
            </a:r>
            <a:endParaRPr lang="en-US" sz="1400" baseline="-25000" dirty="0" smtClean="0">
              <a:latin typeface="Chalkboard"/>
              <a:ea typeface="+mj-ea"/>
              <a:cs typeface="Chalkboard"/>
            </a:endParaRPr>
          </a:p>
        </p:txBody>
      </p:sp>
      <p:pic>
        <p:nvPicPr>
          <p:cNvPr id="4" name="Picture 3" descr="Yeager_thesis_May242013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 t="21078" r="26292" b="36034"/>
          <a:stretch/>
        </p:blipFill>
        <p:spPr>
          <a:xfrm>
            <a:off x="142043" y="3760097"/>
            <a:ext cx="3343695" cy="2941232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4189216" y="4055107"/>
            <a:ext cx="4954783" cy="13260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Lucida Grande"/>
              <a:buChar char="☛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In the adiabatic limit, surface WMF represents 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subduction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 rate or overturning in density space,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latin typeface="Chalkboard"/>
                <a:ea typeface="+mj-ea"/>
                <a:cs typeface="Chalkboard"/>
              </a:rPr>
              <a:t> 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   </a:t>
            </a:r>
            <a:r>
              <a:rPr lang="en-US" sz="1600" dirty="0" err="1" smtClean="0">
                <a:latin typeface="Lucida Grande"/>
                <a:ea typeface="Lucida Grande"/>
                <a:cs typeface="Lucida Grande"/>
              </a:rPr>
              <a:t>Ψ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(</a:t>
            </a:r>
            <a:r>
              <a:rPr lang="en-US" sz="1600" dirty="0" err="1" smtClean="0">
                <a:latin typeface="Lucida Grande"/>
                <a:ea typeface="Lucida Grande"/>
                <a:cs typeface="Lucida Grande"/>
              </a:rPr>
              <a:t>ρ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)    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	(e.g. Marsh et al 2000; Grist et al 2009)</a:t>
            </a:r>
            <a:endParaRPr lang="en-US" baseline="-25000" dirty="0" smtClean="0">
              <a:latin typeface="Chalkboard"/>
              <a:ea typeface="+mj-ea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185419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" y="-1"/>
            <a:ext cx="6337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Observation-based evidence for decadal AMOC variability in the late 20</a:t>
            </a:r>
            <a:r>
              <a:rPr lang="en-US" sz="2000" baseline="30000" dirty="0" smtClean="0">
                <a:solidFill>
                  <a:srgbClr val="3333FF"/>
                </a:solidFill>
                <a:latin typeface="Chalkboard"/>
                <a:cs typeface="Chalkboard"/>
              </a:rPr>
              <a:t>th</a:t>
            </a:r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 cent from </a:t>
            </a:r>
            <a:r>
              <a:rPr lang="en-US" sz="2000" dirty="0" err="1" smtClean="0">
                <a:solidFill>
                  <a:srgbClr val="3333FF"/>
                </a:solidFill>
                <a:latin typeface="Chalkboard"/>
                <a:cs typeface="Chalkboard"/>
              </a:rPr>
              <a:t>Walin</a:t>
            </a:r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 analysis*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42043" y="907465"/>
            <a:ext cx="3651333" cy="629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Climatological WMF in N Atlantic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 derived from CORE-II surface data:</a:t>
            </a:r>
            <a:endParaRPr lang="en-US" baseline="-25000" dirty="0" smtClean="0">
              <a:latin typeface="Chalkboard"/>
              <a:ea typeface="+mj-ea"/>
              <a:cs typeface="Chalkboard"/>
            </a:endParaRPr>
          </a:p>
        </p:txBody>
      </p:sp>
      <p:pic>
        <p:nvPicPr>
          <p:cNvPr id="5" name="Picture 4" descr="Yeager_thesis_May24201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4" t="29119" r="26450" b="40055"/>
          <a:stretch/>
        </p:blipFill>
        <p:spPr>
          <a:xfrm>
            <a:off x="4641041" y="793799"/>
            <a:ext cx="4497680" cy="2932876"/>
          </a:xfrm>
          <a:prstGeom prst="rect">
            <a:avLst/>
          </a:prstGeom>
        </p:spPr>
      </p:pic>
      <p:pic>
        <p:nvPicPr>
          <p:cNvPr id="17" name="Picture 16" descr="Yeager_thesis_May24201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66646" r="7233" b="19464"/>
          <a:stretch/>
        </p:blipFill>
        <p:spPr>
          <a:xfrm>
            <a:off x="0" y="1888404"/>
            <a:ext cx="4403324" cy="952558"/>
          </a:xfrm>
          <a:prstGeom prst="rect">
            <a:avLst/>
          </a:prstGeom>
        </p:spPr>
      </p:pic>
      <p:pic>
        <p:nvPicPr>
          <p:cNvPr id="7" name="Picture 6" descr="Yeager_thesis_May242013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7" t="22418" r="27553" b="55772"/>
          <a:stretch/>
        </p:blipFill>
        <p:spPr>
          <a:xfrm>
            <a:off x="-179644" y="3726675"/>
            <a:ext cx="5270797" cy="2364683"/>
          </a:xfrm>
          <a:prstGeom prst="rect">
            <a:avLst/>
          </a:prstGeom>
        </p:spPr>
      </p:pic>
      <p:pic>
        <p:nvPicPr>
          <p:cNvPr id="19" name="Picture 18" descr="Yeager_thesis_May242013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2" t="69298" r="5596" b="21320"/>
          <a:stretch/>
        </p:blipFill>
        <p:spPr>
          <a:xfrm>
            <a:off x="0" y="6149849"/>
            <a:ext cx="4545367" cy="643394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5240872" y="4118078"/>
            <a:ext cx="3897849" cy="11544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anomalous formation of Labrador Sea Water (27.5 &lt; </a:t>
            </a:r>
            <a:r>
              <a:rPr lang="en-US" sz="1600" dirty="0" err="1" smtClean="0">
                <a:latin typeface="Lucida Grande"/>
                <a:ea typeface="Lucida Grande"/>
                <a:cs typeface="Lucida Grande"/>
              </a:rPr>
              <a:t>σ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 &lt; 27.8 kg m</a:t>
            </a:r>
            <a:r>
              <a:rPr lang="en-US" baseline="30000" dirty="0" smtClean="0">
                <a:latin typeface="Chalkboard"/>
                <a:ea typeface="+mj-ea"/>
                <a:cs typeface="Chalkboard"/>
              </a:rPr>
              <a:t>-3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) north of 50</a:t>
            </a:r>
            <a:r>
              <a:rPr lang="en-US" baseline="30000" dirty="0" smtClean="0">
                <a:latin typeface="Chalkboard"/>
                <a:ea typeface="+mj-ea"/>
                <a:cs typeface="Chalkboard"/>
              </a:rPr>
              <a:t>o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67500" y="636905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halkboard"/>
                <a:cs typeface="Chalkboard"/>
              </a:rPr>
              <a:t>Yeager (2013)</a:t>
            </a:r>
            <a:endParaRPr lang="en-US" sz="14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39170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" y="1000595"/>
            <a:ext cx="9143998" cy="5799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halkboard"/>
                <a:ea typeface="+mj-ea"/>
                <a:cs typeface="Chalkboard"/>
              </a:rPr>
              <a:t>Historical AMOC dominated by large-scale spin-down (1950-1970) followed by spin-up (1970-2000)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halkboard"/>
                <a:ea typeface="+mj-ea"/>
                <a:cs typeface="Chalkboard"/>
              </a:rPr>
              <a:t> </a:t>
            </a:r>
          </a:p>
          <a:p>
            <a:pPr marL="514350" indent="-514350">
              <a:spcBef>
                <a:spcPct val="0"/>
              </a:spcBef>
              <a:buFont typeface="Arial"/>
              <a:buChar char="•"/>
              <a:defRPr/>
            </a:pPr>
            <a:r>
              <a:rPr lang="en-US" dirty="0" smtClean="0">
                <a:latin typeface="Chalkboard"/>
                <a:cs typeface="Chalkboard"/>
              </a:rPr>
              <a:t>Mid-1990s warming in SPG was related to enhanced northward heat transport associated with AMOC/gyre spin-up (Yeager et al 2012; Robson et al 2012).</a:t>
            </a:r>
            <a:endParaRPr kumimoji="0" lang="en-US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Chalkboard"/>
              <a:ea typeface="+mj-ea"/>
              <a:cs typeface="Chalkboard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Chalkboard"/>
              <a:ea typeface="+mj-ea"/>
              <a:cs typeface="Chalkboard"/>
            </a:endParaRP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halkboard"/>
                <a:ea typeface="+mj-ea"/>
                <a:cs typeface="Chalkboard"/>
              </a:rPr>
              <a:t>How believable is </a:t>
            </a:r>
            <a:r>
              <a:rPr lang="en-US" dirty="0" smtClean="0">
                <a:latin typeface="Chalkboard"/>
                <a:ea typeface="+mj-ea"/>
                <a:cs typeface="Chalkboard"/>
              </a:rPr>
              <a:t>model 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halkboard"/>
                <a:ea typeface="+mj-ea"/>
                <a:cs typeface="Chalkboard"/>
              </a:rPr>
              <a:t>representation of historical AMOC variability?</a:t>
            </a:r>
          </a:p>
          <a:p>
            <a:pPr marL="971550" lvl="1" indent="-514350">
              <a:spcBef>
                <a:spcPct val="0"/>
              </a:spcBef>
              <a:buFont typeface="Wingdings" charset="2"/>
              <a:buChar char="ü"/>
              <a:defRPr/>
            </a:pPr>
            <a:endParaRPr lang="en-US" dirty="0" smtClean="0">
              <a:latin typeface="Chalkboard"/>
              <a:ea typeface="+mj-ea"/>
              <a:cs typeface="Chalkboard"/>
            </a:endParaRPr>
          </a:p>
          <a:p>
            <a:pPr marL="786384" lvl="1" indent="-512064">
              <a:lnSpc>
                <a:spcPct val="70000"/>
              </a:lnSpc>
              <a:spcBef>
                <a:spcPct val="0"/>
              </a:spcBef>
              <a:buFont typeface="Wingdings" charset="2"/>
              <a:buChar char="ü"/>
              <a:defRPr/>
            </a:pPr>
            <a:r>
              <a:rPr lang="en-US" dirty="0" smtClean="0">
                <a:latin typeface="Chalkboard"/>
                <a:ea typeface="+mj-ea"/>
                <a:cs typeface="Chalkboard"/>
              </a:rPr>
              <a:t>Accounts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halkboard"/>
                <a:ea typeface="+mj-ea"/>
                <a:cs typeface="Chalkboard"/>
              </a:rPr>
              <a:t> for significant skill in retrospective decadal predictions of SPG SST</a:t>
            </a:r>
          </a:p>
          <a:p>
            <a:pPr marL="971550" lvl="1" indent="-514350">
              <a:lnSpc>
                <a:spcPct val="70000"/>
              </a:lnSpc>
              <a:spcBef>
                <a:spcPct val="0"/>
              </a:spcBef>
              <a:buFont typeface="Wingdings" charset="2"/>
              <a:buChar char="ü"/>
              <a:defRPr/>
            </a:pPr>
            <a:endParaRPr lang="en-US" dirty="0" smtClean="0">
              <a:latin typeface="Chalkboard"/>
              <a:ea typeface="+mj-ea"/>
              <a:cs typeface="Chalkboard"/>
            </a:endParaRPr>
          </a:p>
          <a:p>
            <a:pPr marL="786384" lvl="1" indent="-514350">
              <a:lnSpc>
                <a:spcPct val="70000"/>
              </a:lnSpc>
              <a:spcBef>
                <a:spcPct val="0"/>
              </a:spcBef>
              <a:buFont typeface="Wingdings" charset="2"/>
              <a:buChar char="ü"/>
              <a:defRPr/>
            </a:pP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halkboard"/>
                <a:ea typeface="+mj-ea"/>
                <a:cs typeface="Chalkboard"/>
              </a:rPr>
              <a:t>Qualitatively robust across a diverse set of ocean/ice models</a:t>
            </a:r>
          </a:p>
          <a:p>
            <a:pPr marL="786384" lvl="1" indent="-514350">
              <a:lnSpc>
                <a:spcPct val="70000"/>
              </a:lnSpc>
              <a:spcBef>
                <a:spcPct val="0"/>
              </a:spcBef>
              <a:buFont typeface="Wingdings" charset="2"/>
              <a:buChar char="ü"/>
              <a:defRPr/>
            </a:pPr>
            <a:endParaRPr lang="en-US" dirty="0" smtClean="0">
              <a:latin typeface="Chalkboard"/>
              <a:ea typeface="+mj-ea"/>
              <a:cs typeface="Chalkboard"/>
            </a:endParaRPr>
          </a:p>
          <a:p>
            <a:pPr marL="786384" lvl="1" indent="-514350">
              <a:spcBef>
                <a:spcPct val="0"/>
              </a:spcBef>
              <a:buFont typeface="Wingdings" charset="2"/>
              <a:buChar char="ü"/>
              <a:defRPr/>
            </a:pPr>
            <a:r>
              <a:rPr lang="en-US" dirty="0" smtClean="0">
                <a:latin typeface="Chalkboard"/>
                <a:ea typeface="+mj-ea"/>
                <a:cs typeface="Chalkboard"/>
              </a:rPr>
              <a:t>Consistent with observation-based estimate of historical changes in North Atlantic Deep Water formation</a:t>
            </a:r>
          </a:p>
          <a:p>
            <a:pPr marL="786384" lvl="1" indent="-514350">
              <a:spcBef>
                <a:spcPct val="0"/>
              </a:spcBef>
              <a:buFont typeface="Wingdings" charset="2"/>
              <a:buChar char="ü"/>
              <a:defRPr/>
            </a:pPr>
            <a:endParaRPr lang="en-US" dirty="0" smtClean="0">
              <a:latin typeface="Chalkboard"/>
              <a:ea typeface="+mj-ea"/>
              <a:cs typeface="Chalkboard"/>
            </a:endParaRPr>
          </a:p>
          <a:p>
            <a:pPr marL="528638" indent="-528638">
              <a:spcBef>
                <a:spcPct val="0"/>
              </a:spcBef>
              <a:buFont typeface="Arial"/>
              <a:buChar char="•"/>
              <a:defRPr/>
            </a:pPr>
            <a:r>
              <a:rPr lang="en-US" dirty="0" smtClean="0">
                <a:latin typeface="Chalkboard"/>
                <a:ea typeface="+mj-ea"/>
                <a:cs typeface="Chalkboard"/>
              </a:rPr>
              <a:t>What are the origins of the simulated (decadal) variability in large-scale circulation in the Atlantic?</a:t>
            </a:r>
          </a:p>
        </p:txBody>
      </p:sp>
    </p:spTree>
    <p:extLst>
      <p:ext uri="{BB962C8B-B14F-4D97-AF65-F5344CB8AC3E}">
        <p14:creationId xmlns:p14="http://schemas.microsoft.com/office/powerpoint/2010/main" val="815000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351485"/>
            <a:ext cx="9144000" cy="13136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14350" lvl="0" indent="-514350">
              <a:spcBef>
                <a:spcPct val="0"/>
              </a:spcBef>
              <a:buFont typeface="Arial"/>
              <a:buChar char="•"/>
              <a:defRPr/>
            </a:pPr>
            <a:r>
              <a:rPr lang="en-US" dirty="0" smtClean="0">
                <a:latin typeface="Chalkboard"/>
                <a:cs typeface="Chalkboard"/>
              </a:rPr>
              <a:t>Nominal 1</a:t>
            </a:r>
            <a:r>
              <a:rPr lang="en-US" baseline="30000" dirty="0" smtClean="0">
                <a:latin typeface="Chalkboard"/>
                <a:cs typeface="Chalkboard"/>
              </a:rPr>
              <a:t>o</a:t>
            </a:r>
            <a:r>
              <a:rPr lang="en-US" dirty="0" smtClean="0">
                <a:latin typeface="Chalkboard"/>
                <a:cs typeface="Chalkboard"/>
              </a:rPr>
              <a:t> CCSM4 </a:t>
            </a:r>
            <a:r>
              <a:rPr lang="en-US" dirty="0">
                <a:latin typeface="Chalkboard"/>
                <a:cs typeface="Chalkboard"/>
              </a:rPr>
              <a:t>coupled ocean-ice </a:t>
            </a:r>
            <a:r>
              <a:rPr lang="en-US" dirty="0" err="1" smtClean="0">
                <a:latin typeface="Chalkboard"/>
                <a:cs typeface="Chalkboard"/>
              </a:rPr>
              <a:t>hindcast</a:t>
            </a:r>
            <a:r>
              <a:rPr lang="en-US" dirty="0" smtClean="0">
                <a:latin typeface="Chalkboard"/>
                <a:cs typeface="Chalkboard"/>
              </a:rPr>
              <a:t> simulation </a:t>
            </a:r>
            <a:r>
              <a:rPr lang="en-US" dirty="0">
                <a:latin typeface="Chalkboard"/>
                <a:cs typeface="Chalkboard"/>
              </a:rPr>
              <a:t>driven by </a:t>
            </a:r>
            <a:r>
              <a:rPr lang="en-US" dirty="0" smtClean="0">
                <a:latin typeface="Chalkboard"/>
                <a:cs typeface="Chalkboard"/>
              </a:rPr>
              <a:t>CORE-II </a:t>
            </a:r>
            <a:r>
              <a:rPr lang="en-US" dirty="0">
                <a:latin typeface="Chalkboard"/>
                <a:cs typeface="Chalkboard"/>
              </a:rPr>
              <a:t>historical </a:t>
            </a:r>
            <a:r>
              <a:rPr lang="en-US" dirty="0" smtClean="0">
                <a:latin typeface="Chalkboard"/>
                <a:cs typeface="Chalkboard"/>
              </a:rPr>
              <a:t>atmospheric surface fields (1948-present) &amp; </a:t>
            </a:r>
            <a:r>
              <a:rPr lang="en-US" dirty="0">
                <a:latin typeface="Chalkboard"/>
                <a:cs typeface="Chalkboard"/>
              </a:rPr>
              <a:t>perturbed forcing </a:t>
            </a:r>
            <a:r>
              <a:rPr lang="en-US" dirty="0" smtClean="0">
                <a:latin typeface="Chalkboard"/>
                <a:cs typeface="Chalkboard"/>
              </a:rPr>
              <a:t>variants thereof:</a:t>
            </a:r>
          </a:p>
          <a:p>
            <a:pPr marL="514350" indent="-514350">
              <a:spcBef>
                <a:spcPct val="0"/>
              </a:spcBef>
              <a:buFont typeface="Arial"/>
              <a:buChar char="•"/>
              <a:defRPr/>
            </a:pPr>
            <a:endParaRPr lang="en-US" sz="2000" dirty="0" smtClean="0">
              <a:ea typeface="+mj-ea"/>
              <a:cs typeface="Chalkboard"/>
            </a:endParaRP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2"/>
              <a:tabLst/>
              <a:defRPr/>
            </a:pP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ea typeface="+mj-ea"/>
              <a:cs typeface="Chalkboard"/>
            </a:endParaRPr>
          </a:p>
        </p:txBody>
      </p:sp>
      <p:pic>
        <p:nvPicPr>
          <p:cNvPr id="5" name="Picture 4" descr="Yeager_thesis_May24201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19827" r="6315" b="35139"/>
          <a:stretch/>
        </p:blipFill>
        <p:spPr>
          <a:xfrm>
            <a:off x="0" y="1315139"/>
            <a:ext cx="9144000" cy="36565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9889" y="6051579"/>
            <a:ext cx="87347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halkboard"/>
                <a:cs typeface="Chalkboard"/>
              </a:rPr>
              <a:t>Yeager, S. and G. </a:t>
            </a:r>
            <a:r>
              <a:rPr lang="en-US" sz="1400" dirty="0" err="1">
                <a:latin typeface="Chalkboard"/>
                <a:cs typeface="Chalkboard"/>
              </a:rPr>
              <a:t>Danabasoglu</a:t>
            </a:r>
            <a:r>
              <a:rPr lang="en-US" sz="1400" dirty="0">
                <a:latin typeface="Chalkboard"/>
                <a:cs typeface="Chalkboard"/>
              </a:rPr>
              <a:t>, 2013: What drove decadal ocean circulation changes in the late 20</a:t>
            </a:r>
            <a:r>
              <a:rPr lang="en-US" sz="1400" baseline="30000" dirty="0">
                <a:latin typeface="Chalkboard"/>
                <a:cs typeface="Chalkboard"/>
              </a:rPr>
              <a:t>th</a:t>
            </a:r>
            <a:r>
              <a:rPr lang="en-US" sz="1400" dirty="0">
                <a:latin typeface="Chalkboard"/>
                <a:cs typeface="Chalkboard"/>
              </a:rPr>
              <a:t> century</a:t>
            </a:r>
            <a:r>
              <a:rPr lang="en-US" sz="1400" i="1" dirty="0">
                <a:latin typeface="Chalkboard"/>
                <a:cs typeface="Chalkboard"/>
              </a:rPr>
              <a:t>? J. Climat</a:t>
            </a:r>
            <a:r>
              <a:rPr lang="en-US" sz="1400" dirty="0">
                <a:latin typeface="Chalkboard"/>
                <a:cs typeface="Chalkboard"/>
              </a:rPr>
              <a:t>e, </a:t>
            </a:r>
            <a:r>
              <a:rPr lang="en-US" sz="1400" dirty="0" smtClean="0">
                <a:latin typeface="Chalkboard"/>
                <a:cs typeface="Chalkboard"/>
              </a:rPr>
              <a:t>submitted.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19255"/>
            <a:ext cx="7772400" cy="859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+mj-ea"/>
                <a:cs typeface="Chalkboard"/>
              </a:rPr>
              <a:t>OUTLINE</a:t>
            </a:r>
            <a:endParaRPr kumimoji="0" lang="en-US" sz="3600" b="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+mj-ea"/>
              <a:cs typeface="Chalkboard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" y="1000595"/>
            <a:ext cx="9143998" cy="5799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u="sng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Intro/Motivation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:  </a:t>
            </a:r>
          </a:p>
          <a:p>
            <a:pPr marL="420624" lvl="1">
              <a:spcBef>
                <a:spcPct val="0"/>
              </a:spcBef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climate impacts associated with variations in the Atlantic </a:t>
            </a:r>
            <a:r>
              <a:rPr lang="en-US" sz="2000" dirty="0" err="1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Meridional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Overturning Circulation (AMOC)</a:t>
            </a: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000" dirty="0" smtClean="0">
              <a:solidFill>
                <a:srgbClr val="000000"/>
              </a:solidFill>
              <a:latin typeface="Chalkboard"/>
              <a:ea typeface="+mj-ea"/>
              <a:cs typeface="Chalkboard"/>
            </a:endParaRP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u="sng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AMOC past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: </a:t>
            </a:r>
            <a:endParaRPr lang="en-US" sz="2000" dirty="0">
              <a:solidFill>
                <a:srgbClr val="000000"/>
              </a:solidFill>
              <a:latin typeface="Chalkboard"/>
              <a:ea typeface="+mj-ea"/>
              <a:cs typeface="Chalkboard"/>
            </a:endParaRPr>
          </a:p>
          <a:p>
            <a:pPr marL="420624" lvl="1">
              <a:spcBef>
                <a:spcPct val="0"/>
              </a:spcBef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reconstructions based on atmospheric reanalysis (1948-present) </a:t>
            </a:r>
          </a:p>
          <a:p>
            <a:pPr marL="420624" lvl="1">
              <a:spcBef>
                <a:spcPct val="0"/>
              </a:spcBef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evidence that AMOC played a significant role in Atlantic variability of the late 20</a:t>
            </a:r>
            <a:r>
              <a:rPr lang="en-US" sz="2000" baseline="30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th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century (the mid-1990s warming of the </a:t>
            </a:r>
            <a:r>
              <a:rPr lang="en-US" sz="2000" dirty="0" err="1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subpolar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gyre, SPG)</a:t>
            </a:r>
          </a:p>
          <a:p>
            <a:pPr marL="420624" lvl="1">
              <a:spcBef>
                <a:spcPct val="0"/>
              </a:spcBef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what explains historical AMOC variability?</a:t>
            </a:r>
          </a:p>
          <a:p>
            <a:pPr marL="420624" lvl="1">
              <a:spcBef>
                <a:spcPct val="0"/>
              </a:spcBef>
              <a:defRPr/>
            </a:pPr>
            <a:endParaRPr lang="en-US" sz="2000" dirty="0" smtClean="0">
              <a:solidFill>
                <a:srgbClr val="000000"/>
              </a:solidFill>
              <a:latin typeface="Chalkboard"/>
              <a:ea typeface="+mj-ea"/>
              <a:cs typeface="Chalkboard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sz="2000" u="sng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AMOC present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:</a:t>
            </a:r>
          </a:p>
          <a:p>
            <a:pPr marL="420624" lvl="1">
              <a:spcBef>
                <a:spcPct val="0"/>
              </a:spcBef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u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nderstanding </a:t>
            </a:r>
            <a:r>
              <a:rPr lang="en-US" sz="2000" dirty="0">
                <a:solidFill>
                  <a:srgbClr val="000000"/>
                </a:solidFill>
                <a:latin typeface="Chalkboard"/>
                <a:cs typeface="Chalkboard"/>
              </a:rPr>
              <a:t>the 2009-2010 AMOC weakening measured by 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cs typeface="Chalkboard"/>
              </a:rPr>
              <a:t>RAPID 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at 26.5</a:t>
            </a:r>
            <a:r>
              <a:rPr lang="en-US" sz="2000" baseline="30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o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N</a:t>
            </a: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000" dirty="0">
              <a:solidFill>
                <a:srgbClr val="000000"/>
              </a:solidFill>
              <a:latin typeface="Chalkboard"/>
              <a:ea typeface="+mj-ea"/>
              <a:cs typeface="Chalkboard"/>
            </a:endParaRPr>
          </a:p>
          <a:p>
            <a:pPr marL="514350" lvl="0" indent="-514350"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sz="2000" u="sng" dirty="0" smtClean="0">
                <a:solidFill>
                  <a:srgbClr val="000000"/>
                </a:solidFill>
                <a:latin typeface="Chalkboard"/>
                <a:cs typeface="Chalkboard"/>
              </a:rPr>
              <a:t>AMOC future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cs typeface="Chalkboard"/>
              </a:rPr>
              <a:t>:</a:t>
            </a:r>
          </a:p>
          <a:p>
            <a:pPr marL="420624" lvl="1">
              <a:spcBef>
                <a:spcPct val="0"/>
              </a:spcBef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what should we expect in the coming decade(s)?</a:t>
            </a:r>
            <a:endParaRPr lang="en-US" sz="2000" dirty="0" smtClean="0">
              <a:solidFill>
                <a:schemeClr val="accent3"/>
              </a:solidFill>
              <a:ea typeface="+mj-ea"/>
              <a:cs typeface="Chalkboard"/>
            </a:endParaRP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2"/>
              <a:tabLst/>
              <a:defRPr/>
            </a:pP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ea typeface="+mj-ea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2" y="1028623"/>
            <a:ext cx="4333057" cy="39848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Simulated AMOC variations can be largely understood as a linear superposition of momentum (M) and buoyancy (B) forced anomalies. </a:t>
            </a:r>
            <a:endParaRPr lang="en-US" sz="1600" dirty="0">
              <a:latin typeface="Chalkboard"/>
              <a:ea typeface="+mj-ea"/>
              <a:cs typeface="Chalkboard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 smtClean="0">
              <a:latin typeface="Chalkboard"/>
              <a:ea typeface="+mj-ea"/>
              <a:cs typeface="Chalkboard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>
                <a:latin typeface="Chalkboard"/>
                <a:ea typeface="+mj-ea"/>
                <a:cs typeface="Chalkboard"/>
              </a:rPr>
              <a:t> 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see also 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Eden&amp;Willebrand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 (2001), 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Böning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 et al. (2006), 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Biastoch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 et al. (2008), Robson et al. (2012)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>
              <a:latin typeface="Chalkboard"/>
              <a:ea typeface="+mj-ea"/>
              <a:cs typeface="Chalkboard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  <a:sym typeface="Wingdings"/>
              </a:rPr>
              <a:t> 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Large decadal variance in AMOC which drove historical AMV is attributable to buoyancy forcing in 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subpolar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 Atlantic</a:t>
            </a:r>
          </a:p>
        </p:txBody>
      </p:sp>
      <p:pic>
        <p:nvPicPr>
          <p:cNvPr id="2" name="Picture 1" descr="AMOC.annual.hov.M_B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" t="5835" r="5701" b="7037"/>
          <a:stretch/>
        </p:blipFill>
        <p:spPr>
          <a:xfrm>
            <a:off x="4333057" y="514333"/>
            <a:ext cx="4810943" cy="597524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08508" y="448380"/>
            <a:ext cx="1653825" cy="370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sz="1400" dirty="0" smtClean="0">
                <a:latin typeface="Chalkboard"/>
                <a:ea typeface="+mj-ea"/>
                <a:cs typeface="Chalkboard"/>
              </a:rPr>
              <a:t>Max(AMOC(z))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8558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Historical AMOC Strength (latitude vs. time)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4600" y="655448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halkboard"/>
                <a:cs typeface="Chalkboard"/>
              </a:rPr>
              <a:t>Yeager and </a:t>
            </a:r>
            <a:r>
              <a:rPr lang="en-US" sz="1400" dirty="0" err="1" smtClean="0">
                <a:latin typeface="Chalkboard"/>
                <a:cs typeface="Chalkboard"/>
              </a:rPr>
              <a:t>Danabasoglu</a:t>
            </a:r>
            <a:r>
              <a:rPr lang="en-US" sz="1400" dirty="0" smtClean="0">
                <a:latin typeface="Chalkboard"/>
                <a:cs typeface="Chalkboard"/>
              </a:rPr>
              <a:t> (2013)</a:t>
            </a:r>
            <a:endParaRPr lang="en-US" sz="1400" dirty="0"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MOC.rmscorr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t="8348" r="83588" b="5487"/>
          <a:stretch/>
        </p:blipFill>
        <p:spPr>
          <a:xfrm rot="16200000">
            <a:off x="2969160" y="3728021"/>
            <a:ext cx="350835" cy="5909126"/>
          </a:xfrm>
          <a:prstGeom prst="rect">
            <a:avLst/>
          </a:prstGeom>
        </p:spPr>
      </p:pic>
      <p:pic>
        <p:nvPicPr>
          <p:cNvPr id="3" name="Picture 2" descr="AMOC.annual.hov.M+B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" t="13199" r="8014" b="3669"/>
          <a:stretch/>
        </p:blipFill>
        <p:spPr>
          <a:xfrm>
            <a:off x="4586961" y="462830"/>
            <a:ext cx="4610283" cy="566801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961474" y="412293"/>
            <a:ext cx="1653825" cy="370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sz="1400" dirty="0" smtClean="0">
                <a:latin typeface="Chalkboard"/>
                <a:ea typeface="+mj-ea"/>
                <a:cs typeface="Chalkboard"/>
              </a:rPr>
              <a:t>Max(AMOC(z))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2" y="1028624"/>
            <a:ext cx="4333057" cy="29672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AMOC anomalies from experiments M &amp; B sum to give CONTROL anomalies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 smtClean="0">
              <a:latin typeface="Chalkboard"/>
              <a:ea typeface="+mj-ea"/>
              <a:cs typeface="Chalkboard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 smtClean="0">
              <a:latin typeface="Chalkboard"/>
              <a:ea typeface="+mj-ea"/>
              <a:cs typeface="Chalkboard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>
              <a:latin typeface="Chalkboard"/>
              <a:ea typeface="+mj-ea"/>
              <a:cs typeface="Chalkboard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>
              <a:latin typeface="Chalkboard"/>
              <a:ea typeface="+mj-ea"/>
              <a:cs typeface="Chalkboard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latin typeface="Chalkboard"/>
                <a:ea typeface="+mj-ea"/>
                <a:cs typeface="Chalkboard"/>
              </a:rPr>
              <a:t>Correlations of </a:t>
            </a:r>
            <a:r>
              <a:rPr lang="en-US" sz="1600" b="1" dirty="0" err="1" smtClean="0">
                <a:latin typeface="Lucida Grande"/>
                <a:ea typeface="Lucida Grande"/>
                <a:cs typeface="Lucida Grande"/>
              </a:rPr>
              <a:t>Ψ</a:t>
            </a:r>
            <a:r>
              <a:rPr lang="en-US" b="1" baseline="-25000" dirty="0" err="1" smtClean="0">
                <a:latin typeface="Chalkboard"/>
                <a:ea typeface="+mj-ea"/>
                <a:cs typeface="Chalkboard"/>
              </a:rPr>
              <a:t>max</a:t>
            </a:r>
            <a:r>
              <a:rPr lang="en-US" sz="1600" b="1" dirty="0" smtClean="0">
                <a:latin typeface="Chalkboard"/>
                <a:ea typeface="+mj-ea"/>
                <a:cs typeface="Chalkboard"/>
              </a:rPr>
              <a:t> with CONTROL:</a:t>
            </a:r>
            <a:endParaRPr lang="en-US" sz="1600" b="1" dirty="0">
              <a:latin typeface="Chalkboard"/>
              <a:ea typeface="+mj-ea"/>
              <a:cs typeface="Chalkboard"/>
            </a:endParaRPr>
          </a:p>
          <a:p>
            <a:pPr lvl="0">
              <a:spcBef>
                <a:spcPct val="0"/>
              </a:spcBef>
              <a:buFont typeface="Arial"/>
              <a:buChar char="•"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</a:t>
            </a:r>
            <a:r>
              <a:rPr lang="en-US" sz="1600" dirty="0" err="1">
                <a:latin typeface="Chalkboard"/>
                <a:cs typeface="Chalkboard"/>
              </a:rPr>
              <a:t>Interannual</a:t>
            </a:r>
            <a:r>
              <a:rPr lang="en-US" sz="1600" dirty="0">
                <a:latin typeface="Chalkboard"/>
                <a:cs typeface="Chalkboard"/>
              </a:rPr>
              <a:t> timescales:  momentum-forcing is dominant south of ~</a:t>
            </a:r>
            <a:r>
              <a:rPr lang="en-US" sz="1600" dirty="0" smtClean="0">
                <a:latin typeface="Chalkboard"/>
                <a:cs typeface="Chalkboard"/>
              </a:rPr>
              <a:t>35N</a:t>
            </a:r>
            <a:endParaRPr lang="en-US" sz="1600" dirty="0">
              <a:latin typeface="Chalkboard"/>
              <a:cs typeface="Chalkboard"/>
            </a:endParaRPr>
          </a:p>
          <a:p>
            <a:pPr lvl="0">
              <a:spcBef>
                <a:spcPct val="0"/>
              </a:spcBef>
              <a:buFont typeface="Arial"/>
              <a:buChar char="•"/>
              <a:defRPr/>
            </a:pPr>
            <a:r>
              <a:rPr lang="en-US" sz="1600" dirty="0">
                <a:latin typeface="Chalkboard"/>
                <a:cs typeface="Chalkboard"/>
              </a:rPr>
              <a:t> Decadal timescales: buoyancy-forcing is dominant north of </a:t>
            </a:r>
            <a:r>
              <a:rPr lang="en-US" sz="1600" dirty="0" smtClean="0">
                <a:latin typeface="Chalkboard"/>
                <a:cs typeface="Chalkboard"/>
              </a:rPr>
              <a:t>Equator</a:t>
            </a:r>
            <a:endParaRPr lang="en-US" sz="1600" dirty="0">
              <a:latin typeface="Chalkboard"/>
              <a:cs typeface="Chalkboar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8558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Historical AMOC Strength (latitude vs. time)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pic>
        <p:nvPicPr>
          <p:cNvPr id="9" name="Picture 8" descr="AMOC.rmscorr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4" t="6034" r="11390" b="5487"/>
          <a:stretch/>
        </p:blipFill>
        <p:spPr>
          <a:xfrm rot="16200000">
            <a:off x="2069500" y="2547630"/>
            <a:ext cx="1928784" cy="606778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826912" y="4512214"/>
            <a:ext cx="1653825" cy="370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sz="1400" dirty="0" smtClean="0">
                <a:latin typeface="Chalkboard"/>
                <a:ea typeface="+mj-ea"/>
                <a:cs typeface="Chalkboard"/>
              </a:rPr>
              <a:t>Raw Annual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486383" y="4548156"/>
            <a:ext cx="2475091" cy="3603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sz="1400" dirty="0" smtClean="0">
                <a:latin typeface="Chalkboard"/>
                <a:ea typeface="+mj-ea"/>
                <a:cs typeface="Chalkboard"/>
              </a:rPr>
              <a:t>7-yr low-pass filtered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24600" y="655448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halkboard"/>
                <a:cs typeface="Chalkboard"/>
              </a:rPr>
              <a:t>Yeager and </a:t>
            </a:r>
            <a:r>
              <a:rPr lang="en-US" sz="1400" dirty="0" err="1" smtClean="0">
                <a:latin typeface="Chalkboard"/>
                <a:cs typeface="Chalkboard"/>
              </a:rPr>
              <a:t>Danabasoglu</a:t>
            </a:r>
            <a:r>
              <a:rPr lang="en-US" sz="1400" dirty="0" smtClean="0">
                <a:latin typeface="Chalkboard"/>
                <a:cs typeface="Chalkboard"/>
              </a:rPr>
              <a:t> (2013)</a:t>
            </a:r>
            <a:endParaRPr lang="en-US" sz="14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359896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8558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Historical AMOC Strength (latitude vs. time)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pic>
        <p:nvPicPr>
          <p:cNvPr id="4" name="Picture 3" descr="NatlVar.sub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0729" r="2405" b="34205"/>
          <a:stretch/>
        </p:blipFill>
        <p:spPr>
          <a:xfrm>
            <a:off x="217792" y="2612177"/>
            <a:ext cx="6331577" cy="4245823"/>
          </a:xfrm>
          <a:prstGeom prst="rect">
            <a:avLst/>
          </a:prstGeom>
        </p:spPr>
      </p:pic>
      <p:pic>
        <p:nvPicPr>
          <p:cNvPr id="5" name="Picture 4" descr="NatlVar.sub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3" t="40490" r="12600" b="39472"/>
          <a:stretch/>
        </p:blipFill>
        <p:spPr>
          <a:xfrm>
            <a:off x="530772" y="2640608"/>
            <a:ext cx="2600264" cy="1933363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-1" y="534735"/>
            <a:ext cx="8842205" cy="16443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</a:t>
            </a:r>
            <a:r>
              <a:rPr lang="en-US" sz="1600" dirty="0">
                <a:latin typeface="Chalkboard"/>
                <a:ea typeface="+mj-ea"/>
                <a:cs typeface="Chalkboard"/>
              </a:rPr>
              <a:t>H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eat &amp; freshwater fluxes contribute about equally to buoyancy-forced AMOC and tend to generate same-signed anomalies </a:t>
            </a:r>
            <a:r>
              <a:rPr lang="en-US" sz="1600" dirty="0" smtClean="0">
                <a:latin typeface="Chalkboard"/>
                <a:ea typeface="+mj-ea"/>
                <a:cs typeface="Chalkboard"/>
                <a:sym typeface="Wingdings"/>
              </a:rPr>
              <a:t> important role for evaporative fluxes and reflects cold/dry vs. warm/humid air over NADW formation regions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>
              <a:latin typeface="Chalkboard"/>
              <a:ea typeface="+mj-ea"/>
              <a:cs typeface="Chalkboard"/>
              <a:sym typeface="Wingdings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  <a:sym typeface="Wingdings"/>
              </a:rPr>
              <a:t> Freshwater forcing key driver of low-frequency (multi-decadal) component (?)</a:t>
            </a:r>
            <a:endParaRPr lang="en-US" sz="1600" dirty="0" smtClean="0">
              <a:latin typeface="Chalkboard"/>
              <a:ea typeface="+mj-ea"/>
              <a:cs typeface="Chalkboar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4600" y="655448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halkboard"/>
                <a:cs typeface="Chalkboard"/>
              </a:rPr>
              <a:t>Yeager and </a:t>
            </a:r>
            <a:r>
              <a:rPr lang="en-US" sz="1400" dirty="0" err="1" smtClean="0">
                <a:latin typeface="Chalkboard"/>
                <a:cs typeface="Chalkboard"/>
              </a:rPr>
              <a:t>Danabasoglu</a:t>
            </a:r>
            <a:r>
              <a:rPr lang="en-US" sz="1400" dirty="0" smtClean="0">
                <a:latin typeface="Chalkboard"/>
                <a:cs typeface="Chalkboard"/>
              </a:rPr>
              <a:t> (2013)</a:t>
            </a:r>
            <a:endParaRPr lang="en-US" sz="14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883338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ythesis.pdf"/>
          <p:cNvPicPr>
            <a:picLocks noChangeAspect="1"/>
          </p:cNvPicPr>
          <p:nvPr/>
        </p:nvPicPr>
        <p:blipFill>
          <a:blip r:embed="rId3"/>
          <a:srcRect l="10458" t="21937" r="4945" b="34852"/>
          <a:stretch>
            <a:fillRect/>
          </a:stretch>
        </p:blipFill>
        <p:spPr>
          <a:xfrm>
            <a:off x="0" y="3152030"/>
            <a:ext cx="5214613" cy="3447010"/>
          </a:xfrm>
          <a:prstGeom prst="rect">
            <a:avLst/>
          </a:prstGeom>
        </p:spPr>
      </p:pic>
      <p:pic>
        <p:nvPicPr>
          <p:cNvPr id="13" name="Picture 12" descr="mythesis.pdf"/>
          <p:cNvPicPr>
            <a:picLocks noChangeAspect="1"/>
          </p:cNvPicPr>
          <p:nvPr/>
        </p:nvPicPr>
        <p:blipFill>
          <a:blip r:embed="rId4"/>
          <a:srcRect l="50000" t="43914" r="12508" b="30658"/>
          <a:stretch>
            <a:fillRect/>
          </a:stretch>
        </p:blipFill>
        <p:spPr>
          <a:xfrm>
            <a:off x="5163813" y="4704232"/>
            <a:ext cx="2301735" cy="2020248"/>
          </a:xfrm>
          <a:prstGeom prst="rect">
            <a:avLst/>
          </a:prstGeom>
        </p:spPr>
      </p:pic>
      <p:pic>
        <p:nvPicPr>
          <p:cNvPr id="16" name="Picture 15" descr="mythesis.pdf"/>
          <p:cNvPicPr>
            <a:picLocks noChangeAspect="1"/>
          </p:cNvPicPr>
          <p:nvPr/>
        </p:nvPicPr>
        <p:blipFill>
          <a:blip r:embed="rId5"/>
          <a:srcRect l="52157" t="23889" r="12135" b="55741"/>
          <a:stretch>
            <a:fillRect/>
          </a:stretch>
        </p:blipFill>
        <p:spPr>
          <a:xfrm>
            <a:off x="5338620" y="3122025"/>
            <a:ext cx="2142606" cy="15817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8558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Historical AMOC Strength (latitude vs. time)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" y="534735"/>
            <a:ext cx="8842205" cy="16443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Buoyancy-driven decadal AMOC variability north of the Equator is largely associated with turbulent buoyancy forcing over the Lab Sea region (B.2).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>
              <a:latin typeface="Chalkboard"/>
              <a:ea typeface="+mj-ea"/>
              <a:cs typeface="Chalkboard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Momentum forcing over the Southern Ocean (M.SO) explains much of the decadal AMOC variability south of the Equator, but little to the north </a:t>
            </a:r>
            <a:r>
              <a:rPr lang="en-US" sz="1600" dirty="0" smtClean="0">
                <a:latin typeface="Chalkboard"/>
                <a:ea typeface="+mj-ea"/>
                <a:cs typeface="Chalkboard"/>
                <a:sym typeface="Wingdings"/>
              </a:rPr>
              <a:t> AMV does not appear to be linked to wind stress forcing over the Southern Ocean!</a:t>
            </a:r>
            <a:endParaRPr lang="en-US" sz="1600" dirty="0" smtClean="0">
              <a:latin typeface="Chalkboard"/>
              <a:ea typeface="+mj-ea"/>
              <a:cs typeface="Chalkboar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655448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halkboard"/>
                <a:cs typeface="Chalkboard"/>
              </a:rPr>
              <a:t>Yeager and </a:t>
            </a:r>
            <a:r>
              <a:rPr lang="en-US" sz="1400" dirty="0" err="1" smtClean="0">
                <a:latin typeface="Chalkboard"/>
                <a:cs typeface="Chalkboard"/>
              </a:rPr>
              <a:t>Danabasoglu</a:t>
            </a:r>
            <a:r>
              <a:rPr lang="en-US" sz="1400" dirty="0" smtClean="0">
                <a:latin typeface="Chalkboard"/>
                <a:cs typeface="Chalkboard"/>
              </a:rPr>
              <a:t> (2013)</a:t>
            </a:r>
            <a:endParaRPr lang="en-US" sz="14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234411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1" y="979146"/>
            <a:ext cx="4813299" cy="45707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Lab Sea deep convection is driven by local turbulent buoyancy forcing (latent &amp; sensible heat fluxes and evaporation)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 smtClean="0">
              <a:latin typeface="Chalkboard"/>
              <a:ea typeface="+mj-ea"/>
              <a:cs typeface="Chalkboar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" y="0"/>
            <a:ext cx="6134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The CONTROL simulation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pic>
        <p:nvPicPr>
          <p:cNvPr id="9" name="Picture 8" descr="mythesis.pdf"/>
          <p:cNvPicPr>
            <a:picLocks noChangeAspect="1"/>
          </p:cNvPicPr>
          <p:nvPr/>
        </p:nvPicPr>
        <p:blipFill>
          <a:blip r:embed="rId3"/>
          <a:srcRect l="17074" t="12037" r="35239" b="35013"/>
          <a:stretch>
            <a:fillRect/>
          </a:stretch>
        </p:blipFill>
        <p:spPr>
          <a:xfrm>
            <a:off x="4813299" y="635000"/>
            <a:ext cx="4330701" cy="6223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56738" y="481111"/>
            <a:ext cx="3295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halkboard"/>
                <a:cs typeface="Chalkboard"/>
              </a:rPr>
              <a:t>Lab Sea regional averages (JFM):</a:t>
            </a:r>
            <a:endParaRPr lang="en-US" sz="1400" dirty="0">
              <a:latin typeface="Chalkboard"/>
              <a:cs typeface="Chalkboar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601" y="64867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halkboard"/>
                <a:cs typeface="Chalkboard"/>
              </a:rPr>
              <a:t>Yeager and </a:t>
            </a:r>
            <a:r>
              <a:rPr lang="en-US" sz="1400" dirty="0" err="1" smtClean="0">
                <a:latin typeface="Chalkboard"/>
                <a:cs typeface="Chalkboard"/>
              </a:rPr>
              <a:t>Danabasoglu</a:t>
            </a:r>
            <a:r>
              <a:rPr lang="en-US" sz="1400" dirty="0" smtClean="0">
                <a:latin typeface="Chalkboard"/>
                <a:cs typeface="Chalkboard"/>
              </a:rPr>
              <a:t> (2013)</a:t>
            </a:r>
            <a:endParaRPr lang="en-US" sz="1400" dirty="0"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1203634"/>
            <a:ext cx="4386278" cy="48542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Decadal AMOC (&amp; gyre) variability can be largely traced to low-frequency atmospheric variability over the Lab Sea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 smtClean="0">
              <a:latin typeface="Chalkboard"/>
              <a:ea typeface="+mj-ea"/>
              <a:cs typeface="Chalkboard"/>
            </a:endParaRPr>
          </a:p>
          <a:p>
            <a:pPr lvl="0">
              <a:spcBef>
                <a:spcPct val="0"/>
              </a:spcBef>
              <a:buFont typeface="Arial"/>
              <a:buChar char="•"/>
              <a:defRPr/>
            </a:pPr>
            <a:r>
              <a:rPr lang="en-US" sz="1600" dirty="0" smtClean="0">
                <a:latin typeface="Chalkboard"/>
                <a:cs typeface="Chalkboard"/>
              </a:rPr>
              <a:t> </a:t>
            </a:r>
            <a:r>
              <a:rPr lang="en-US" sz="1600" u="sng" dirty="0" smtClean="0">
                <a:latin typeface="Chalkboard"/>
                <a:cs typeface="Chalkboard"/>
              </a:rPr>
              <a:t>Uncoupled</a:t>
            </a:r>
            <a:r>
              <a:rPr lang="en-US" sz="1600" dirty="0" smtClean="0">
                <a:latin typeface="Chalkboard"/>
                <a:cs typeface="Chalkboard"/>
              </a:rPr>
              <a:t> simulation; however, CORE-II meteorology contains information about the air-sea coupling which took place in Nature between 1948-2009 </a:t>
            </a:r>
          </a:p>
          <a:p>
            <a:pPr lvl="0">
              <a:spcBef>
                <a:spcPct val="0"/>
              </a:spcBef>
              <a:buFont typeface="Arial"/>
              <a:buChar char="•"/>
              <a:defRPr/>
            </a:pPr>
            <a:endParaRPr lang="en-US" sz="1600" dirty="0" smtClean="0">
              <a:latin typeface="Chalkboard"/>
              <a:cs typeface="Chalkboard"/>
            </a:endParaRPr>
          </a:p>
          <a:p>
            <a:pPr lvl="0">
              <a:spcBef>
                <a:spcPct val="0"/>
              </a:spcBef>
              <a:buFont typeface="Arial"/>
              <a:buChar char="•"/>
              <a:defRPr/>
            </a:pPr>
            <a:r>
              <a:rPr lang="en-US" sz="1600" dirty="0" smtClean="0">
                <a:latin typeface="Chalkboard"/>
                <a:cs typeface="Chalkboard"/>
              </a:rPr>
              <a:t> Speculation:  the low-frequency variability in atmospheric </a:t>
            </a:r>
            <a:r>
              <a:rPr lang="en-US" sz="1600" dirty="0" err="1" smtClean="0">
                <a:latin typeface="Lucida Grande"/>
                <a:ea typeface="Lucida Grande"/>
                <a:cs typeface="Lucida Grande"/>
              </a:rPr>
              <a:t>θ</a:t>
            </a:r>
            <a:r>
              <a:rPr lang="en-US" sz="1600" dirty="0" smtClean="0">
                <a:latin typeface="Chalkboard"/>
                <a:cs typeface="Chalkboard"/>
              </a:rPr>
              <a:t> and q is ocean-driven</a:t>
            </a:r>
          </a:p>
          <a:p>
            <a:pPr lvl="0">
              <a:spcBef>
                <a:spcPct val="0"/>
              </a:spcBef>
              <a:buFont typeface="Arial"/>
              <a:buChar char="•"/>
              <a:defRPr/>
            </a:pPr>
            <a:endParaRPr lang="en-US" sz="1600" dirty="0" smtClean="0">
              <a:latin typeface="Chalkboard"/>
              <a:cs typeface="Chalkboard"/>
            </a:endParaRPr>
          </a:p>
          <a:p>
            <a:pPr marL="285750" lvl="0" indent="-285750">
              <a:spcBef>
                <a:spcPct val="0"/>
              </a:spcBef>
              <a:buFont typeface="Wingdings" charset="0"/>
              <a:buChar char="è"/>
              <a:defRPr/>
            </a:pPr>
            <a:r>
              <a:rPr lang="en-US" sz="1600" dirty="0" smtClean="0">
                <a:latin typeface="Chalkboard"/>
                <a:cs typeface="Chalkboard"/>
                <a:sym typeface="Wingdings"/>
              </a:rPr>
              <a:t>Progress in prediction will require more realistic atmospheric response to ocean-driven SST’ in the Atlantic </a:t>
            </a:r>
            <a:endParaRPr lang="en-US" sz="1600" dirty="0" smtClean="0">
              <a:latin typeface="Chalkboard"/>
              <a:ea typeface="+mj-ea"/>
              <a:cs typeface="Chalkboar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" y="0"/>
            <a:ext cx="6134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The CONTROL simulation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pic>
        <p:nvPicPr>
          <p:cNvPr id="10" name="Picture 9" descr="mythesis.pdf"/>
          <p:cNvPicPr>
            <a:picLocks noChangeAspect="1"/>
          </p:cNvPicPr>
          <p:nvPr/>
        </p:nvPicPr>
        <p:blipFill>
          <a:blip r:embed="rId3"/>
          <a:srcRect l="15649" t="14259" r="32330" b="31851"/>
          <a:stretch>
            <a:fillRect/>
          </a:stretch>
        </p:blipFill>
        <p:spPr>
          <a:xfrm>
            <a:off x="4703778" y="895858"/>
            <a:ext cx="4440222" cy="59526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78938" y="481111"/>
            <a:ext cx="3295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halkboard"/>
                <a:cs typeface="Chalkboard"/>
              </a:rPr>
              <a:t>Lab Sea regional averages:</a:t>
            </a:r>
            <a:endParaRPr lang="en-US" sz="1400" dirty="0">
              <a:latin typeface="Chalkboard"/>
              <a:cs typeface="Chalkboar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78938" y="895858"/>
            <a:ext cx="3295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halkboard"/>
                <a:cs typeface="Chalkboard"/>
              </a:rPr>
              <a:t>JFM</a:t>
            </a:r>
            <a:endParaRPr lang="en-US" sz="1400" dirty="0">
              <a:latin typeface="Chalkboard"/>
              <a:cs typeface="Chalkboar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78938" y="3718275"/>
            <a:ext cx="3295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halkboard"/>
                <a:cs typeface="Chalkboard"/>
              </a:rPr>
              <a:t>Low-pass filtered </a:t>
            </a:r>
            <a:endParaRPr lang="en-US" sz="1400" dirty="0">
              <a:latin typeface="Chalkboard"/>
              <a:cs typeface="Chalkboar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601" y="64867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halkboard"/>
                <a:cs typeface="Chalkboard"/>
              </a:rPr>
              <a:t>Yeager and </a:t>
            </a:r>
            <a:r>
              <a:rPr lang="en-US" sz="1400" dirty="0" err="1" smtClean="0">
                <a:latin typeface="Chalkboard"/>
                <a:cs typeface="Chalkboard"/>
              </a:rPr>
              <a:t>Danabasoglu</a:t>
            </a:r>
            <a:r>
              <a:rPr lang="en-US" sz="1400" dirty="0" smtClean="0">
                <a:latin typeface="Chalkboard"/>
                <a:cs typeface="Chalkboard"/>
              </a:rPr>
              <a:t> (2013)</a:t>
            </a:r>
            <a:endParaRPr lang="en-US" sz="1400" dirty="0"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19255"/>
            <a:ext cx="7772400" cy="859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+mj-ea"/>
                <a:cs typeface="Chalkboard"/>
              </a:rPr>
              <a:t>OUTLINE</a:t>
            </a:r>
            <a:endParaRPr kumimoji="0" lang="en-US" sz="3600" b="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+mj-ea"/>
              <a:cs typeface="Chalkboard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" y="1000595"/>
            <a:ext cx="9143998" cy="5799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u="sng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Intro/Motivation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:  </a:t>
            </a:r>
          </a:p>
          <a:p>
            <a:pPr marL="420624" lvl="1">
              <a:spcBef>
                <a:spcPct val="0"/>
              </a:spcBef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climate impacts associated with variations in the Atlantic </a:t>
            </a:r>
            <a:r>
              <a:rPr lang="en-US" sz="2000" dirty="0" err="1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Meridional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Overturning Circulation (AMOC)</a:t>
            </a: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000" dirty="0" smtClean="0">
              <a:solidFill>
                <a:srgbClr val="000000"/>
              </a:solidFill>
              <a:latin typeface="Chalkboard"/>
              <a:ea typeface="+mj-ea"/>
              <a:cs typeface="Chalkboard"/>
            </a:endParaRP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u="sng" dirty="0" smtClean="0">
                <a:latin typeface="Chalkboard"/>
                <a:ea typeface="+mj-ea"/>
                <a:cs typeface="Chalkboard"/>
              </a:rPr>
              <a:t>AMOC past</a:t>
            </a:r>
            <a:r>
              <a:rPr lang="en-US" sz="2000" dirty="0" smtClean="0">
                <a:latin typeface="Chalkboard"/>
                <a:ea typeface="+mj-ea"/>
                <a:cs typeface="Chalkboard"/>
              </a:rPr>
              <a:t>: </a:t>
            </a:r>
            <a:endParaRPr lang="en-US" sz="2000" dirty="0">
              <a:latin typeface="Chalkboard"/>
              <a:ea typeface="+mj-ea"/>
              <a:cs typeface="Chalkboard"/>
            </a:endParaRPr>
          </a:p>
          <a:p>
            <a:pPr marL="420624" lvl="1">
              <a:spcBef>
                <a:spcPct val="0"/>
              </a:spcBef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reconstructions based on atmospheric reanalysis (1948-present) </a:t>
            </a:r>
          </a:p>
          <a:p>
            <a:pPr marL="420624" lvl="1">
              <a:spcBef>
                <a:spcPct val="0"/>
              </a:spcBef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evidence that AMOC played a significant role in Atlantic variability of the late 20</a:t>
            </a:r>
            <a:r>
              <a:rPr lang="en-US" sz="2000" baseline="30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th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century (the mid-1990s warming of the </a:t>
            </a:r>
            <a:r>
              <a:rPr lang="en-US" sz="2000" dirty="0" err="1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subpolar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gyre, SPG)</a:t>
            </a:r>
          </a:p>
          <a:p>
            <a:pPr marL="420624" lvl="1">
              <a:spcBef>
                <a:spcPct val="0"/>
              </a:spcBef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what explains historical AMOC variability?</a:t>
            </a:r>
          </a:p>
          <a:p>
            <a:pPr marL="420624" lvl="1">
              <a:spcBef>
                <a:spcPct val="0"/>
              </a:spcBef>
              <a:defRPr/>
            </a:pPr>
            <a:endParaRPr lang="en-US" sz="2000" dirty="0" smtClean="0">
              <a:solidFill>
                <a:srgbClr val="000000"/>
              </a:solidFill>
              <a:latin typeface="Chalkboard"/>
              <a:ea typeface="+mj-ea"/>
              <a:cs typeface="Chalkboard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sz="2000" u="sng" dirty="0" smtClean="0">
                <a:solidFill>
                  <a:srgbClr val="FF0000"/>
                </a:solidFill>
                <a:latin typeface="Chalkboard"/>
                <a:ea typeface="+mj-ea"/>
                <a:cs typeface="Chalkboard"/>
              </a:rPr>
              <a:t>AMOC present</a:t>
            </a:r>
            <a:r>
              <a:rPr lang="en-US" sz="2000" dirty="0" smtClean="0">
                <a:solidFill>
                  <a:srgbClr val="FF0000"/>
                </a:solidFill>
                <a:latin typeface="Chalkboard"/>
                <a:ea typeface="+mj-ea"/>
                <a:cs typeface="Chalkboard"/>
              </a:rPr>
              <a:t>:</a:t>
            </a:r>
          </a:p>
          <a:p>
            <a:pPr marL="420624" lvl="1">
              <a:spcBef>
                <a:spcPct val="0"/>
              </a:spcBef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u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nderstanding </a:t>
            </a:r>
            <a:r>
              <a:rPr lang="en-US" sz="2000" dirty="0">
                <a:solidFill>
                  <a:srgbClr val="000000"/>
                </a:solidFill>
                <a:latin typeface="Chalkboard"/>
                <a:cs typeface="Chalkboard"/>
              </a:rPr>
              <a:t>the 2009-2010 AMOC weakening measured by 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cs typeface="Chalkboard"/>
              </a:rPr>
              <a:t>RAPID 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at 26.5</a:t>
            </a:r>
            <a:r>
              <a:rPr lang="en-US" sz="2000" baseline="30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o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N</a:t>
            </a: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000" dirty="0">
              <a:solidFill>
                <a:srgbClr val="000000"/>
              </a:solidFill>
              <a:latin typeface="Chalkboard"/>
              <a:ea typeface="+mj-ea"/>
              <a:cs typeface="Chalkboard"/>
            </a:endParaRPr>
          </a:p>
          <a:p>
            <a:pPr marL="514350" lvl="0" indent="-514350"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sz="2000" u="sng" dirty="0" smtClean="0">
                <a:solidFill>
                  <a:srgbClr val="000000"/>
                </a:solidFill>
                <a:latin typeface="Chalkboard"/>
                <a:cs typeface="Chalkboard"/>
              </a:rPr>
              <a:t>AMOC future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cs typeface="Chalkboard"/>
              </a:rPr>
              <a:t>:</a:t>
            </a:r>
          </a:p>
          <a:p>
            <a:pPr marL="420624" lvl="1">
              <a:spcBef>
                <a:spcPct val="0"/>
              </a:spcBef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what should we expect in the coming decade(s)?</a:t>
            </a:r>
            <a:endParaRPr lang="en-US" sz="2000" dirty="0" smtClean="0">
              <a:solidFill>
                <a:schemeClr val="accent3"/>
              </a:solidFill>
              <a:ea typeface="+mj-ea"/>
              <a:cs typeface="Chalkboard"/>
            </a:endParaRP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2"/>
              <a:tabLst/>
              <a:defRPr/>
            </a:pP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ea typeface="+mj-ea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831390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8558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3333FF"/>
                </a:solidFill>
                <a:latin typeface="Chalkboard"/>
                <a:cs typeface="Chalkboard"/>
              </a:rPr>
              <a:t>Interannual</a:t>
            </a:r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 AMOC variations observed at 26.5</a:t>
            </a:r>
            <a:r>
              <a:rPr lang="en-US" sz="2000" baseline="30000" dirty="0" smtClean="0">
                <a:solidFill>
                  <a:srgbClr val="3333FF"/>
                </a:solidFill>
                <a:latin typeface="Chalkboard"/>
                <a:cs typeface="Chalkboard"/>
              </a:rPr>
              <a:t>o</a:t>
            </a:r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N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2907" y="1952575"/>
            <a:ext cx="4360611" cy="1063177"/>
            <a:chOff x="2073089" y="5280848"/>
            <a:chExt cx="3935419" cy="887706"/>
          </a:xfrm>
        </p:grpSpPr>
        <p:pic>
          <p:nvPicPr>
            <p:cNvPr id="4" name="Picture 3" descr="McCarthyEA.GRL.2012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58" t="2924" r="18252" b="92812"/>
            <a:stretch/>
          </p:blipFill>
          <p:spPr>
            <a:xfrm>
              <a:off x="2172419" y="5280848"/>
              <a:ext cx="3258626" cy="292452"/>
            </a:xfrm>
            <a:prstGeom prst="rect">
              <a:avLst/>
            </a:prstGeom>
          </p:spPr>
        </p:pic>
        <p:pic>
          <p:nvPicPr>
            <p:cNvPr id="10" name="Picture 9" descr="McCarthyEA.GRL.2012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7" t="11911" r="18252" b="78313"/>
            <a:stretch/>
          </p:blipFill>
          <p:spPr>
            <a:xfrm>
              <a:off x="2073089" y="5498098"/>
              <a:ext cx="3935419" cy="670456"/>
            </a:xfrm>
            <a:prstGeom prst="rect">
              <a:avLst/>
            </a:prstGeom>
          </p:spPr>
        </p:pic>
      </p:grpSp>
      <p:pic>
        <p:nvPicPr>
          <p:cNvPr id="11" name="Picture 10" descr="JohnsEA.JCLIM.2010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0" t="7432" r="19205" b="67469"/>
          <a:stretch/>
        </p:blipFill>
        <p:spPr>
          <a:xfrm>
            <a:off x="5096826" y="509702"/>
            <a:ext cx="4119239" cy="22214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63456" y="2600010"/>
            <a:ext cx="4735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halkboard"/>
                <a:cs typeface="Chalkboard"/>
              </a:rPr>
              <a:t>(Johns et al, 2011, </a:t>
            </a:r>
            <a:r>
              <a:rPr lang="en-US" sz="1400" i="1" dirty="0" smtClean="0">
                <a:latin typeface="Chalkboard"/>
                <a:cs typeface="Chalkboard"/>
              </a:rPr>
              <a:t>J. </a:t>
            </a:r>
            <a:r>
              <a:rPr lang="en-US" sz="1400" i="1" dirty="0" err="1" smtClean="0">
                <a:latin typeface="Chalkboard"/>
                <a:cs typeface="Chalkboard"/>
              </a:rPr>
              <a:t>Clim</a:t>
            </a:r>
            <a:r>
              <a:rPr lang="en-US" sz="1400" i="1" dirty="0" smtClean="0">
                <a:latin typeface="Chalkboard"/>
                <a:cs typeface="Chalkboard"/>
              </a:rPr>
              <a:t>.</a:t>
            </a:r>
            <a:r>
              <a:rPr lang="en-US" sz="1400" dirty="0" smtClean="0">
                <a:latin typeface="Chalkboard"/>
                <a:cs typeface="Chalkboard"/>
              </a:rPr>
              <a:t>)</a:t>
            </a:r>
            <a:endParaRPr lang="en-US" sz="1400" dirty="0">
              <a:latin typeface="Chalkboard"/>
              <a:cs typeface="Chalkboard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845" y="585768"/>
            <a:ext cx="4333057" cy="29672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  <a:sym typeface="Wingdings"/>
              </a:rPr>
              <a:t> </a:t>
            </a:r>
            <a:r>
              <a:rPr lang="en-US" sz="1400" dirty="0" smtClean="0">
                <a:latin typeface="Chalkboard"/>
                <a:ea typeface="+mj-ea"/>
                <a:cs typeface="Chalkboard"/>
              </a:rPr>
              <a:t>RAPID-MOCHA array giving continuous measurement of AMOC at 26.5</a:t>
            </a:r>
            <a:r>
              <a:rPr lang="en-US" baseline="30000" dirty="0" smtClean="0">
                <a:latin typeface="Chalkboard"/>
                <a:ea typeface="+mj-ea"/>
                <a:cs typeface="Chalkboard"/>
              </a:rPr>
              <a:t>o</a:t>
            </a:r>
            <a:r>
              <a:rPr lang="en-US" sz="1400" dirty="0" smtClean="0">
                <a:latin typeface="Chalkboard"/>
                <a:ea typeface="+mj-ea"/>
                <a:cs typeface="Chalkboard"/>
              </a:rPr>
              <a:t>N since April 2004</a:t>
            </a:r>
          </a:p>
        </p:txBody>
      </p:sp>
      <p:pic>
        <p:nvPicPr>
          <p:cNvPr id="14" name="Picture 13" descr="McCarthyEA.GRL.2012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t="7432" r="8160" b="46757"/>
          <a:stretch/>
        </p:blipFill>
        <p:spPr>
          <a:xfrm>
            <a:off x="0" y="3150126"/>
            <a:ext cx="5255909" cy="3707874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363456" y="3676479"/>
            <a:ext cx="777058" cy="28415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sz="1400" dirty="0" smtClean="0">
                <a:latin typeface="Chalkboard"/>
                <a:ea typeface="+mj-ea"/>
                <a:cs typeface="Chalkboard"/>
              </a:rPr>
              <a:t>AMOC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57010" y="4113036"/>
            <a:ext cx="777058" cy="28415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sz="1400" dirty="0" smtClean="0">
                <a:latin typeface="Chalkboard"/>
                <a:ea typeface="+mj-ea"/>
                <a:cs typeface="Chalkboard"/>
              </a:rPr>
              <a:t>Ekman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363456" y="3268833"/>
            <a:ext cx="777058" cy="28415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sz="1400" dirty="0" smtClean="0">
                <a:latin typeface="Chalkboard"/>
                <a:ea typeface="+mj-ea"/>
                <a:cs typeface="Chalkboard"/>
              </a:rPr>
              <a:t>GS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357010" y="5217723"/>
            <a:ext cx="777058" cy="28415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sz="1400" dirty="0" smtClean="0">
                <a:latin typeface="Chalkboard"/>
                <a:ea typeface="+mj-ea"/>
                <a:cs typeface="Chalkboard"/>
              </a:rPr>
              <a:t>NADW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371810" y="4643171"/>
            <a:ext cx="777058" cy="28415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sz="1400" dirty="0" smtClean="0">
                <a:latin typeface="Chalkboard"/>
                <a:ea typeface="+mj-ea"/>
                <a:cs typeface="Chalkboard"/>
              </a:rPr>
              <a:t>UMO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472822" y="3268832"/>
            <a:ext cx="3671178" cy="35891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dirty="0" smtClean="0">
                <a:latin typeface="Chalkboard"/>
                <a:ea typeface="+mj-ea"/>
                <a:cs typeface="Chalkboard"/>
                <a:sym typeface="Wingdings"/>
              </a:rPr>
              <a:t> </a:t>
            </a:r>
            <a:r>
              <a:rPr lang="en-US" sz="1400" dirty="0" smtClean="0">
                <a:latin typeface="Chalkboard"/>
                <a:ea typeface="+mj-ea"/>
                <a:cs typeface="Chalkboard"/>
              </a:rPr>
              <a:t>30% drop in AMOC during 2009/10 attributed to: </a:t>
            </a:r>
          </a:p>
          <a:p>
            <a:pPr lvl="1">
              <a:spcBef>
                <a:spcPct val="0"/>
              </a:spcBef>
              <a:defRPr/>
            </a:pPr>
            <a:r>
              <a:rPr lang="en-US" sz="1400" dirty="0" smtClean="0">
                <a:latin typeface="Chalkboard"/>
                <a:ea typeface="+mj-ea"/>
                <a:cs typeface="Chalkboard"/>
              </a:rPr>
              <a:t>anomalously southward </a:t>
            </a:r>
            <a:r>
              <a:rPr lang="en-US" sz="1400" dirty="0" err="1" smtClean="0">
                <a:latin typeface="Chalkboard"/>
                <a:ea typeface="+mj-ea"/>
                <a:cs typeface="Chalkboard"/>
              </a:rPr>
              <a:t>UMO+Ekman</a:t>
            </a:r>
            <a:endParaRPr lang="en-US" sz="1400" dirty="0" smtClean="0">
              <a:latin typeface="Chalkboard"/>
              <a:ea typeface="+mj-ea"/>
              <a:cs typeface="Chalkboard"/>
            </a:endParaRPr>
          </a:p>
          <a:p>
            <a:pPr lvl="1">
              <a:spcBef>
                <a:spcPct val="0"/>
              </a:spcBef>
              <a:defRPr/>
            </a:pPr>
            <a:r>
              <a:rPr lang="en-US" sz="1400" dirty="0" smtClean="0">
                <a:latin typeface="Chalkboard"/>
                <a:ea typeface="+mj-ea"/>
                <a:cs typeface="Chalkboard"/>
              </a:rPr>
              <a:t>anomalously northward lower NADW</a:t>
            </a:r>
          </a:p>
          <a:p>
            <a:pPr>
              <a:spcBef>
                <a:spcPct val="0"/>
              </a:spcBef>
              <a:defRPr/>
            </a:pPr>
            <a:endParaRPr lang="en-US" sz="1400" dirty="0">
              <a:latin typeface="Chalkboard"/>
              <a:ea typeface="+mj-ea"/>
              <a:cs typeface="Chalkboard"/>
            </a:endParaRPr>
          </a:p>
          <a:p>
            <a:pPr>
              <a:buFont typeface="Arial"/>
              <a:buChar char="•"/>
            </a:pPr>
            <a:r>
              <a:rPr lang="en-US" sz="1400" dirty="0" smtClean="0">
                <a:latin typeface="Chalkboard"/>
                <a:ea typeface="+mj-ea"/>
                <a:cs typeface="Chalkboard"/>
              </a:rPr>
              <a:t> Ekman’ related to strong NAO</a:t>
            </a:r>
            <a:r>
              <a:rPr lang="en-US" baseline="30000" dirty="0" smtClean="0">
                <a:latin typeface="Chalkboard"/>
                <a:ea typeface="+mj-ea"/>
                <a:cs typeface="Chalkboard"/>
              </a:rPr>
              <a:t>-</a:t>
            </a:r>
            <a:r>
              <a:rPr lang="en-US" sz="1400" dirty="0" smtClean="0">
                <a:latin typeface="Chalkboard"/>
                <a:ea typeface="+mj-ea"/>
                <a:cs typeface="Chalkboard"/>
              </a:rPr>
              <a:t> of winter 2010</a:t>
            </a:r>
          </a:p>
          <a:p>
            <a:pPr>
              <a:spcBef>
                <a:spcPct val="0"/>
              </a:spcBef>
              <a:buFont typeface="Arial"/>
              <a:buChar char="•"/>
              <a:defRPr/>
            </a:pPr>
            <a:endParaRPr lang="en-US" sz="1400" dirty="0">
              <a:latin typeface="Chalkboard"/>
              <a:ea typeface="+mj-ea"/>
              <a:cs typeface="Chalkboard"/>
            </a:endParaRPr>
          </a:p>
          <a:p>
            <a:pPr>
              <a:spcBef>
                <a:spcPct val="0"/>
              </a:spcBef>
              <a:buFont typeface="Arial"/>
              <a:buChar char="•"/>
              <a:defRPr/>
            </a:pPr>
            <a:r>
              <a:rPr lang="en-US" sz="1400" dirty="0" smtClean="0">
                <a:latin typeface="Chalkboard"/>
                <a:ea typeface="+mj-ea"/>
                <a:cs typeface="Chalkboard"/>
              </a:rPr>
              <a:t> </a:t>
            </a:r>
            <a:r>
              <a:rPr lang="en-US" sz="1400" dirty="0">
                <a:latin typeface="Chalkboard"/>
                <a:cs typeface="Chalkboard"/>
              </a:rPr>
              <a:t>origins of deepened WB thermocline which explains UMO’ are unknown; “not yet clear what caused change in shear between the lower NADW and the upper NADW.”</a:t>
            </a:r>
          </a:p>
          <a:p>
            <a:pPr>
              <a:spcBef>
                <a:spcPct val="0"/>
              </a:spcBef>
              <a:defRPr/>
            </a:pPr>
            <a:endParaRPr lang="en-US" sz="1400" dirty="0">
              <a:latin typeface="Chalkboard"/>
              <a:ea typeface="+mj-ea"/>
              <a:cs typeface="Chalkboard"/>
            </a:endParaRPr>
          </a:p>
          <a:p>
            <a:pPr>
              <a:spcBef>
                <a:spcPct val="0"/>
              </a:spcBef>
              <a:buFont typeface="Arial"/>
              <a:buChar char="•"/>
              <a:defRPr/>
            </a:pPr>
            <a:r>
              <a:rPr lang="en-US" sz="1400" dirty="0" smtClean="0">
                <a:latin typeface="Chalkboard"/>
                <a:ea typeface="+mj-ea"/>
                <a:cs typeface="Chalkboard"/>
              </a:rPr>
              <a:t> “rebalancing from overturning to gyre transport”</a:t>
            </a:r>
          </a:p>
        </p:txBody>
      </p:sp>
      <p:sp>
        <p:nvSpPr>
          <p:cNvPr id="21" name="Left Brace 20"/>
          <p:cNvSpPr/>
          <p:nvPr/>
        </p:nvSpPr>
        <p:spPr>
          <a:xfrm>
            <a:off x="5848796" y="3826940"/>
            <a:ext cx="136209" cy="38436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4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OC.annual.hov.M+B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" t="13199" r="8014" b="3669"/>
          <a:stretch/>
        </p:blipFill>
        <p:spPr>
          <a:xfrm>
            <a:off x="4279810" y="675498"/>
            <a:ext cx="4864190" cy="598017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08508" y="660045"/>
            <a:ext cx="1653825" cy="370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sz="1400" dirty="0" smtClean="0">
                <a:latin typeface="Chalkboard"/>
                <a:ea typeface="+mj-ea"/>
                <a:cs typeface="Chalkboard"/>
              </a:rPr>
              <a:t>Max(AMOC(z))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2" y="1028624"/>
            <a:ext cx="4333057" cy="29672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Negative 2009/2010 AMOC anomaly in CONTROL is associated with wind forcing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>
              <a:latin typeface="Chalkboard"/>
              <a:ea typeface="+mj-ea"/>
              <a:cs typeface="Chalkboard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Magnitude is quite modest when viewed in the context of 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multidecadal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 variability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8558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Simulated AMOC Strength (latitude vs. time)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sp>
        <p:nvSpPr>
          <p:cNvPr id="2" name="Oval 1"/>
          <p:cNvSpPr/>
          <p:nvPr/>
        </p:nvSpPr>
        <p:spPr>
          <a:xfrm>
            <a:off x="7979933" y="1317112"/>
            <a:ext cx="407620" cy="517437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MOC.26.5N.annual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5834" b="51198"/>
          <a:stretch/>
        </p:blipFill>
        <p:spPr>
          <a:xfrm>
            <a:off x="-2" y="4198471"/>
            <a:ext cx="4625790" cy="265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70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847408"/>
            <a:ext cx="3730355" cy="13577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Monthly means (4/2004-3/2011)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RAPID:  17.4 ± 3.9 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Sv</a:t>
            </a:r>
            <a:endParaRPr lang="en-US" sz="1600" dirty="0" smtClean="0">
              <a:latin typeface="Chalkboard"/>
              <a:ea typeface="+mj-ea"/>
              <a:cs typeface="Chalkboard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CORE-II: 18.2 </a:t>
            </a:r>
            <a:r>
              <a:rPr lang="en-US" sz="1600" dirty="0">
                <a:latin typeface="Chalkboard"/>
                <a:cs typeface="Chalkboard"/>
              </a:rPr>
              <a:t>± 2</a:t>
            </a:r>
            <a:r>
              <a:rPr lang="en-US" sz="1600" dirty="0" smtClean="0">
                <a:latin typeface="Chalkboard"/>
                <a:cs typeface="Chalkboard"/>
              </a:rPr>
              <a:t>.4 </a:t>
            </a:r>
            <a:r>
              <a:rPr lang="en-US" sz="1600" dirty="0" err="1" smtClean="0">
                <a:latin typeface="Chalkboard"/>
                <a:cs typeface="Chalkboard"/>
              </a:rPr>
              <a:t>Sv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 </a:t>
            </a:r>
          </a:p>
          <a:p>
            <a:pPr lvl="0">
              <a:spcBef>
                <a:spcPct val="0"/>
              </a:spcBef>
              <a:defRPr/>
            </a:pPr>
            <a:endParaRPr lang="en-US" sz="1600" dirty="0">
              <a:latin typeface="Chalkboard"/>
              <a:ea typeface="+mj-ea"/>
              <a:cs typeface="Chalkboard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Correlation: 0.75</a:t>
            </a:r>
          </a:p>
          <a:p>
            <a:pPr lvl="0">
              <a:spcBef>
                <a:spcPct val="0"/>
              </a:spcBef>
              <a:defRPr/>
            </a:pPr>
            <a:endParaRPr lang="en-US" dirty="0">
              <a:latin typeface="Chalkboard"/>
              <a:ea typeface="+mj-ea"/>
              <a:cs typeface="Chalkboard"/>
            </a:endParaRPr>
          </a:p>
          <a:p>
            <a:pPr lvl="0">
              <a:spcBef>
                <a:spcPct val="0"/>
              </a:spcBef>
              <a:defRPr/>
            </a:pPr>
            <a:endParaRPr lang="en-US" dirty="0" smtClean="0">
              <a:latin typeface="Chalkboard"/>
              <a:ea typeface="+mj-ea"/>
              <a:cs typeface="Chalkboar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8558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Monthly AMOC at 26.5</a:t>
            </a:r>
            <a:r>
              <a:rPr lang="en-US" sz="2000" baseline="30000" dirty="0" smtClean="0">
                <a:solidFill>
                  <a:srgbClr val="3333FF"/>
                </a:solidFill>
                <a:latin typeface="Chalkboard"/>
                <a:cs typeface="Chalkboard"/>
              </a:rPr>
              <a:t>o</a:t>
            </a:r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N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pic>
        <p:nvPicPr>
          <p:cNvPr id="2" name="Picture 1" descr="AMOC.26N.withRAPID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3344" r="10032" b="7909"/>
          <a:stretch/>
        </p:blipFill>
        <p:spPr>
          <a:xfrm>
            <a:off x="4515775" y="400110"/>
            <a:ext cx="4403211" cy="646480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226554" y="2872639"/>
            <a:ext cx="1770332" cy="6055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Raw monthly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226554" y="5602941"/>
            <a:ext cx="1770332" cy="8297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latin typeface="Chalkboard"/>
                <a:ea typeface="+mj-ea"/>
                <a:cs typeface="Chalkboard"/>
              </a:rPr>
              <a:t>d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eseasonalized,6-mo low-pass filtered</a:t>
            </a:r>
          </a:p>
        </p:txBody>
      </p:sp>
    </p:spTree>
    <p:extLst>
      <p:ext uri="{BB962C8B-B14F-4D97-AF65-F5344CB8AC3E}">
        <p14:creationId xmlns:p14="http://schemas.microsoft.com/office/powerpoint/2010/main" val="3472658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0"/>
            <a:ext cx="360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Sea Surface Temperature (SST) variability (1870-2009) 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44465" y="2054886"/>
            <a:ext cx="1766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Chalkboard"/>
                <a:cs typeface="Chalkboard"/>
              </a:rPr>
              <a:t>interannual</a:t>
            </a:r>
            <a:endParaRPr lang="en-US" sz="2000" dirty="0">
              <a:latin typeface="Chalkboard"/>
              <a:cs typeface="Chalkboar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44465" y="4632817"/>
            <a:ext cx="1766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halkboard"/>
                <a:cs typeface="Chalkboard"/>
              </a:rPr>
              <a:t>decadal</a:t>
            </a:r>
            <a:endParaRPr lang="en-US" sz="2000" dirty="0">
              <a:latin typeface="Chalkboard"/>
              <a:cs typeface="Chalkboar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6203184"/>
            <a:ext cx="33050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halkboard"/>
                <a:cs typeface="Chalkboard"/>
              </a:rPr>
              <a:t>*</a:t>
            </a:r>
            <a:r>
              <a:rPr lang="en-US" sz="1600" dirty="0" err="1" smtClean="0">
                <a:latin typeface="Chalkboard"/>
                <a:cs typeface="Chalkboard"/>
              </a:rPr>
              <a:t>mergedHadleyOI</a:t>
            </a:r>
            <a:r>
              <a:rPr lang="en-US" sz="1600" dirty="0" smtClean="0">
                <a:latin typeface="Chalkboard"/>
                <a:cs typeface="Chalkboard"/>
              </a:rPr>
              <a:t> SST (</a:t>
            </a:r>
            <a:r>
              <a:rPr lang="en-US" sz="1600" dirty="0" err="1" smtClean="0">
                <a:latin typeface="Chalkboard"/>
                <a:cs typeface="Chalkboard"/>
              </a:rPr>
              <a:t>Hurrell</a:t>
            </a:r>
            <a:r>
              <a:rPr lang="en-US" sz="1600" dirty="0" smtClean="0">
                <a:latin typeface="Chalkboard"/>
                <a:cs typeface="Chalkboard"/>
              </a:rPr>
              <a:t> et al. 2008)</a:t>
            </a:r>
            <a:endParaRPr lang="en-US" sz="1600" dirty="0">
              <a:latin typeface="Chalkboard"/>
              <a:cs typeface="Chalkboard"/>
            </a:endParaRPr>
          </a:p>
        </p:txBody>
      </p:sp>
      <p:pic>
        <p:nvPicPr>
          <p:cNvPr id="2" name="Picture 1" descr="rmsSST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t="11272" r="13241" b="14191"/>
          <a:stretch/>
        </p:blipFill>
        <p:spPr>
          <a:xfrm>
            <a:off x="3801948" y="577845"/>
            <a:ext cx="5342052" cy="61819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75066" y="389146"/>
            <a:ext cx="3030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halkboard"/>
                <a:cs typeface="Chalkboard"/>
              </a:rPr>
              <a:t>r</a:t>
            </a:r>
            <a:r>
              <a:rPr lang="en-US" sz="2000" dirty="0" err="1" smtClean="0">
                <a:latin typeface="Chalkboard"/>
                <a:cs typeface="Chalkboard"/>
              </a:rPr>
              <a:t>ms</a:t>
            </a:r>
            <a:r>
              <a:rPr lang="en-US" sz="2000" dirty="0" smtClean="0">
                <a:latin typeface="Chalkboard"/>
                <a:cs typeface="Chalkboard"/>
              </a:rPr>
              <a:t> SST</a:t>
            </a:r>
            <a:endParaRPr lang="en-US" sz="20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902414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847408"/>
            <a:ext cx="4215898" cy="53227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Interannual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 variations in AMOC at 26.5</a:t>
            </a:r>
            <a:r>
              <a:rPr lang="en-US" baseline="30000" dirty="0" smtClean="0">
                <a:latin typeface="Chalkboard"/>
                <a:ea typeface="+mj-ea"/>
                <a:cs typeface="Chalkboard"/>
              </a:rPr>
              <a:t>o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N over 2004-2012 are predominantly associated with wind stress perturbations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8558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Monthly AMOC at 26.5</a:t>
            </a:r>
            <a:r>
              <a:rPr lang="en-US" sz="2000" baseline="30000" dirty="0" smtClean="0">
                <a:solidFill>
                  <a:srgbClr val="3333FF"/>
                </a:solidFill>
                <a:latin typeface="Chalkboard"/>
                <a:cs typeface="Chalkboard"/>
              </a:rPr>
              <a:t>o</a:t>
            </a:r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N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pic>
        <p:nvPicPr>
          <p:cNvPr id="2" name="Picture 1" descr="AMOC.26N.MBdecomp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t="2059" r="9698" b="8167"/>
          <a:stretch/>
        </p:blipFill>
        <p:spPr>
          <a:xfrm>
            <a:off x="4551052" y="393192"/>
            <a:ext cx="4426834" cy="646480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226554" y="2872639"/>
            <a:ext cx="1770332" cy="6055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Raw monthly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26554" y="5602941"/>
            <a:ext cx="1770332" cy="8297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latin typeface="Chalkboard"/>
                <a:ea typeface="+mj-ea"/>
                <a:cs typeface="Chalkboard"/>
              </a:rPr>
              <a:t>d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eseasonalized,6-mo low-pass filtered</a:t>
            </a:r>
          </a:p>
        </p:txBody>
      </p:sp>
    </p:spTree>
    <p:extLst>
      <p:ext uri="{BB962C8B-B14F-4D97-AF65-F5344CB8AC3E}">
        <p14:creationId xmlns:p14="http://schemas.microsoft.com/office/powerpoint/2010/main" val="3906111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847409"/>
            <a:ext cx="3730355" cy="16166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Model exhibits low sensitivity to wind data product (NCEP reanalysis vs. CCMP) at this location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8558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Monthly AMOC at 26.5</a:t>
            </a:r>
            <a:r>
              <a:rPr lang="en-US" sz="2000" baseline="30000" dirty="0" smtClean="0">
                <a:solidFill>
                  <a:srgbClr val="3333FF"/>
                </a:solidFill>
                <a:latin typeface="Chalkboard"/>
                <a:cs typeface="Chalkboard"/>
              </a:rPr>
              <a:t>o</a:t>
            </a:r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N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pic>
        <p:nvPicPr>
          <p:cNvPr id="2" name="Picture 1" descr="AMOC.26N.CCMP.2004-2012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8" t="3602" r="10031" b="7910"/>
          <a:stretch/>
        </p:blipFill>
        <p:spPr>
          <a:xfrm>
            <a:off x="4628226" y="400433"/>
            <a:ext cx="4392294" cy="645756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226554" y="2872639"/>
            <a:ext cx="1770332" cy="6055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Raw monthly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226554" y="5602941"/>
            <a:ext cx="1770332" cy="8297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latin typeface="Chalkboard"/>
                <a:ea typeface="+mj-ea"/>
                <a:cs typeface="Chalkboard"/>
              </a:rPr>
              <a:t>d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eseasonalized,6-mo low-pass filtered</a:t>
            </a:r>
          </a:p>
        </p:txBody>
      </p:sp>
    </p:spTree>
    <p:extLst>
      <p:ext uri="{BB962C8B-B14F-4D97-AF65-F5344CB8AC3E}">
        <p14:creationId xmlns:p14="http://schemas.microsoft.com/office/powerpoint/2010/main" val="1727056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83444" y="616797"/>
            <a:ext cx="8665565" cy="14496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Consider VIV balance below 1171m (deep, southward branch of AMOC)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>
                <a:latin typeface="Chalkboard"/>
                <a:ea typeface="+mj-ea"/>
                <a:cs typeface="Chalkboard"/>
              </a:rPr>
              <a:t> 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mean(</a:t>
            </a:r>
            <a:r>
              <a:rPr lang="en-US" sz="1600" dirty="0" err="1" smtClean="0">
                <a:latin typeface="Lucida Grande"/>
                <a:ea typeface="Lucida Grande"/>
                <a:cs typeface="Lucida Grande"/>
              </a:rPr>
              <a:t>ψ</a:t>
            </a:r>
            <a:r>
              <a:rPr lang="en-US" baseline="-25000" dirty="0" err="1" smtClean="0">
                <a:latin typeface="Chalkboard"/>
                <a:ea typeface="+mj-ea"/>
                <a:cs typeface="Chalkboard"/>
              </a:rPr>
              <a:t>max</a:t>
            </a:r>
            <a:r>
              <a:rPr lang="en-US" dirty="0" smtClean="0">
                <a:latin typeface="Chalkboard"/>
                <a:ea typeface="+mj-ea"/>
                <a:cs typeface="Chalkboard"/>
              </a:rPr>
              <a:t>)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  ≈ DWBC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>
                <a:latin typeface="Chalkboard"/>
                <a:ea typeface="+mj-ea"/>
                <a:cs typeface="Chalkboard"/>
              </a:rPr>
              <a:t> 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South of Hatteras, DWBC balance is: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43437" y="2066403"/>
            <a:ext cx="49648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halkboard"/>
                <a:cs typeface="Chalkboard"/>
              </a:rPr>
              <a:t>AMOC variance associated with </a:t>
            </a:r>
            <a:r>
              <a:rPr lang="en-US" sz="1600" b="1" dirty="0" err="1" smtClean="0">
                <a:latin typeface="Chalkboard"/>
                <a:cs typeface="Chalkboard"/>
              </a:rPr>
              <a:t>interannual</a:t>
            </a:r>
            <a:r>
              <a:rPr lang="en-US" sz="1600" b="1" dirty="0" smtClean="0">
                <a:latin typeface="Chalkboard"/>
                <a:cs typeface="Chalkboard"/>
              </a:rPr>
              <a:t> momentum &amp; buoyancy forcing perturbations</a:t>
            </a:r>
            <a:endParaRPr lang="en-US" sz="1600" b="1" dirty="0">
              <a:latin typeface="Chalkboard"/>
              <a:cs typeface="Chalkboard"/>
            </a:endParaRPr>
          </a:p>
        </p:txBody>
      </p:sp>
      <p:pic>
        <p:nvPicPr>
          <p:cNvPr id="2" name="Picture 1" descr="viv.low.clim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0" t="3866" r="8945" b="10370"/>
          <a:stretch/>
        </p:blipFill>
        <p:spPr>
          <a:xfrm rot="16200000">
            <a:off x="2313814" y="650383"/>
            <a:ext cx="4927755" cy="6748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6495"/>
            <a:ext cx="6134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 Wind-driven AMOC variability at 26.5</a:t>
            </a:r>
            <a:r>
              <a:rPr lang="en-US" sz="2000" baseline="30000" dirty="0" smtClean="0">
                <a:solidFill>
                  <a:srgbClr val="3333FF"/>
                </a:solidFill>
                <a:latin typeface="Chalkboard"/>
                <a:cs typeface="Chalkboard"/>
              </a:rPr>
              <a:t>o</a:t>
            </a:r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N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graphicFrame>
        <p:nvGraphicFramePr>
          <p:cNvPr id="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2139082"/>
              </p:ext>
            </p:extLst>
          </p:nvPr>
        </p:nvGraphicFramePr>
        <p:xfrm>
          <a:off x="4140200" y="1160463"/>
          <a:ext cx="2898775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Equation" r:id="rId5" imgW="2324100" imgH="279400" progId="Equation.3">
                  <p:embed/>
                </p:oleObj>
              </mc:Choice>
              <mc:Fallback>
                <p:oleObj name="Equation" r:id="rId5" imgW="23241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1160463"/>
                        <a:ext cx="2898775" cy="347662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324600" y="6563961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halkboard"/>
                <a:cs typeface="Chalkboard"/>
              </a:rPr>
              <a:t>Yeager (in prep., 2013)</a:t>
            </a:r>
            <a:endParaRPr lang="en-US" sz="14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367821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83444" y="616797"/>
            <a:ext cx="8665565" cy="998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weaker 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ptorq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 -&gt; weaker DWBC -&gt; less upwelling at mid-depths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>
                <a:latin typeface="Chalkboard"/>
                <a:ea typeface="+mj-ea"/>
                <a:cs typeface="Chalkboard"/>
              </a:rPr>
              <a:t> 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Expect deepening of WB thermocline when DWBC weakens -- some explanation of McCarthy et al (2012) results?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43437" y="2066403"/>
            <a:ext cx="49648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halkboard"/>
                <a:cs typeface="Chalkboard"/>
              </a:rPr>
              <a:t>AMOC variance associated with </a:t>
            </a:r>
            <a:r>
              <a:rPr lang="en-US" sz="1600" b="1" dirty="0" err="1" smtClean="0">
                <a:latin typeface="Chalkboard"/>
                <a:cs typeface="Chalkboard"/>
              </a:rPr>
              <a:t>interannual</a:t>
            </a:r>
            <a:r>
              <a:rPr lang="en-US" sz="1600" b="1" dirty="0" smtClean="0">
                <a:latin typeface="Chalkboard"/>
                <a:cs typeface="Chalkboard"/>
              </a:rPr>
              <a:t> momentum &amp; buoyancy forcing perturbations</a:t>
            </a:r>
            <a:endParaRPr lang="en-US" sz="1600" b="1" dirty="0">
              <a:latin typeface="Chalkboard"/>
              <a:cs typeface="Chalkboard"/>
            </a:endParaRPr>
          </a:p>
        </p:txBody>
      </p:sp>
      <p:pic>
        <p:nvPicPr>
          <p:cNvPr id="2" name="Picture 1" descr="viv.low.clim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0" t="3866" r="8945" b="10370"/>
          <a:stretch/>
        </p:blipFill>
        <p:spPr>
          <a:xfrm rot="16200000">
            <a:off x="2313814" y="792538"/>
            <a:ext cx="4927755" cy="6748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6495"/>
            <a:ext cx="6134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 Wind-driven AMOC variability at 26.5</a:t>
            </a:r>
            <a:r>
              <a:rPr lang="en-US" sz="2000" baseline="30000" dirty="0" smtClean="0">
                <a:solidFill>
                  <a:srgbClr val="3333FF"/>
                </a:solidFill>
                <a:latin typeface="Chalkboard"/>
                <a:cs typeface="Chalkboard"/>
              </a:rPr>
              <a:t>o</a:t>
            </a:r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N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6563961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halkboard"/>
                <a:cs typeface="Chalkboard"/>
              </a:rPr>
              <a:t>Yeager (in prep., 2013)</a:t>
            </a:r>
            <a:endParaRPr lang="en-US" sz="14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530784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vupplow.hovm.decomp.1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7" t="3518" r="7781" b="3212"/>
          <a:stretch/>
        </p:blipFill>
        <p:spPr>
          <a:xfrm rot="16200000">
            <a:off x="2496321" y="945131"/>
            <a:ext cx="4568736" cy="68021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3437" y="1968899"/>
            <a:ext cx="4964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halkboard"/>
                <a:cs typeface="Chalkboard"/>
              </a:rPr>
              <a:t>VIV’ below 1171m at 26.5</a:t>
            </a:r>
            <a:r>
              <a:rPr lang="en-US" b="1" baseline="30000" dirty="0" smtClean="0">
                <a:latin typeface="Chalkboard"/>
                <a:cs typeface="Chalkboard"/>
              </a:rPr>
              <a:t>o</a:t>
            </a:r>
            <a:r>
              <a:rPr lang="en-US" sz="1600" b="1" dirty="0" smtClean="0">
                <a:latin typeface="Chalkboard"/>
                <a:cs typeface="Chalkboard"/>
              </a:rPr>
              <a:t>N</a:t>
            </a:r>
            <a:endParaRPr lang="en-US" sz="1600" b="1" dirty="0">
              <a:latin typeface="Chalkboard"/>
              <a:cs typeface="Chalkboar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6495"/>
            <a:ext cx="6134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 Wind-driven AMOC at 26.5</a:t>
            </a:r>
            <a:r>
              <a:rPr lang="en-US" sz="2000" baseline="30000" dirty="0" smtClean="0">
                <a:solidFill>
                  <a:srgbClr val="3333FF"/>
                </a:solidFill>
                <a:latin typeface="Chalkboard"/>
                <a:cs typeface="Chalkboard"/>
              </a:rPr>
              <a:t>o</a:t>
            </a:r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N  (experiment M)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3444" y="616797"/>
            <a:ext cx="8665565" cy="14496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Large 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ptorq</a:t>
            </a:r>
            <a:r>
              <a:rPr lang="en-US" baseline="30000" dirty="0" smtClean="0">
                <a:latin typeface="Chalkboard"/>
                <a:ea typeface="+mj-ea"/>
                <a:cs typeface="Chalkboard"/>
              </a:rPr>
              <a:t>+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 (negative 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w</a:t>
            </a:r>
            <a:r>
              <a:rPr lang="en-US" sz="1600" baseline="-25000" dirty="0" err="1" smtClean="0">
                <a:latin typeface="Chalkboard"/>
                <a:ea typeface="+mj-ea"/>
                <a:cs typeface="Chalkboard"/>
              </a:rPr>
              <a:t>bottom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, stretching) associated with reduced DWBC in 2010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>
                <a:latin typeface="Chalkboard"/>
                <a:ea typeface="+mj-ea"/>
                <a:cs typeface="Chalkboard"/>
              </a:rPr>
              <a:t> 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Most but not all of deep AMOC’ is associated with western boundary; e.g., considerable MAR enhancement in 2010 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 smtClean="0">
              <a:latin typeface="Chalkboard"/>
              <a:ea typeface="+mj-ea"/>
              <a:cs typeface="Chalkboar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6563961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halkboard"/>
                <a:cs typeface="Chalkboard"/>
              </a:rPr>
              <a:t>Yeager (in prep., 2013)</a:t>
            </a:r>
            <a:endParaRPr lang="en-US" sz="14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91513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vupplow.hovm.decomp.2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0" t="3976" r="8669" b="2754"/>
          <a:stretch/>
        </p:blipFill>
        <p:spPr>
          <a:xfrm rot="16200000">
            <a:off x="2527847" y="1105381"/>
            <a:ext cx="4569424" cy="68031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3437" y="2063669"/>
            <a:ext cx="4964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halkboard"/>
                <a:cs typeface="Chalkboard"/>
              </a:rPr>
              <a:t>VIV’ below 1171m at 26.5</a:t>
            </a:r>
            <a:r>
              <a:rPr lang="en-US" b="1" baseline="30000" dirty="0" smtClean="0">
                <a:latin typeface="Chalkboard"/>
                <a:cs typeface="Chalkboard"/>
              </a:rPr>
              <a:t>o</a:t>
            </a:r>
            <a:r>
              <a:rPr lang="en-US" sz="1600" b="1" dirty="0" smtClean="0">
                <a:latin typeface="Chalkboard"/>
                <a:cs typeface="Chalkboard"/>
              </a:rPr>
              <a:t>N</a:t>
            </a:r>
            <a:endParaRPr lang="en-US" sz="1600" b="1" dirty="0">
              <a:latin typeface="Chalkboard"/>
              <a:cs typeface="Chalkboard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3444" y="616797"/>
            <a:ext cx="8665565" cy="14496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viscous torques reduce the effects of 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ptorq</a:t>
            </a:r>
            <a:endParaRPr lang="en-US" sz="1600" dirty="0" smtClean="0">
              <a:latin typeface="Chalkboard"/>
              <a:ea typeface="+mj-ea"/>
              <a:cs typeface="Chalkboard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>
                <a:latin typeface="Chalkboard"/>
                <a:ea typeface="+mj-ea"/>
                <a:cs typeface="Chalkboard"/>
              </a:rPr>
              <a:t> 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clear topographic signature (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ptorq+viscosity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) of 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baroclinic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 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Rossby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 waves. 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Barotropic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 adjustment to Ekman’ also reflected in 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ptorq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 at WB.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>
                <a:latin typeface="Chalkboard"/>
                <a:ea typeface="+mj-ea"/>
                <a:cs typeface="Chalkboard"/>
              </a:rPr>
              <a:t> 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Some indication of enhanced wave amplitude west of the MAR (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Chelton&amp;Schlax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 1996)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>
                <a:latin typeface="Chalkboard"/>
                <a:ea typeface="+mj-ea"/>
                <a:cs typeface="Chalkboard"/>
              </a:rPr>
              <a:t> 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barotropic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 flow anomalies are largely “bottom-driven” 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16495"/>
            <a:ext cx="6134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 Wind-driven AMOC at 26.5</a:t>
            </a:r>
            <a:r>
              <a:rPr lang="en-US" sz="2000" baseline="30000" dirty="0" smtClean="0">
                <a:solidFill>
                  <a:srgbClr val="3333FF"/>
                </a:solidFill>
                <a:latin typeface="Chalkboard"/>
                <a:cs typeface="Chalkboard"/>
              </a:rPr>
              <a:t>o</a:t>
            </a:r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N  (experiment M)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6563961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halkboard"/>
                <a:cs typeface="Chalkboard"/>
              </a:rPr>
              <a:t>Yeager (in prep., 2013)</a:t>
            </a:r>
            <a:endParaRPr lang="en-US" sz="14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4208510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vupplow.hovm.decomp.3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7" t="4088" r="9513" b="2918"/>
          <a:stretch/>
        </p:blipFill>
        <p:spPr>
          <a:xfrm rot="16200000">
            <a:off x="2639626" y="956591"/>
            <a:ext cx="4496434" cy="68031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3437" y="1891189"/>
            <a:ext cx="4964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halkboard"/>
                <a:cs typeface="Chalkboard"/>
              </a:rPr>
              <a:t>VIV’ below 1171m at 26.5</a:t>
            </a:r>
            <a:r>
              <a:rPr lang="en-US" b="1" baseline="30000" dirty="0" smtClean="0">
                <a:latin typeface="Chalkboard"/>
                <a:cs typeface="Chalkboard"/>
              </a:rPr>
              <a:t>o</a:t>
            </a:r>
            <a:r>
              <a:rPr lang="en-US" sz="1600" b="1" dirty="0" smtClean="0">
                <a:latin typeface="Chalkboard"/>
                <a:cs typeface="Chalkboard"/>
              </a:rPr>
              <a:t>N</a:t>
            </a:r>
            <a:endParaRPr lang="en-US" sz="1600" b="1" dirty="0">
              <a:latin typeface="Chalkboard"/>
              <a:cs typeface="Chalkboar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6495"/>
            <a:ext cx="6134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 Wind-driven AMOC at 26.5</a:t>
            </a:r>
            <a:r>
              <a:rPr lang="en-US" sz="2000" baseline="30000" dirty="0" smtClean="0">
                <a:solidFill>
                  <a:srgbClr val="3333FF"/>
                </a:solidFill>
                <a:latin typeface="Chalkboard"/>
                <a:cs typeface="Chalkboard"/>
              </a:rPr>
              <a:t>o</a:t>
            </a:r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N  (experiment M)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83444" y="616797"/>
            <a:ext cx="8665565" cy="14496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anomalous mid-depth 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downwelling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 in 2009 at WB associated with arrival of 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Rossby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 wave forced at the EB in 2006/2007 – probably too weak in the model.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>
                <a:latin typeface="Chalkboard"/>
                <a:ea typeface="+mj-ea"/>
                <a:cs typeface="Chalkboard"/>
              </a:rPr>
              <a:t> 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Further DWBC reduction forced in 2010 was due to wind-forced 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barotropic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 waves impinging on the WB &amp; MAR</a:t>
            </a: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 smtClean="0">
              <a:latin typeface="Chalkboard"/>
              <a:ea typeface="+mj-ea"/>
              <a:cs typeface="Chalkboar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4600" y="6563961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halkboard"/>
                <a:cs typeface="Chalkboard"/>
              </a:rPr>
              <a:t>Yeager (in prep., 2013)</a:t>
            </a:r>
            <a:endParaRPr lang="en-US" sz="14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018603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5222" y="3916436"/>
            <a:ext cx="3730355" cy="13577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Sum of all 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vorticity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 terms below 1171m at 26.5</a:t>
            </a:r>
            <a:r>
              <a:rPr lang="en-US" baseline="30000" dirty="0" smtClean="0">
                <a:latin typeface="Chalkboard"/>
                <a:ea typeface="+mj-ea"/>
                <a:cs typeface="Chalkboard"/>
              </a:rPr>
              <a:t>o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N </a:t>
            </a:r>
          </a:p>
          <a:p>
            <a:pPr>
              <a:spcBef>
                <a:spcPct val="0"/>
              </a:spcBef>
              <a:buFont typeface="Arial"/>
              <a:buChar char="•"/>
              <a:defRPr/>
            </a:pPr>
            <a:r>
              <a:rPr lang="en-US" sz="1600" dirty="0">
                <a:latin typeface="Chalkboard"/>
                <a:ea typeface="+mj-ea"/>
                <a:cs typeface="Chalkboard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Chalkboard"/>
                <a:cs typeface="Chalkboard"/>
              </a:rPr>
              <a:t>Sum of </a:t>
            </a:r>
            <a:r>
              <a:rPr lang="en-US" sz="1600" dirty="0" smtClean="0">
                <a:solidFill>
                  <a:srgbClr val="FF0000"/>
                </a:solidFill>
                <a:latin typeface="Chalkboard"/>
                <a:cs typeface="Chalkboard"/>
              </a:rPr>
              <a:t>all </a:t>
            </a:r>
            <a:r>
              <a:rPr lang="en-US" sz="1600" dirty="0" err="1" smtClean="0">
                <a:solidFill>
                  <a:srgbClr val="FF0000"/>
                </a:solidFill>
                <a:latin typeface="Chalkboard"/>
                <a:cs typeface="Chalkboard"/>
              </a:rPr>
              <a:t>vorticity</a:t>
            </a:r>
            <a:r>
              <a:rPr lang="en-US" sz="1600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Chalkboard"/>
                <a:cs typeface="Chalkboard"/>
              </a:rPr>
              <a:t>terms </a:t>
            </a:r>
            <a:r>
              <a:rPr lang="en-US" sz="1600" dirty="0" smtClean="0">
                <a:solidFill>
                  <a:srgbClr val="FF0000"/>
                </a:solidFill>
                <a:latin typeface="Chalkboard"/>
                <a:cs typeface="Chalkboard"/>
              </a:rPr>
              <a:t>EXCEPT viscous torque</a:t>
            </a:r>
            <a:endParaRPr lang="en-US" sz="1600" dirty="0">
              <a:solidFill>
                <a:srgbClr val="FF0000"/>
              </a:solidFill>
              <a:latin typeface="Chalkboard"/>
              <a:cs typeface="Chalkboard"/>
            </a:endParaRPr>
          </a:p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 smtClean="0">
              <a:latin typeface="Chalkboard"/>
              <a:ea typeface="+mj-ea"/>
              <a:cs typeface="Chalkboard"/>
            </a:endParaRPr>
          </a:p>
          <a:p>
            <a:pPr lvl="0">
              <a:spcBef>
                <a:spcPct val="0"/>
              </a:spcBef>
              <a:defRPr/>
            </a:pPr>
            <a:endParaRPr lang="en-US" dirty="0">
              <a:latin typeface="Chalkboard"/>
              <a:ea typeface="+mj-ea"/>
              <a:cs typeface="Chalkboard"/>
            </a:endParaRPr>
          </a:p>
          <a:p>
            <a:pPr lvl="0">
              <a:spcBef>
                <a:spcPct val="0"/>
              </a:spcBef>
              <a:defRPr/>
            </a:pPr>
            <a:endParaRPr lang="en-US" dirty="0" smtClean="0">
              <a:latin typeface="Chalkboard"/>
              <a:ea typeface="+mj-ea"/>
              <a:cs typeface="Chalkboar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8558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AMOC at 26.5</a:t>
            </a:r>
            <a:r>
              <a:rPr lang="en-US" sz="2000" baseline="30000" dirty="0" smtClean="0">
                <a:solidFill>
                  <a:srgbClr val="3333FF"/>
                </a:solidFill>
                <a:latin typeface="Chalkboard"/>
                <a:cs typeface="Chalkboard"/>
              </a:rPr>
              <a:t>o</a:t>
            </a:r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N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pic>
        <p:nvPicPr>
          <p:cNvPr id="3" name="Picture 2" descr="vivupplow.hovm.decomp.ts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6" t="4115" r="10769" b="50516"/>
          <a:stretch/>
        </p:blipFill>
        <p:spPr>
          <a:xfrm>
            <a:off x="4629208" y="3393583"/>
            <a:ext cx="4078111" cy="3111361"/>
          </a:xfrm>
          <a:prstGeom prst="rect">
            <a:avLst/>
          </a:prstGeom>
        </p:spPr>
      </p:pic>
      <p:pic>
        <p:nvPicPr>
          <p:cNvPr id="8" name="Picture 7" descr="AMOC.26N.withRAPID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0" t="48217" r="10032" b="7909"/>
          <a:stretch/>
        </p:blipFill>
        <p:spPr>
          <a:xfrm>
            <a:off x="4550124" y="296332"/>
            <a:ext cx="4157196" cy="30972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41105" y="2060466"/>
            <a:ext cx="1534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halkboard"/>
                <a:cs typeface="Chalkboard"/>
              </a:rPr>
              <a:t>CONTROL</a:t>
            </a:r>
            <a:endParaRPr lang="en-US" sz="1600" dirty="0">
              <a:latin typeface="Chalkboard"/>
              <a:cs typeface="Chalkboar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41105" y="2382143"/>
            <a:ext cx="1534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halkboard"/>
                <a:cs typeface="Chalkboard"/>
              </a:rPr>
              <a:t>RAPID</a:t>
            </a:r>
            <a:endParaRPr lang="en-US" sz="16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07622" y="823280"/>
            <a:ext cx="3730355" cy="13577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Some of the mismatch between CONTROL and RAPID may be attributable to viscous effects….</a:t>
            </a:r>
          </a:p>
          <a:p>
            <a:pPr lvl="0">
              <a:spcBef>
                <a:spcPct val="0"/>
              </a:spcBef>
              <a:defRPr/>
            </a:pPr>
            <a:endParaRPr lang="en-US" dirty="0">
              <a:latin typeface="Chalkboard"/>
              <a:ea typeface="+mj-ea"/>
              <a:cs typeface="Chalkboard"/>
            </a:endParaRPr>
          </a:p>
          <a:p>
            <a:pPr lvl="0">
              <a:spcBef>
                <a:spcPct val="0"/>
              </a:spcBef>
              <a:defRPr/>
            </a:pPr>
            <a:endParaRPr lang="en-US" dirty="0" smtClean="0">
              <a:latin typeface="Chalkboard"/>
              <a:ea typeface="+mj-ea"/>
              <a:cs typeface="Chalkboar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24600" y="6563961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halkboard"/>
                <a:cs typeface="Chalkboard"/>
              </a:rPr>
              <a:t>Yeager (in prep., 2013)</a:t>
            </a:r>
            <a:endParaRPr lang="en-US" sz="14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329284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19255"/>
            <a:ext cx="7772400" cy="859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+mj-ea"/>
                <a:cs typeface="Chalkboard"/>
              </a:rPr>
              <a:t>OUTLINE</a:t>
            </a:r>
            <a:endParaRPr kumimoji="0" lang="en-US" sz="3600" b="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+mj-ea"/>
              <a:cs typeface="Chalkboard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" y="1000595"/>
            <a:ext cx="9143998" cy="5799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u="sng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Intro/Motivation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:  </a:t>
            </a:r>
          </a:p>
          <a:p>
            <a:pPr marL="420624" lvl="1">
              <a:spcBef>
                <a:spcPct val="0"/>
              </a:spcBef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climate impacts associated with variations in the Atlantic </a:t>
            </a:r>
            <a:r>
              <a:rPr lang="en-US" sz="2000" dirty="0" err="1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Meridional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Overturning Circulation (AMOC)</a:t>
            </a: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000" dirty="0" smtClean="0">
              <a:solidFill>
                <a:srgbClr val="000000"/>
              </a:solidFill>
              <a:latin typeface="Chalkboard"/>
              <a:ea typeface="+mj-ea"/>
              <a:cs typeface="Chalkboard"/>
            </a:endParaRP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u="sng" dirty="0" smtClean="0">
                <a:latin typeface="Chalkboard"/>
                <a:ea typeface="+mj-ea"/>
                <a:cs typeface="Chalkboard"/>
              </a:rPr>
              <a:t>AMOC past</a:t>
            </a:r>
            <a:r>
              <a:rPr lang="en-US" sz="2000" dirty="0" smtClean="0">
                <a:latin typeface="Chalkboard"/>
                <a:ea typeface="+mj-ea"/>
                <a:cs typeface="Chalkboard"/>
              </a:rPr>
              <a:t>: </a:t>
            </a:r>
            <a:endParaRPr lang="en-US" sz="2000" dirty="0">
              <a:latin typeface="Chalkboard"/>
              <a:ea typeface="+mj-ea"/>
              <a:cs typeface="Chalkboard"/>
            </a:endParaRPr>
          </a:p>
          <a:p>
            <a:pPr marL="420624" lvl="1">
              <a:spcBef>
                <a:spcPct val="0"/>
              </a:spcBef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reconstructions based on atmospheric reanalysis (1948-present) </a:t>
            </a:r>
          </a:p>
          <a:p>
            <a:pPr marL="420624" lvl="1">
              <a:spcBef>
                <a:spcPct val="0"/>
              </a:spcBef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evidence that AMOC played a significant role in Atlantic variability of the late 20</a:t>
            </a:r>
            <a:r>
              <a:rPr lang="en-US" sz="2000" baseline="30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th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century (the mid-1990s warming of the </a:t>
            </a:r>
            <a:r>
              <a:rPr lang="en-US" sz="2000" dirty="0" err="1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subpolar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gyre, SPG)</a:t>
            </a:r>
          </a:p>
          <a:p>
            <a:pPr marL="420624" lvl="1">
              <a:spcBef>
                <a:spcPct val="0"/>
              </a:spcBef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what explains historical AMOC variability?</a:t>
            </a:r>
          </a:p>
          <a:p>
            <a:pPr marL="420624" lvl="1">
              <a:spcBef>
                <a:spcPct val="0"/>
              </a:spcBef>
              <a:defRPr/>
            </a:pPr>
            <a:endParaRPr lang="en-US" sz="2000" dirty="0" smtClean="0">
              <a:solidFill>
                <a:srgbClr val="000000"/>
              </a:solidFill>
              <a:latin typeface="Chalkboard"/>
              <a:ea typeface="+mj-ea"/>
              <a:cs typeface="Chalkboard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sz="2000" u="sng" dirty="0" smtClean="0">
                <a:latin typeface="Chalkboard"/>
                <a:ea typeface="+mj-ea"/>
                <a:cs typeface="Chalkboard"/>
              </a:rPr>
              <a:t>AMOC present</a:t>
            </a:r>
            <a:r>
              <a:rPr lang="en-US" sz="2000" dirty="0" smtClean="0">
                <a:latin typeface="Chalkboard"/>
                <a:ea typeface="+mj-ea"/>
                <a:cs typeface="Chalkboard"/>
              </a:rPr>
              <a:t>:</a:t>
            </a:r>
          </a:p>
          <a:p>
            <a:pPr marL="420624" lvl="1">
              <a:spcBef>
                <a:spcPct val="0"/>
              </a:spcBef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u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nderstanding </a:t>
            </a:r>
            <a:r>
              <a:rPr lang="en-US" sz="2000" dirty="0">
                <a:solidFill>
                  <a:srgbClr val="000000"/>
                </a:solidFill>
                <a:latin typeface="Chalkboard"/>
                <a:cs typeface="Chalkboard"/>
              </a:rPr>
              <a:t>the 2009-2010 AMOC weakening measured by 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cs typeface="Chalkboard"/>
              </a:rPr>
              <a:t>RAPID 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at 26.5</a:t>
            </a:r>
            <a:r>
              <a:rPr lang="en-US" sz="2000" baseline="30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o</a:t>
            </a: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N</a:t>
            </a: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000" dirty="0">
              <a:solidFill>
                <a:srgbClr val="000000"/>
              </a:solidFill>
              <a:latin typeface="Chalkboard"/>
              <a:ea typeface="+mj-ea"/>
              <a:cs typeface="Chalkboard"/>
            </a:endParaRPr>
          </a:p>
          <a:p>
            <a:pPr marL="514350" lvl="0" indent="-514350"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sz="2000" u="sng" dirty="0" smtClean="0">
                <a:solidFill>
                  <a:srgbClr val="FF0000"/>
                </a:solidFill>
                <a:latin typeface="Chalkboard"/>
                <a:cs typeface="Chalkboard"/>
              </a:rPr>
              <a:t>AMOC future</a:t>
            </a:r>
            <a:r>
              <a:rPr lang="en-US" sz="2000" dirty="0" smtClean="0">
                <a:solidFill>
                  <a:srgbClr val="FF0000"/>
                </a:solidFill>
                <a:latin typeface="Chalkboard"/>
                <a:cs typeface="Chalkboard"/>
              </a:rPr>
              <a:t>:</a:t>
            </a:r>
          </a:p>
          <a:p>
            <a:pPr marL="420624" lvl="1">
              <a:spcBef>
                <a:spcPct val="0"/>
              </a:spcBef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latin typeface="Chalkboard"/>
                <a:ea typeface="+mj-ea"/>
                <a:cs typeface="Chalkboard"/>
              </a:rPr>
              <a:t> what should we expect in the coming decade(s)?</a:t>
            </a:r>
            <a:endParaRPr lang="en-US" sz="2000" dirty="0" smtClean="0">
              <a:solidFill>
                <a:schemeClr val="accent3"/>
              </a:solidFill>
              <a:ea typeface="+mj-ea"/>
              <a:cs typeface="Chalkboard"/>
            </a:endParaRPr>
          </a:p>
          <a:p>
            <a:pPr marL="514350" marR="0" lvl="0" indent="-51435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romanUcPeriod" startAt="2"/>
              <a:tabLst/>
              <a:defRPr/>
            </a:pP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ea typeface="+mj-ea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434009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OCsig2.annual.hov.M_B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" t="6538" r="4539" b="8087"/>
          <a:stretch/>
        </p:blipFill>
        <p:spPr>
          <a:xfrm>
            <a:off x="4324086" y="448380"/>
            <a:ext cx="4819914" cy="598017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08508" y="448380"/>
            <a:ext cx="1653825" cy="3700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sz="1400" dirty="0" smtClean="0">
                <a:latin typeface="Chalkboard"/>
                <a:ea typeface="+mj-ea"/>
                <a:cs typeface="Chalkboard"/>
              </a:rPr>
              <a:t>Max(AMOC(</a:t>
            </a:r>
            <a:r>
              <a:rPr lang="en-US" sz="1400" dirty="0" err="1" smtClean="0">
                <a:latin typeface="Lucida Grande"/>
                <a:ea typeface="Lucida Grande"/>
                <a:cs typeface="Lucida Grande"/>
              </a:rPr>
              <a:t>σ</a:t>
            </a:r>
            <a:r>
              <a:rPr lang="en-US" sz="1400" dirty="0" smtClean="0">
                <a:latin typeface="Chalkboard"/>
                <a:ea typeface="+mj-ea"/>
                <a:cs typeface="Chalkboard"/>
              </a:rPr>
              <a:t>))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8558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Buoyancy-driven AMOC weakening at 26.5N in the near future?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2" y="1028624"/>
            <a:ext cx="4333057" cy="48415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spcBef>
                <a:spcPct val="0"/>
              </a:spcBef>
              <a:buFont typeface="Arial"/>
              <a:buChar char="•"/>
              <a:defRPr/>
            </a:pPr>
            <a:r>
              <a:rPr lang="en-US" sz="1600" dirty="0" smtClean="0">
                <a:latin typeface="Chalkboard"/>
                <a:cs typeface="Chalkboard"/>
              </a:rPr>
              <a:t> AMOC</a:t>
            </a:r>
            <a:r>
              <a:rPr lang="en-US" sz="1600" dirty="0">
                <a:latin typeface="Chalkboard"/>
                <a:cs typeface="Chalkboard"/>
              </a:rPr>
              <a:t>(</a:t>
            </a:r>
            <a:r>
              <a:rPr lang="en-US" sz="1600" dirty="0" err="1">
                <a:latin typeface="Lucida Grande"/>
                <a:ea typeface="Lucida Grande"/>
                <a:cs typeface="Lucida Grande"/>
              </a:rPr>
              <a:t>σ</a:t>
            </a:r>
            <a:r>
              <a:rPr lang="en-US" sz="1600" dirty="0" smtClean="0">
                <a:latin typeface="Chalkboard"/>
                <a:cs typeface="Chalkboard"/>
              </a:rPr>
              <a:t>) highlights buoyancy-driven gyre flow 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variations at </a:t>
            </a:r>
            <a:r>
              <a:rPr lang="en-US" sz="1600" dirty="0" err="1" smtClean="0">
                <a:latin typeface="Chalkboard"/>
                <a:ea typeface="+mj-ea"/>
                <a:cs typeface="Chalkboard"/>
              </a:rPr>
              <a:t>subpolar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 latitudes</a:t>
            </a:r>
          </a:p>
          <a:p>
            <a:pPr lvl="0">
              <a:spcBef>
                <a:spcPct val="0"/>
              </a:spcBef>
              <a:buFont typeface="Arial"/>
              <a:buChar char="•"/>
              <a:defRPr/>
            </a:pPr>
            <a:endParaRPr lang="en-US" sz="1600" dirty="0" smtClean="0">
              <a:latin typeface="Chalkboard"/>
              <a:ea typeface="+mj-ea"/>
              <a:cs typeface="Chalkboard"/>
            </a:endParaRPr>
          </a:p>
          <a:p>
            <a:pPr lvl="0">
              <a:spcBef>
                <a:spcPct val="0"/>
              </a:spcBef>
              <a:defRPr/>
            </a:pPr>
            <a:endParaRPr lang="en-US" sz="1600" dirty="0">
              <a:latin typeface="Chalkboard"/>
              <a:ea typeface="+mj-ea"/>
              <a:cs typeface="Chalkboard"/>
            </a:endParaRPr>
          </a:p>
          <a:p>
            <a:pPr lvl="0">
              <a:spcBef>
                <a:spcPct val="0"/>
              </a:spcBef>
              <a:buFont typeface="Arial"/>
              <a:buChar char="•"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high (low) NAO:   strong (weak) buoyancy-driven overturning in SPNA with subsequent propagation southwards</a:t>
            </a:r>
          </a:p>
          <a:p>
            <a:pPr lvl="0">
              <a:spcBef>
                <a:spcPct val="0"/>
              </a:spcBef>
              <a:buFont typeface="Arial"/>
              <a:buChar char="•"/>
              <a:defRPr/>
            </a:pPr>
            <a:endParaRPr lang="en-US" sz="1600" dirty="0">
              <a:latin typeface="Chalkboard"/>
              <a:ea typeface="+mj-ea"/>
              <a:cs typeface="Chalkboard"/>
            </a:endParaRPr>
          </a:p>
          <a:p>
            <a:pPr lvl="0">
              <a:spcBef>
                <a:spcPct val="0"/>
              </a:spcBef>
              <a:buFont typeface="Arial"/>
              <a:buChar char="•"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</a:t>
            </a:r>
            <a:r>
              <a:rPr lang="en-US" sz="1600" dirty="0" smtClean="0">
                <a:latin typeface="Chalkboard"/>
                <a:cs typeface="Chalkboard"/>
              </a:rPr>
              <a:t>high (low) </a:t>
            </a:r>
            <a:r>
              <a:rPr lang="en-US" sz="1600" dirty="0">
                <a:latin typeface="Chalkboard"/>
                <a:cs typeface="Chalkboard"/>
              </a:rPr>
              <a:t>NAO:   </a:t>
            </a:r>
            <a:r>
              <a:rPr lang="en-US" sz="1600" dirty="0" smtClean="0">
                <a:latin typeface="Chalkboard"/>
                <a:cs typeface="Chalkboard"/>
              </a:rPr>
              <a:t>weak (strong) momentum-driven overturning </a:t>
            </a:r>
            <a:r>
              <a:rPr lang="en-US" sz="1600" dirty="0">
                <a:latin typeface="Chalkboard"/>
                <a:cs typeface="Chalkboard"/>
              </a:rPr>
              <a:t>in </a:t>
            </a:r>
            <a:r>
              <a:rPr lang="en-US" sz="1600" dirty="0" smtClean="0">
                <a:latin typeface="Chalkboard"/>
                <a:cs typeface="Chalkboard"/>
              </a:rPr>
              <a:t>SPNA; strong (weak) </a:t>
            </a:r>
            <a:r>
              <a:rPr lang="en-US" sz="1600" dirty="0">
                <a:latin typeface="Chalkboard"/>
                <a:cs typeface="Chalkboard"/>
              </a:rPr>
              <a:t>momentum-driven overturning in </a:t>
            </a:r>
            <a:r>
              <a:rPr lang="en-US" sz="1600" dirty="0" smtClean="0">
                <a:latin typeface="Chalkboard"/>
                <a:cs typeface="Chalkboard"/>
              </a:rPr>
              <a:t>STNA</a:t>
            </a:r>
          </a:p>
          <a:p>
            <a:pPr lvl="0">
              <a:spcBef>
                <a:spcPct val="0"/>
              </a:spcBef>
              <a:defRPr/>
            </a:pPr>
            <a:endParaRPr lang="en-US" sz="1600" dirty="0">
              <a:latin typeface="Chalkboard"/>
              <a:ea typeface="+mj-ea"/>
              <a:cs typeface="Chalkboard"/>
            </a:endParaRPr>
          </a:p>
          <a:p>
            <a:pPr lvl="0">
              <a:spcBef>
                <a:spcPct val="0"/>
              </a:spcBef>
              <a:buFont typeface="Arial"/>
              <a:buChar char="•"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It seems likely that the very negative NAO of 2009/2010 will result in a buoyancy-driven weakening of AMOC at 26.5N in the years to come…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07625" y="4131840"/>
            <a:ext cx="302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halkboard"/>
                <a:cs typeface="Chalkboard"/>
              </a:rPr>
              <a:t>+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73336" y="4115420"/>
            <a:ext cx="338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halkboard"/>
                <a:cs typeface="Chalkboard"/>
              </a:rPr>
              <a:t>+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35732" y="4118765"/>
            <a:ext cx="260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halkboard"/>
                <a:cs typeface="Chalkboard"/>
              </a:rPr>
              <a:t>+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26685" y="4157620"/>
            <a:ext cx="240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halkboard"/>
                <a:cs typeface="Chalkboard"/>
              </a:rPr>
              <a:t>-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7073" y="4153715"/>
            <a:ext cx="257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halkboard"/>
                <a:cs typeface="Chalkboard"/>
              </a:rPr>
              <a:t>-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30784" y="4159540"/>
            <a:ext cx="313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halkboard"/>
                <a:cs typeface="Chalkboard"/>
              </a:rPr>
              <a:t>-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86183" y="2240352"/>
            <a:ext cx="316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halkboard"/>
                <a:cs typeface="Chalkboard"/>
              </a:rPr>
              <a:t>+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30956" y="2264545"/>
            <a:ext cx="454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halkboard"/>
                <a:cs typeface="Chalkboard"/>
              </a:rPr>
              <a:t>-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75694" y="2277858"/>
            <a:ext cx="454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halkboard"/>
                <a:cs typeface="Chalkboard"/>
              </a:rPr>
              <a:t>-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80096" y="2213783"/>
            <a:ext cx="338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halkboard"/>
                <a:cs typeface="Chalkboard"/>
              </a:rPr>
              <a:t>+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71629" y="4183784"/>
            <a:ext cx="313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halkboard"/>
                <a:cs typeface="Chalkboard"/>
              </a:rPr>
              <a:t>-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04690" y="2236092"/>
            <a:ext cx="316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halkboard"/>
                <a:cs typeface="Chalkboard"/>
              </a:rPr>
              <a:t>+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87178" y="4131359"/>
            <a:ext cx="316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halkboard"/>
                <a:cs typeface="Chalkboard"/>
              </a:rPr>
              <a:t>+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35732" y="2238093"/>
            <a:ext cx="260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halkboard"/>
                <a:cs typeface="Chalkboard"/>
              </a:rPr>
              <a:t>+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Chalkboard"/>
              <a:cs typeface="Chalkboard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82899" y="2242908"/>
            <a:ext cx="257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halkboard"/>
                <a:cs typeface="Chalkboard"/>
              </a:rPr>
              <a:t>-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26685" y="2241996"/>
            <a:ext cx="240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halkboard"/>
                <a:cs typeface="Chalkboard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76092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44465" y="2054886"/>
            <a:ext cx="1766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Chalkboard"/>
                <a:cs typeface="Chalkboard"/>
              </a:rPr>
              <a:t>interannual</a:t>
            </a:r>
            <a:endParaRPr lang="en-US" sz="2000" dirty="0">
              <a:latin typeface="Chalkboard"/>
              <a:cs typeface="Chalkboar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44465" y="4632817"/>
            <a:ext cx="1766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halkboard"/>
                <a:cs typeface="Chalkboard"/>
              </a:rPr>
              <a:t>decadal</a:t>
            </a:r>
            <a:endParaRPr lang="en-US" sz="2000" dirty="0">
              <a:latin typeface="Chalkboard"/>
              <a:cs typeface="Chalkboar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6203184"/>
            <a:ext cx="33050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halkboard"/>
                <a:cs typeface="Chalkboard"/>
              </a:rPr>
              <a:t>*</a:t>
            </a:r>
            <a:r>
              <a:rPr lang="en-US" sz="1600" dirty="0" err="1" smtClean="0">
                <a:latin typeface="Chalkboard"/>
                <a:cs typeface="Chalkboard"/>
              </a:rPr>
              <a:t>mergedHadleyOI</a:t>
            </a:r>
            <a:r>
              <a:rPr lang="en-US" sz="1600" dirty="0" smtClean="0">
                <a:latin typeface="Chalkboard"/>
                <a:cs typeface="Chalkboard"/>
              </a:rPr>
              <a:t> SST (</a:t>
            </a:r>
            <a:r>
              <a:rPr lang="en-US" sz="1600" dirty="0" err="1" smtClean="0">
                <a:latin typeface="Chalkboard"/>
                <a:cs typeface="Chalkboard"/>
              </a:rPr>
              <a:t>Hurrell</a:t>
            </a:r>
            <a:r>
              <a:rPr lang="en-US" sz="1600" dirty="0" smtClean="0">
                <a:latin typeface="Chalkboard"/>
                <a:cs typeface="Chalkboard"/>
              </a:rPr>
              <a:t> et al. 2008)</a:t>
            </a:r>
            <a:endParaRPr lang="en-US" sz="1600" dirty="0">
              <a:latin typeface="Chalkboard"/>
              <a:cs typeface="Chalkboard"/>
            </a:endParaRPr>
          </a:p>
        </p:txBody>
      </p:sp>
      <p:pic>
        <p:nvPicPr>
          <p:cNvPr id="3" name="Picture 2" descr="rmsSST.detrended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" t="10927" r="14134" b="13156"/>
          <a:stretch/>
        </p:blipFill>
        <p:spPr>
          <a:xfrm>
            <a:off x="3937060" y="473304"/>
            <a:ext cx="5206940" cy="61813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360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Sea Surface Temperature (SST) variability (1870-2009) 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75066" y="389146"/>
            <a:ext cx="3030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halkboard"/>
                <a:cs typeface="Chalkboard"/>
              </a:rPr>
              <a:t>r</a:t>
            </a:r>
            <a:r>
              <a:rPr lang="en-US" sz="2000" dirty="0" err="1" smtClean="0">
                <a:latin typeface="Chalkboard"/>
                <a:cs typeface="Chalkboard"/>
              </a:rPr>
              <a:t>ms</a:t>
            </a:r>
            <a:r>
              <a:rPr lang="en-US" sz="2000" dirty="0" smtClean="0">
                <a:latin typeface="Chalkboard"/>
                <a:cs typeface="Chalkboard"/>
              </a:rPr>
              <a:t> </a:t>
            </a:r>
            <a:r>
              <a:rPr lang="en-US" sz="2000" dirty="0" err="1" smtClean="0">
                <a:latin typeface="Chalkboard"/>
                <a:cs typeface="Chalkboard"/>
              </a:rPr>
              <a:t>detrended</a:t>
            </a:r>
            <a:r>
              <a:rPr lang="en-US" sz="2000" dirty="0" smtClean="0">
                <a:latin typeface="Chalkboard"/>
                <a:cs typeface="Chalkboard"/>
              </a:rPr>
              <a:t> SST</a:t>
            </a:r>
            <a:endParaRPr lang="en-US" sz="20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725044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" y="0"/>
            <a:ext cx="6134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3333FF"/>
                </a:solidFill>
                <a:latin typeface="Chalkboard"/>
                <a:cs typeface="Chalkboard"/>
              </a:rPr>
              <a:t>Interannual</a:t>
            </a:r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 variability of LSW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34" y="4646203"/>
            <a:ext cx="4749798" cy="22117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spcBef>
                <a:spcPct val="0"/>
              </a:spcBef>
              <a:buFont typeface="Arial"/>
              <a:buChar char="•"/>
              <a:defRPr/>
            </a:pPr>
            <a:r>
              <a:rPr lang="en-US" sz="1400" dirty="0" smtClean="0">
                <a:latin typeface="Chalkboard"/>
                <a:ea typeface="+mj-ea"/>
                <a:cs typeface="Chalkboard"/>
              </a:rPr>
              <a:t> </a:t>
            </a:r>
            <a:r>
              <a:rPr lang="en-US" sz="1400" dirty="0">
                <a:latin typeface="Chalkboard"/>
                <a:ea typeface="+mj-ea"/>
                <a:cs typeface="Chalkboard"/>
              </a:rPr>
              <a:t>S</a:t>
            </a:r>
            <a:r>
              <a:rPr lang="en-US" sz="1400" dirty="0" smtClean="0">
                <a:latin typeface="Chalkboard"/>
                <a:ea typeface="+mj-ea"/>
                <a:cs typeface="Chalkboard"/>
              </a:rPr>
              <a:t>imulated variability in the Labrador Sea compares well with hydrographic time series. </a:t>
            </a:r>
          </a:p>
          <a:p>
            <a:pPr lvl="0">
              <a:spcBef>
                <a:spcPct val="0"/>
              </a:spcBef>
              <a:defRPr/>
            </a:pPr>
            <a:endParaRPr lang="en-US" sz="1400" u="sng" dirty="0">
              <a:latin typeface="Chalkboard"/>
              <a:ea typeface="+mj-ea"/>
              <a:cs typeface="Chalkboard"/>
            </a:endParaRPr>
          </a:p>
          <a:p>
            <a:pPr lvl="0">
              <a:spcBef>
                <a:spcPct val="0"/>
              </a:spcBef>
              <a:buFont typeface="Arial"/>
              <a:buChar char="•"/>
              <a:defRPr/>
            </a:pPr>
            <a:r>
              <a:rPr lang="en-US" sz="1400" dirty="0" smtClean="0">
                <a:latin typeface="Chalkboard"/>
                <a:ea typeface="+mj-ea"/>
                <a:cs typeface="Chalkboard"/>
              </a:rPr>
              <a:t> Trend towards less dense LSW in recent years.</a:t>
            </a:r>
          </a:p>
          <a:p>
            <a:pPr lvl="0">
              <a:spcBef>
                <a:spcPct val="0"/>
              </a:spcBef>
              <a:buFont typeface="Arial"/>
              <a:buChar char="•"/>
              <a:defRPr/>
            </a:pPr>
            <a:endParaRPr lang="en-US" sz="1400" dirty="0">
              <a:latin typeface="Chalkboard"/>
              <a:ea typeface="+mj-ea"/>
              <a:cs typeface="Chalkboard"/>
            </a:endParaRPr>
          </a:p>
          <a:p>
            <a:pPr lvl="0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1400" dirty="0" smtClean="0">
                <a:latin typeface="Chalkboard"/>
                <a:ea typeface="+mj-ea"/>
                <a:cs typeface="Chalkboard"/>
                <a:sym typeface="Wingdings"/>
              </a:rPr>
              <a:t> Most up-to-date </a:t>
            </a:r>
            <a:r>
              <a:rPr lang="en-US" sz="1400" dirty="0" err="1" smtClean="0">
                <a:latin typeface="Chalkboard"/>
                <a:ea typeface="+mj-ea"/>
                <a:cs typeface="Chalkboard"/>
                <a:sym typeface="Wingdings"/>
              </a:rPr>
              <a:t>obs</a:t>
            </a:r>
            <a:r>
              <a:rPr lang="en-US" sz="1400" dirty="0" smtClean="0">
                <a:latin typeface="Chalkboard"/>
                <a:ea typeface="+mj-ea"/>
                <a:cs typeface="Chalkboard"/>
                <a:sym typeface="Wingdings"/>
              </a:rPr>
              <a:t> of 1000-2500m </a:t>
            </a:r>
            <a:r>
              <a:rPr lang="en-US" sz="1400" dirty="0" smtClean="0"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US" baseline="-25000" dirty="0" smtClean="0">
                <a:latin typeface="Chalkboard"/>
                <a:ea typeface="+mj-ea"/>
                <a:cs typeface="Chalkboard"/>
                <a:sym typeface="Wingdings"/>
              </a:rPr>
              <a:t>2</a:t>
            </a:r>
            <a:r>
              <a:rPr lang="en-US" sz="1400" dirty="0" smtClean="0">
                <a:latin typeface="Chalkboard"/>
                <a:ea typeface="+mj-ea"/>
                <a:cs typeface="Chalkboard"/>
                <a:sym typeface="Wingdings"/>
              </a:rPr>
              <a:t>’ from Lab Sea region (EN3, UK Met Office) show extremely low-density conditions (Robson et al, 2013</a:t>
            </a:r>
            <a:r>
              <a:rPr lang="en-US" sz="1400" i="1" dirty="0" smtClean="0">
                <a:latin typeface="Chalkboard"/>
                <a:ea typeface="+mj-ea"/>
                <a:cs typeface="Chalkboard"/>
                <a:sym typeface="Wingdings"/>
              </a:rPr>
              <a:t>, Nat. Geo.</a:t>
            </a:r>
            <a:r>
              <a:rPr lang="en-US" sz="1400" dirty="0" smtClean="0">
                <a:latin typeface="Chalkboard"/>
                <a:ea typeface="+mj-ea"/>
                <a:cs typeface="Chalkboard"/>
                <a:sym typeface="Wingdings"/>
              </a:rPr>
              <a:t>)</a:t>
            </a:r>
            <a:endParaRPr lang="en-US" sz="1400" dirty="0" smtClean="0">
              <a:latin typeface="Chalkboard"/>
              <a:ea typeface="+mj-ea"/>
              <a:cs typeface="Chalkboard"/>
            </a:endParaRPr>
          </a:p>
          <a:p>
            <a:pPr lvl="0">
              <a:spcBef>
                <a:spcPct val="0"/>
              </a:spcBef>
              <a:buFont typeface="Arial"/>
              <a:buChar char="•"/>
              <a:defRPr/>
            </a:pPr>
            <a:endParaRPr lang="en-US" sz="1400" dirty="0">
              <a:latin typeface="Chalkboard"/>
              <a:ea typeface="+mj-ea"/>
              <a:cs typeface="Chalkboard"/>
            </a:endParaRPr>
          </a:p>
          <a:p>
            <a:pPr lvl="0">
              <a:spcBef>
                <a:spcPct val="0"/>
              </a:spcBef>
              <a:buFont typeface="Arial"/>
              <a:buChar char="•"/>
              <a:defRPr/>
            </a:pPr>
            <a:endParaRPr lang="en-US" sz="1400" dirty="0" smtClean="0">
              <a:latin typeface="Chalkboard"/>
              <a:ea typeface="+mj-ea"/>
              <a:cs typeface="Chalkboard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54540" y="376536"/>
            <a:ext cx="4689460" cy="3865717"/>
            <a:chOff x="4436008" y="1670195"/>
            <a:chExt cx="4689460" cy="4005536"/>
          </a:xfrm>
        </p:grpSpPr>
        <p:pic>
          <p:nvPicPr>
            <p:cNvPr id="27" name="Picture 26" descr="NatlVar.sub.pdf"/>
            <p:cNvPicPr>
              <a:picLocks noChangeAspect="1"/>
            </p:cNvPicPr>
            <p:nvPr/>
          </p:nvPicPr>
          <p:blipFill rotWithShape="1">
            <a:blip r:embed="rId3"/>
            <a:srcRect l="21721" t="37812" r="28192" b="30868"/>
            <a:stretch/>
          </p:blipFill>
          <p:spPr>
            <a:xfrm>
              <a:off x="4436008" y="1880971"/>
              <a:ext cx="4689460" cy="379476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5143841" y="1670195"/>
              <a:ext cx="32892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Chalkboard"/>
                  <a:cs typeface="Chalkboard"/>
                </a:rPr>
                <a:t>OBS Lab Sea S’,</a:t>
              </a:r>
              <a:r>
                <a:rPr lang="en-US" sz="1400" dirty="0" smtClean="0">
                  <a:latin typeface="Lucida Grande"/>
                  <a:ea typeface="Lucida Grande"/>
                  <a:cs typeface="Lucida Grande"/>
                </a:rPr>
                <a:t>σ</a:t>
              </a:r>
              <a:r>
                <a:rPr lang="en-US" sz="1400" baseline="-25000" dirty="0" smtClean="0">
                  <a:latin typeface="Chalkboard"/>
                  <a:cs typeface="Chalkboard"/>
                </a:rPr>
                <a:t>2</a:t>
              </a:r>
              <a:r>
                <a:rPr lang="en-US" sz="1400" dirty="0" smtClean="0">
                  <a:latin typeface="Chalkboard"/>
                  <a:cs typeface="Chalkboard"/>
                </a:rPr>
                <a:t>’ </a:t>
              </a:r>
              <a:endParaRPr lang="en-US" sz="1400" dirty="0">
                <a:latin typeface="Chalkboard"/>
                <a:cs typeface="Chalkboard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143841" y="3491460"/>
              <a:ext cx="2654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Chalkboard"/>
                  <a:cs typeface="Chalkboard"/>
                </a:rPr>
                <a:t>MODEL Lab Sea S’ ,</a:t>
              </a:r>
              <a:r>
                <a:rPr lang="en-US" sz="1400" dirty="0" smtClean="0">
                  <a:latin typeface="Lucida Grande"/>
                  <a:ea typeface="Lucida Grande"/>
                  <a:cs typeface="Lucida Grande"/>
                </a:rPr>
                <a:t>σ</a:t>
              </a:r>
              <a:r>
                <a:rPr lang="en-US" sz="1400" baseline="-25000" dirty="0" smtClean="0">
                  <a:latin typeface="Chalkboard"/>
                  <a:cs typeface="Chalkboard"/>
                </a:rPr>
                <a:t>2</a:t>
              </a:r>
              <a:r>
                <a:rPr lang="en-US" sz="1400" dirty="0" smtClean="0">
                  <a:latin typeface="Chalkboard"/>
                  <a:cs typeface="Chalkboard"/>
                </a:rPr>
                <a:t>’  </a:t>
              </a:r>
              <a:endParaRPr lang="en-US" sz="1400" dirty="0">
                <a:latin typeface="Chalkboard"/>
                <a:cs typeface="Chalkboard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434" y="400110"/>
            <a:ext cx="4546788" cy="3794760"/>
            <a:chOff x="0" y="1646125"/>
            <a:chExt cx="4546788" cy="3794760"/>
          </a:xfrm>
        </p:grpSpPr>
        <p:pic>
          <p:nvPicPr>
            <p:cNvPr id="10" name="Picture 9" descr="NatlVar.sub.pdf"/>
            <p:cNvPicPr>
              <a:picLocks noChangeAspect="1"/>
            </p:cNvPicPr>
            <p:nvPr/>
          </p:nvPicPr>
          <p:blipFill rotWithShape="1">
            <a:blip r:embed="rId3"/>
            <a:srcRect l="21721" t="5834" r="28192" b="61864"/>
            <a:stretch/>
          </p:blipFill>
          <p:spPr>
            <a:xfrm>
              <a:off x="0" y="1646125"/>
              <a:ext cx="4546788" cy="379476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34526" y="1665473"/>
              <a:ext cx="32892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Chalkboard"/>
                  <a:cs typeface="Chalkboard"/>
                </a:rPr>
                <a:t>OBS Lab Sea T’,</a:t>
              </a:r>
              <a:r>
                <a:rPr lang="en-US" sz="1400" dirty="0" smtClean="0">
                  <a:latin typeface="Lucida Grande"/>
                  <a:ea typeface="Lucida Grande"/>
                  <a:cs typeface="Lucida Grande"/>
                </a:rPr>
                <a:t>σ</a:t>
              </a:r>
              <a:r>
                <a:rPr lang="en-US" sz="1400" baseline="-25000" dirty="0" smtClean="0">
                  <a:latin typeface="Chalkboard"/>
                  <a:cs typeface="Chalkboard"/>
                </a:rPr>
                <a:t>2</a:t>
              </a:r>
              <a:r>
                <a:rPr lang="en-US" sz="1400" dirty="0" smtClean="0">
                  <a:latin typeface="Chalkboard"/>
                  <a:cs typeface="Chalkboard"/>
                </a:rPr>
                <a:t>’  </a:t>
              </a:r>
              <a:endParaRPr lang="en-US" sz="1400" dirty="0">
                <a:latin typeface="Chalkboard"/>
                <a:cs typeface="Chalkboard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4526" y="3491460"/>
              <a:ext cx="2654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Chalkboard"/>
                  <a:cs typeface="Chalkboard"/>
                </a:rPr>
                <a:t>CONTROL Lab Sea T’ ,</a:t>
              </a:r>
              <a:r>
                <a:rPr lang="en-US" sz="1400" dirty="0" smtClean="0">
                  <a:latin typeface="Lucida Grande"/>
                  <a:ea typeface="Lucida Grande"/>
                  <a:cs typeface="Lucida Grande"/>
                </a:rPr>
                <a:t>σ</a:t>
              </a:r>
              <a:r>
                <a:rPr lang="en-US" sz="1400" baseline="-25000" dirty="0" smtClean="0">
                  <a:latin typeface="Chalkboard"/>
                  <a:cs typeface="Chalkboard"/>
                </a:rPr>
                <a:t>2</a:t>
              </a:r>
              <a:r>
                <a:rPr lang="en-US" sz="1400" dirty="0" smtClean="0">
                  <a:latin typeface="Chalkboard"/>
                  <a:cs typeface="Chalkboard"/>
                </a:rPr>
                <a:t>’  </a:t>
              </a:r>
              <a:endParaRPr lang="en-US" sz="1400" dirty="0">
                <a:latin typeface="Chalkboard"/>
                <a:cs typeface="Chalkboard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-2" y="4103753"/>
            <a:ext cx="5757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halkboard"/>
                <a:cs typeface="Chalkboard"/>
              </a:rPr>
              <a:t>*Thanks to Igor </a:t>
            </a:r>
            <a:r>
              <a:rPr lang="en-US" sz="1200" dirty="0" err="1" smtClean="0">
                <a:latin typeface="Chalkboard"/>
                <a:cs typeface="Chalkboard"/>
              </a:rPr>
              <a:t>Yashayaev</a:t>
            </a:r>
            <a:r>
              <a:rPr lang="en-US" sz="1200" dirty="0" smtClean="0">
                <a:latin typeface="Chalkboard"/>
                <a:cs typeface="Chalkboard"/>
              </a:rPr>
              <a:t> for Labrador Sea hydrographic time series</a:t>
            </a:r>
            <a:endParaRPr lang="en-US" sz="1200" dirty="0">
              <a:latin typeface="Chalkboard"/>
              <a:cs typeface="Chalkboard"/>
            </a:endParaRPr>
          </a:p>
        </p:txBody>
      </p:sp>
      <p:pic>
        <p:nvPicPr>
          <p:cNvPr id="4" name="Picture 3" descr="RobsonEA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23216" r="52129" b="51356"/>
          <a:stretch/>
        </p:blipFill>
        <p:spPr>
          <a:xfrm>
            <a:off x="5885902" y="4194869"/>
            <a:ext cx="2565770" cy="26977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6070" y="4492233"/>
            <a:ext cx="1364847" cy="11467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19255"/>
            <a:ext cx="7772400" cy="859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+mj-ea"/>
                <a:cs typeface="Chalkboard"/>
              </a:rPr>
              <a:t>Conclusions I</a:t>
            </a:r>
            <a:endParaRPr kumimoji="0" lang="en-US" sz="3600" b="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+mj-ea"/>
              <a:cs typeface="Chalkboard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" y="1000595"/>
            <a:ext cx="9143998" cy="5799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halkboard"/>
                <a:ea typeface="+mj-ea"/>
                <a:cs typeface="Chalkboard"/>
              </a:rPr>
              <a:t> Strong evidence that historical AMOC was dominated by decadal-scale variations (spin-down 1950-1970, spin-up 1970-2000) that largely explain the N. Atlantic SST variations of observed AMV (</a:t>
            </a:r>
            <a:r>
              <a:rPr lang="en-US" dirty="0" smtClean="0">
                <a:latin typeface="Chalkboard"/>
                <a:ea typeface="+mj-ea"/>
                <a:cs typeface="Chalkboard"/>
              </a:rPr>
              <a:t>in particular, the high latitude warming of the mid-1990s)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halkboard"/>
                <a:ea typeface="+mj-ea"/>
                <a:cs typeface="Chalkboard"/>
              </a:rPr>
              <a:t>.   </a:t>
            </a:r>
          </a:p>
          <a:p>
            <a:pPr marR="0" lvl="0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halkboard"/>
                <a:ea typeface="+mj-ea"/>
                <a:cs typeface="Chalkboard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Arial"/>
              <a:buChar char="•"/>
              <a:defRPr/>
            </a:pPr>
            <a:r>
              <a:rPr lang="en-US" dirty="0" smtClean="0">
                <a:latin typeface="Chalkboard"/>
                <a:cs typeface="Chalkboard"/>
              </a:rPr>
              <a:t> Skillful coupled prediction of SPG SST out to ~10 </a:t>
            </a:r>
            <a:r>
              <a:rPr lang="en-US" dirty="0" err="1" smtClean="0">
                <a:latin typeface="Chalkboard"/>
                <a:cs typeface="Chalkboard"/>
              </a:rPr>
              <a:t>yrs</a:t>
            </a:r>
            <a:r>
              <a:rPr lang="en-US" dirty="0" smtClean="0">
                <a:latin typeface="Chalkboard"/>
                <a:cs typeface="Chalkboard"/>
              </a:rPr>
              <a:t> appears possible with realistic initialization of </a:t>
            </a:r>
            <a:r>
              <a:rPr lang="en-US" dirty="0" err="1" smtClean="0">
                <a:latin typeface="Chalkboard"/>
                <a:cs typeface="Chalkboard"/>
              </a:rPr>
              <a:t>thermohaline</a:t>
            </a:r>
            <a:r>
              <a:rPr lang="en-US" dirty="0" smtClean="0">
                <a:latin typeface="Chalkboard"/>
                <a:cs typeface="Chalkboard"/>
              </a:rPr>
              <a:t> circulation anomalies due to persistence of </a:t>
            </a:r>
            <a:r>
              <a:rPr lang="en-US" dirty="0" err="1" smtClean="0">
                <a:latin typeface="Chalkboard"/>
                <a:cs typeface="Chalkboard"/>
              </a:rPr>
              <a:t>advective</a:t>
            </a:r>
            <a:r>
              <a:rPr lang="en-US" dirty="0" smtClean="0">
                <a:latin typeface="Chalkboard"/>
                <a:cs typeface="Chalkboard"/>
              </a:rPr>
              <a:t> heat transport anomalies. </a:t>
            </a:r>
            <a:endParaRPr kumimoji="0" lang="en-US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Chalkboard"/>
              <a:ea typeface="+mj-ea"/>
              <a:cs typeface="Chalkboard"/>
            </a:endParaRPr>
          </a:p>
          <a:p>
            <a:pPr marR="0" lvl="0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Chalkboard"/>
              <a:ea typeface="+mj-ea"/>
              <a:cs typeface="Chalkboard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buFont typeface="Arial"/>
              <a:buChar char="•"/>
              <a:defRPr/>
            </a:pPr>
            <a:r>
              <a:rPr lang="en-US" dirty="0">
                <a:latin typeface="Chalkboard"/>
                <a:ea typeface="+mj-ea"/>
                <a:cs typeface="Chalkboard"/>
              </a:rPr>
              <a:t> </a:t>
            </a:r>
            <a:r>
              <a:rPr lang="en-US" dirty="0" smtClean="0">
                <a:latin typeface="Chalkboard"/>
                <a:ea typeface="+mj-ea"/>
                <a:cs typeface="Chalkboard"/>
              </a:rPr>
              <a:t>The</a:t>
            </a: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>
                <a:latin typeface="Chalkboard"/>
                <a:cs typeface="Chalkboard"/>
              </a:rPr>
              <a:t>decadal </a:t>
            </a:r>
            <a:r>
              <a:rPr lang="en-US" dirty="0" smtClean="0">
                <a:latin typeface="Chalkboard"/>
                <a:cs typeface="Chalkboard"/>
              </a:rPr>
              <a:t>(AMOC) circulation </a:t>
            </a:r>
            <a:r>
              <a:rPr lang="en-US" dirty="0">
                <a:latin typeface="Chalkboard"/>
                <a:cs typeface="Chalkboard"/>
              </a:rPr>
              <a:t>changes in the North </a:t>
            </a:r>
            <a:r>
              <a:rPr lang="en-US" dirty="0" smtClean="0">
                <a:latin typeface="Chalkboard"/>
                <a:cs typeface="Chalkboard"/>
              </a:rPr>
              <a:t>Atlantic were </a:t>
            </a:r>
            <a:r>
              <a:rPr lang="en-US" dirty="0">
                <a:latin typeface="Chalkboard"/>
                <a:cs typeface="Chalkboard"/>
              </a:rPr>
              <a:t>primarily buoyancy-</a:t>
            </a:r>
            <a:r>
              <a:rPr lang="en-US" dirty="0" smtClean="0">
                <a:latin typeface="Chalkboard"/>
                <a:cs typeface="Chalkboard"/>
              </a:rPr>
              <a:t>driven; the </a:t>
            </a:r>
            <a:r>
              <a:rPr lang="en-US" dirty="0">
                <a:latin typeface="Chalkboard"/>
                <a:cs typeface="Chalkboard"/>
              </a:rPr>
              <a:t>trend in Southern Ocean winds contributed negligibly.  Most of the decadal variance in AMOC can be </a:t>
            </a:r>
            <a:r>
              <a:rPr lang="en-US" dirty="0" smtClean="0">
                <a:latin typeface="Chalkboard"/>
                <a:cs typeface="Chalkboard"/>
              </a:rPr>
              <a:t>traced </a:t>
            </a:r>
            <a:r>
              <a:rPr lang="en-US" dirty="0">
                <a:latin typeface="Chalkboard"/>
                <a:cs typeface="Chalkboard"/>
              </a:rPr>
              <a:t>to </a:t>
            </a:r>
            <a:r>
              <a:rPr lang="en-US" dirty="0" smtClean="0">
                <a:latin typeface="Chalkboard"/>
                <a:cs typeface="Chalkboard"/>
              </a:rPr>
              <a:t>anomalous turbulent </a:t>
            </a:r>
            <a:r>
              <a:rPr lang="en-US" dirty="0">
                <a:latin typeface="Chalkboard"/>
                <a:cs typeface="Chalkboard"/>
              </a:rPr>
              <a:t>buoyancy forcing </a:t>
            </a:r>
            <a:r>
              <a:rPr lang="en-US" dirty="0" smtClean="0">
                <a:latin typeface="Chalkboard"/>
                <a:cs typeface="Chalkboard"/>
              </a:rPr>
              <a:t>(both heat &amp; freshwater) over </a:t>
            </a:r>
            <a:r>
              <a:rPr lang="en-US" dirty="0">
                <a:latin typeface="Chalkboard"/>
                <a:cs typeface="Chalkboard"/>
              </a:rPr>
              <a:t>the Lab Sea. 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endParaRPr lang="en-US" dirty="0">
              <a:latin typeface="Chalkboard"/>
              <a:cs typeface="Chalkboard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buFont typeface="Arial"/>
              <a:buChar char="•"/>
              <a:defRPr/>
            </a:pPr>
            <a:r>
              <a:rPr lang="en-US" dirty="0">
                <a:latin typeface="Chalkboard"/>
                <a:cs typeface="Chalkboard"/>
              </a:rPr>
              <a:t> H</a:t>
            </a:r>
            <a:r>
              <a:rPr lang="en-US" dirty="0" smtClean="0">
                <a:latin typeface="Chalkboard"/>
                <a:cs typeface="Chalkboard"/>
              </a:rPr>
              <a:t>istorical AMOC variance in a forced </a:t>
            </a:r>
            <a:r>
              <a:rPr lang="en-US" dirty="0" err="1" smtClean="0">
                <a:latin typeface="Chalkboard"/>
                <a:cs typeface="Chalkboard"/>
              </a:rPr>
              <a:t>hindcast</a:t>
            </a:r>
            <a:r>
              <a:rPr lang="en-US" dirty="0" smtClean="0">
                <a:latin typeface="Chalkboard"/>
                <a:cs typeface="Chalkboard"/>
              </a:rPr>
              <a:t> can be ultimately traced to slow </a:t>
            </a:r>
            <a:r>
              <a:rPr lang="en-US" dirty="0">
                <a:latin typeface="Chalkboard"/>
                <a:cs typeface="Chalkboard"/>
              </a:rPr>
              <a:t>variations in the atmospheric surface </a:t>
            </a:r>
            <a:r>
              <a:rPr lang="en-US" dirty="0" smtClean="0">
                <a:latin typeface="Chalkboard"/>
                <a:cs typeface="Chalkboard"/>
              </a:rPr>
              <a:t>state </a:t>
            </a:r>
            <a:r>
              <a:rPr lang="en-US" dirty="0">
                <a:latin typeface="Chalkboard"/>
                <a:cs typeface="Chalkboard"/>
              </a:rPr>
              <a:t>(temperature/humidity) over the SPG (Lab Sea). This </a:t>
            </a:r>
            <a:r>
              <a:rPr lang="en-US" dirty="0" smtClean="0">
                <a:latin typeface="Chalkboard"/>
                <a:cs typeface="Chalkboard"/>
              </a:rPr>
              <a:t>probably reflects </a:t>
            </a:r>
            <a:r>
              <a:rPr lang="en-US" dirty="0">
                <a:latin typeface="Chalkboard"/>
                <a:cs typeface="Chalkboard"/>
              </a:rPr>
              <a:t>ocean-atmosphere coupling which occurred in Nature.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19255"/>
            <a:ext cx="7772400" cy="859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/>
                <a:ea typeface="+mj-ea"/>
                <a:cs typeface="Chalkboard"/>
              </a:rPr>
              <a:t>Conclusions II</a:t>
            </a:r>
            <a:endParaRPr kumimoji="0" lang="en-US" sz="3600" b="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"/>
              <a:ea typeface="+mj-ea"/>
              <a:cs typeface="Chalkboard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" y="1000595"/>
            <a:ext cx="9143998" cy="5799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Font typeface="Arial"/>
              <a:buChar char="•"/>
              <a:defRPr/>
            </a:pP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halkboard"/>
                <a:ea typeface="+mj-ea"/>
                <a:cs typeface="Chalkboar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halkboard"/>
                <a:cs typeface="Chalkboard"/>
              </a:rPr>
              <a:t>Interannual</a:t>
            </a:r>
            <a:r>
              <a:rPr lang="en-US" dirty="0">
                <a:solidFill>
                  <a:srgbClr val="000000"/>
                </a:solidFill>
                <a:latin typeface="Chalkboard"/>
                <a:cs typeface="Chalkboard"/>
              </a:rPr>
              <a:t> AMOC variability measured by RAPID (thus far) would appear to be mainly wind-</a:t>
            </a:r>
            <a:r>
              <a:rPr lang="en-US" dirty="0" smtClean="0">
                <a:solidFill>
                  <a:srgbClr val="000000"/>
                </a:solidFill>
                <a:latin typeface="Chalkboard"/>
                <a:cs typeface="Chalkboard"/>
              </a:rPr>
              <a:t>driven &amp; </a:t>
            </a:r>
            <a:r>
              <a:rPr lang="en-US" dirty="0">
                <a:solidFill>
                  <a:srgbClr val="000000"/>
                </a:solidFill>
                <a:latin typeface="Chalkboard"/>
                <a:cs typeface="Chalkboard"/>
              </a:rPr>
              <a:t>modest when put in the context of </a:t>
            </a:r>
            <a:r>
              <a:rPr lang="en-US" dirty="0" smtClean="0">
                <a:solidFill>
                  <a:srgbClr val="000000"/>
                </a:solidFill>
                <a:latin typeface="Chalkboard"/>
                <a:cs typeface="Chalkboard"/>
              </a:rPr>
              <a:t>multi-decadal </a:t>
            </a:r>
            <a:r>
              <a:rPr lang="en-US" dirty="0">
                <a:solidFill>
                  <a:srgbClr val="000000"/>
                </a:solidFill>
                <a:latin typeface="Chalkboard"/>
                <a:cs typeface="Chalkboard"/>
              </a:rPr>
              <a:t>variations</a:t>
            </a:r>
            <a:r>
              <a:rPr lang="en-US" dirty="0" smtClean="0">
                <a:solidFill>
                  <a:srgbClr val="000000"/>
                </a:solidFill>
                <a:latin typeface="Chalkboard"/>
                <a:cs typeface="Chalkboard"/>
              </a:rPr>
              <a:t>.</a:t>
            </a:r>
            <a:endParaRPr kumimoji="0" lang="en-US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Chalkboard"/>
              <a:ea typeface="+mj-ea"/>
              <a:cs typeface="Chalkboard"/>
            </a:endParaRPr>
          </a:p>
          <a:p>
            <a:pPr marR="0" lvl="0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halkboard"/>
                <a:ea typeface="+mj-ea"/>
                <a:cs typeface="Chalkboard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Arial"/>
              <a:buChar char="•"/>
              <a:defRPr/>
            </a:pPr>
            <a:r>
              <a:rPr lang="en-US" dirty="0" smtClean="0">
                <a:latin typeface="Chalkboard"/>
                <a:cs typeface="Chalkboard"/>
              </a:rPr>
              <a:t> Wind-driven AMOC variability is strongly controlled by flow interaction with bathymetry (bottom pressure torque).  Wind-forcing drives DWBC fluctuations by altering </a:t>
            </a:r>
            <a:r>
              <a:rPr lang="en-US" dirty="0" err="1" smtClean="0">
                <a:latin typeface="Chalkboard"/>
                <a:cs typeface="Chalkboard"/>
              </a:rPr>
              <a:t>ptorq</a:t>
            </a:r>
            <a:r>
              <a:rPr lang="en-US" dirty="0" smtClean="0">
                <a:latin typeface="Chalkboard"/>
                <a:cs typeface="Chalkboard"/>
              </a:rPr>
              <a:t> on topographic features.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Arial"/>
              <a:buChar char="•"/>
              <a:defRPr/>
            </a:pPr>
            <a:endParaRPr lang="en-US" dirty="0">
              <a:latin typeface="Chalkboard"/>
              <a:cs typeface="Chalkboard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 typeface="Arial"/>
              <a:buChar char="•"/>
              <a:defRPr/>
            </a:pPr>
            <a:r>
              <a:rPr lang="en-US" dirty="0" smtClean="0">
                <a:latin typeface="Chalkboard"/>
                <a:cs typeface="Chalkboard"/>
              </a:rPr>
              <a:t> </a:t>
            </a:r>
            <a:r>
              <a:rPr lang="en-US" dirty="0">
                <a:solidFill>
                  <a:srgbClr val="000000"/>
                </a:solidFill>
                <a:latin typeface="Chalkboard"/>
                <a:cs typeface="Chalkboard"/>
              </a:rPr>
              <a:t>The model deep-layer </a:t>
            </a:r>
            <a:r>
              <a:rPr lang="en-US" dirty="0" err="1">
                <a:solidFill>
                  <a:srgbClr val="000000"/>
                </a:solidFill>
                <a:latin typeface="Chalkboard"/>
                <a:cs typeface="Chalkboard"/>
              </a:rPr>
              <a:t>vorticity</a:t>
            </a:r>
            <a:r>
              <a:rPr lang="en-US" dirty="0">
                <a:solidFill>
                  <a:srgbClr val="000000"/>
                </a:solidFill>
                <a:latin typeface="Chalkboard"/>
                <a:cs typeface="Chalkboard"/>
              </a:rPr>
              <a:t> balance at 26.5N suggests that the observed 2009 decrease in geostrophic UMO in RAPID may be attributable to the WB arrival of a </a:t>
            </a:r>
            <a:r>
              <a:rPr lang="en-US" dirty="0" err="1">
                <a:solidFill>
                  <a:srgbClr val="000000"/>
                </a:solidFill>
                <a:latin typeface="Chalkboard"/>
                <a:cs typeface="Chalkboard"/>
              </a:rPr>
              <a:t>baroclinic</a:t>
            </a:r>
            <a:r>
              <a:rPr lang="en-US" dirty="0">
                <a:solidFill>
                  <a:srgbClr val="000000"/>
                </a:solidFill>
                <a:latin typeface="Chalkboard"/>
                <a:cs typeface="Chalkboard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halkboard"/>
                <a:cs typeface="Chalkboard"/>
              </a:rPr>
              <a:t>Rossby</a:t>
            </a:r>
            <a:r>
              <a:rPr lang="en-US" dirty="0">
                <a:solidFill>
                  <a:srgbClr val="000000"/>
                </a:solidFill>
                <a:latin typeface="Chalkboard"/>
                <a:cs typeface="Chalkboard"/>
              </a:rPr>
              <a:t> wave forced by anomalous </a:t>
            </a:r>
            <a:r>
              <a:rPr lang="en-US" dirty="0" err="1">
                <a:solidFill>
                  <a:srgbClr val="000000"/>
                </a:solidFill>
                <a:latin typeface="Chalkboard"/>
                <a:cs typeface="Chalkboard"/>
              </a:rPr>
              <a:t>wsc</a:t>
            </a:r>
            <a:r>
              <a:rPr lang="en-US" dirty="0">
                <a:solidFill>
                  <a:srgbClr val="000000"/>
                </a:solidFill>
                <a:latin typeface="Chalkboard"/>
                <a:cs typeface="Chalkboard"/>
              </a:rPr>
              <a:t> in late 2006</a:t>
            </a:r>
            <a:r>
              <a:rPr lang="en-US" dirty="0" smtClean="0">
                <a:solidFill>
                  <a:srgbClr val="000000"/>
                </a:solidFill>
                <a:latin typeface="Chalkboard"/>
                <a:cs typeface="Chalkboard"/>
              </a:rPr>
              <a:t>.  This signal appears to be </a:t>
            </a:r>
            <a:r>
              <a:rPr lang="en-US" dirty="0" err="1" smtClean="0">
                <a:solidFill>
                  <a:srgbClr val="000000"/>
                </a:solidFill>
                <a:latin typeface="Chalkboard"/>
                <a:cs typeface="Chalkboard"/>
              </a:rPr>
              <a:t>overdamped</a:t>
            </a:r>
            <a:r>
              <a:rPr lang="en-US" dirty="0" smtClean="0">
                <a:solidFill>
                  <a:srgbClr val="000000"/>
                </a:solidFill>
                <a:latin typeface="Chalkboard"/>
                <a:cs typeface="Chalkboard"/>
              </a:rPr>
              <a:t> in the model.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Arial"/>
              <a:buChar char="•"/>
              <a:defRPr/>
            </a:pPr>
            <a:endParaRPr lang="en-US" dirty="0">
              <a:solidFill>
                <a:srgbClr val="000000"/>
              </a:solidFill>
              <a:latin typeface="Chalkboard"/>
              <a:cs typeface="Chalkboard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Chalkboard"/>
                <a:cs typeface="Chalkboard"/>
              </a:rPr>
              <a:t> </a:t>
            </a:r>
            <a:r>
              <a:rPr lang="en-US" dirty="0">
                <a:solidFill>
                  <a:srgbClr val="000000"/>
                </a:solidFill>
                <a:latin typeface="Chalkboard"/>
                <a:cs typeface="Chalkboard"/>
              </a:rPr>
              <a:t>The Ekman-driven anomaly of early 2010 further reduced DWBC strength (AMOC) -- a confluence of </a:t>
            </a:r>
            <a:r>
              <a:rPr lang="en-US" dirty="0" err="1">
                <a:solidFill>
                  <a:srgbClr val="000000"/>
                </a:solidFill>
                <a:latin typeface="Chalkboard"/>
                <a:cs typeface="Chalkboard"/>
              </a:rPr>
              <a:t>barotropic</a:t>
            </a:r>
            <a:r>
              <a:rPr lang="en-US" dirty="0">
                <a:solidFill>
                  <a:srgbClr val="000000"/>
                </a:solidFill>
                <a:latin typeface="Chalkboard"/>
                <a:cs typeface="Chalkboard"/>
              </a:rPr>
              <a:t>/</a:t>
            </a:r>
            <a:r>
              <a:rPr lang="en-US" dirty="0" err="1">
                <a:solidFill>
                  <a:srgbClr val="000000"/>
                </a:solidFill>
                <a:latin typeface="Chalkboard"/>
                <a:cs typeface="Chalkboard"/>
              </a:rPr>
              <a:t>baroclinic</a:t>
            </a:r>
            <a:r>
              <a:rPr lang="en-US" dirty="0">
                <a:solidFill>
                  <a:srgbClr val="000000"/>
                </a:solidFill>
                <a:latin typeface="Chalkboard"/>
                <a:cs typeface="Chalkboard"/>
              </a:rPr>
              <a:t> wind-driven anomalies</a:t>
            </a:r>
            <a:r>
              <a:rPr lang="en-US" dirty="0" smtClean="0">
                <a:solidFill>
                  <a:srgbClr val="000000"/>
                </a:solidFill>
                <a:latin typeface="Chalkboard"/>
                <a:cs typeface="Chalkboard"/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Arial"/>
              <a:buChar char="•"/>
              <a:defRPr/>
            </a:pPr>
            <a:endParaRPr lang="en-US" dirty="0">
              <a:solidFill>
                <a:srgbClr val="000000"/>
              </a:solidFill>
              <a:latin typeface="Chalkboard"/>
              <a:cs typeface="Chalkboard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Chalkboard"/>
                <a:cs typeface="Chalkboard"/>
              </a:rPr>
              <a:t> The current low-density state of the Labrador Sea, associated with strong NAO</a:t>
            </a:r>
            <a:r>
              <a:rPr lang="en-US" baseline="30000" dirty="0" smtClean="0">
                <a:solidFill>
                  <a:srgbClr val="000000"/>
                </a:solidFill>
                <a:latin typeface="Chalkboard"/>
                <a:cs typeface="Chalkboard"/>
              </a:rPr>
              <a:t>-</a:t>
            </a:r>
            <a:r>
              <a:rPr lang="en-US" dirty="0" smtClean="0">
                <a:solidFill>
                  <a:srgbClr val="000000"/>
                </a:solidFill>
                <a:latin typeface="Chalkboard"/>
                <a:cs typeface="Chalkboard"/>
              </a:rPr>
              <a:t> of 2009/2010, suggests that a buoyancy-driven weakening of the AMOC should be expected in the years to come.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endParaRPr lang="en-US" dirty="0">
              <a:solidFill>
                <a:srgbClr val="0000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817789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41600" y="6369050"/>
            <a:ext cx="360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halkboard"/>
                <a:cs typeface="Chalkboard"/>
              </a:rPr>
              <a:t>(Sutton &amp; </a:t>
            </a:r>
            <a:r>
              <a:rPr lang="en-US" sz="1400" dirty="0" err="1" smtClean="0">
                <a:latin typeface="Chalkboard"/>
                <a:cs typeface="Chalkboard"/>
              </a:rPr>
              <a:t>Hodson</a:t>
            </a:r>
            <a:r>
              <a:rPr lang="en-US" sz="1400" dirty="0" smtClean="0">
                <a:latin typeface="Chalkboard"/>
                <a:cs typeface="Chalkboard"/>
              </a:rPr>
              <a:t>, 2005, </a:t>
            </a:r>
            <a:r>
              <a:rPr lang="en-US" sz="1400" i="1" dirty="0" smtClean="0">
                <a:latin typeface="Chalkboard"/>
                <a:cs typeface="Chalkboard"/>
              </a:rPr>
              <a:t>Science</a:t>
            </a:r>
            <a:r>
              <a:rPr lang="en-US" sz="1400" dirty="0" smtClean="0">
                <a:latin typeface="Chalkboard"/>
                <a:cs typeface="Chalkboard"/>
              </a:rPr>
              <a:t>)</a:t>
            </a:r>
            <a:endParaRPr lang="en-US" sz="1400" dirty="0">
              <a:latin typeface="Chalkboard"/>
              <a:cs typeface="Chalkboar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" y="0"/>
            <a:ext cx="6248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Atlantic </a:t>
            </a:r>
            <a:r>
              <a:rPr lang="en-US" sz="2000" dirty="0" err="1" smtClean="0">
                <a:solidFill>
                  <a:srgbClr val="3333FF"/>
                </a:solidFill>
                <a:latin typeface="Chalkboard"/>
                <a:cs typeface="Chalkboard"/>
              </a:rPr>
              <a:t>Multidecadal</a:t>
            </a:r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 SST Variability (AMV) 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pic>
        <p:nvPicPr>
          <p:cNvPr id="9" name="Picture 8" descr="SuttonHodson.Science.2005.pdf"/>
          <p:cNvPicPr>
            <a:picLocks noChangeAspect="1"/>
          </p:cNvPicPr>
          <p:nvPr/>
        </p:nvPicPr>
        <p:blipFill>
          <a:blip r:embed="rId3"/>
          <a:srcRect l="50080" t="61564" r="5121" b="9239"/>
          <a:stretch>
            <a:fillRect/>
          </a:stretch>
        </p:blipFill>
        <p:spPr>
          <a:xfrm>
            <a:off x="4075049" y="1382966"/>
            <a:ext cx="5068951" cy="420454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847408"/>
            <a:ext cx="4148265" cy="3181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 Considerable interest in AMV since:</a:t>
            </a:r>
          </a:p>
          <a:p>
            <a:pPr marL="800100" lvl="1" indent="-342900">
              <a:spcBef>
                <a:spcPct val="0"/>
              </a:spcBef>
              <a:buFont typeface="+mj-lt"/>
              <a:buAutoNum type="alphaLcPeriod"/>
              <a:defRPr/>
            </a:pPr>
            <a:r>
              <a:rPr lang="en-US" sz="1600" dirty="0">
                <a:latin typeface="Chalkboard"/>
                <a:ea typeface="+mj-ea"/>
                <a:cs typeface="Chalkboard"/>
              </a:rPr>
              <a:t>h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as been linked to substantial climate impacts over land (e.g., Sahel drought)</a:t>
            </a:r>
          </a:p>
          <a:p>
            <a:pPr marL="800100" lvl="1" indent="-342900">
              <a:spcBef>
                <a:spcPct val="0"/>
              </a:spcBef>
              <a:buFont typeface="+mj-lt"/>
              <a:buAutoNum type="alphaLcPeriod"/>
              <a:defRPr/>
            </a:pPr>
            <a:r>
              <a:rPr lang="en-US" sz="1600" dirty="0" smtClean="0">
                <a:latin typeface="Chalkboard"/>
                <a:ea typeface="+mj-ea"/>
                <a:cs typeface="Chalkboard"/>
              </a:rPr>
              <a:t>prominent mode of internal decadal climate variability which could substantially mask the anthropogenic warming signal</a:t>
            </a:r>
          </a:p>
          <a:p>
            <a:pPr marL="800100" lvl="1" indent="-342900">
              <a:spcBef>
                <a:spcPct val="0"/>
              </a:spcBef>
              <a:buFont typeface="+mj-lt"/>
              <a:buAutoNum type="alphaLcPeriod"/>
              <a:defRPr/>
            </a:pPr>
            <a:r>
              <a:rPr lang="en-US" sz="1600" dirty="0">
                <a:latin typeface="Chalkboard"/>
                <a:ea typeface="+mj-ea"/>
                <a:cs typeface="Chalkboard"/>
              </a:rPr>
              <a:t>i</a:t>
            </a:r>
            <a:r>
              <a:rPr lang="en-US" sz="1600" dirty="0" smtClean="0">
                <a:latin typeface="Chalkboard"/>
                <a:ea typeface="+mj-ea"/>
                <a:cs typeface="Chalkboard"/>
              </a:rPr>
              <a:t>t is potentially predictable (linked to the slow ocean dynamics of AMOC)</a:t>
            </a:r>
          </a:p>
          <a:p>
            <a:pPr lvl="0">
              <a:spcBef>
                <a:spcPct val="0"/>
              </a:spcBef>
              <a:defRPr/>
            </a:pPr>
            <a:endParaRPr lang="en-US" dirty="0">
              <a:latin typeface="Chalkboard"/>
              <a:ea typeface="+mj-ea"/>
              <a:cs typeface="Chalkboard"/>
            </a:endParaRPr>
          </a:p>
          <a:p>
            <a:pPr lvl="0">
              <a:spcBef>
                <a:spcPct val="0"/>
              </a:spcBef>
              <a:defRPr/>
            </a:pPr>
            <a:endParaRPr lang="en-US" dirty="0" smtClean="0">
              <a:latin typeface="Chalkboard"/>
              <a:ea typeface="+mj-ea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41600" y="6369050"/>
            <a:ext cx="360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halkboard"/>
                <a:cs typeface="Chalkboard"/>
              </a:rPr>
              <a:t>(Sutton &amp; </a:t>
            </a:r>
            <a:r>
              <a:rPr lang="en-US" sz="1400" dirty="0" err="1" smtClean="0">
                <a:latin typeface="Chalkboard"/>
                <a:cs typeface="Chalkboard"/>
              </a:rPr>
              <a:t>Hodson</a:t>
            </a:r>
            <a:r>
              <a:rPr lang="en-US" sz="1400" dirty="0" smtClean="0">
                <a:latin typeface="Chalkboard"/>
                <a:cs typeface="Chalkboard"/>
              </a:rPr>
              <a:t>, 2005, </a:t>
            </a:r>
            <a:r>
              <a:rPr lang="en-US" sz="1400" i="1" dirty="0" smtClean="0">
                <a:latin typeface="Chalkboard"/>
                <a:cs typeface="Chalkboard"/>
              </a:rPr>
              <a:t>Science</a:t>
            </a:r>
            <a:r>
              <a:rPr lang="en-US" sz="1400" dirty="0" smtClean="0">
                <a:latin typeface="Chalkboard"/>
                <a:cs typeface="Chalkboard"/>
              </a:rPr>
              <a:t>)</a:t>
            </a:r>
            <a:endParaRPr lang="en-US" sz="1400" dirty="0">
              <a:latin typeface="Chalkboard"/>
              <a:cs typeface="Chalkboar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" y="0"/>
            <a:ext cx="6248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Atlantic </a:t>
            </a:r>
            <a:r>
              <a:rPr lang="en-US" sz="2000" dirty="0" err="1" smtClean="0">
                <a:solidFill>
                  <a:srgbClr val="3333FF"/>
                </a:solidFill>
                <a:latin typeface="Chalkboard"/>
                <a:cs typeface="Chalkboard"/>
              </a:rPr>
              <a:t>Multidecadal</a:t>
            </a:r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 SST Variability (AMV) 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6369050"/>
            <a:ext cx="360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halkboard"/>
                <a:cs typeface="Chalkboard"/>
              </a:rPr>
              <a:t>(</a:t>
            </a:r>
            <a:r>
              <a:rPr lang="en-US" sz="1400" dirty="0" err="1" smtClean="0">
                <a:latin typeface="Chalkboard"/>
                <a:cs typeface="Chalkboard"/>
              </a:rPr>
              <a:t>Delworth</a:t>
            </a:r>
            <a:r>
              <a:rPr lang="en-US" sz="1400" dirty="0" smtClean="0">
                <a:latin typeface="Chalkboard"/>
                <a:cs typeface="Chalkboard"/>
              </a:rPr>
              <a:t> &amp; Mann, 2000, </a:t>
            </a:r>
            <a:r>
              <a:rPr lang="en-US" sz="1400" i="1" dirty="0" err="1" smtClean="0">
                <a:latin typeface="Chalkboard"/>
                <a:cs typeface="Chalkboard"/>
              </a:rPr>
              <a:t>Clim</a:t>
            </a:r>
            <a:r>
              <a:rPr lang="en-US" sz="1400" i="1" dirty="0" smtClean="0">
                <a:latin typeface="Chalkboard"/>
                <a:cs typeface="Chalkboard"/>
              </a:rPr>
              <a:t> </a:t>
            </a:r>
            <a:r>
              <a:rPr lang="en-US" sz="1400" i="1" dirty="0" err="1" smtClean="0">
                <a:latin typeface="Chalkboard"/>
                <a:cs typeface="Chalkboard"/>
              </a:rPr>
              <a:t>Dyn</a:t>
            </a:r>
            <a:r>
              <a:rPr lang="en-US" sz="1400" dirty="0" smtClean="0">
                <a:latin typeface="Chalkboard"/>
                <a:cs typeface="Chalkboard"/>
              </a:rPr>
              <a:t>)</a:t>
            </a:r>
            <a:endParaRPr lang="en-US" sz="1400" dirty="0">
              <a:latin typeface="Chalkboard"/>
              <a:cs typeface="Chalkboard"/>
            </a:endParaRPr>
          </a:p>
        </p:txBody>
      </p:sp>
      <p:pic>
        <p:nvPicPr>
          <p:cNvPr id="9" name="Picture 8" descr="SuttonHodson.Science.2005.pdf"/>
          <p:cNvPicPr>
            <a:picLocks noChangeAspect="1"/>
          </p:cNvPicPr>
          <p:nvPr/>
        </p:nvPicPr>
        <p:blipFill>
          <a:blip r:embed="rId3"/>
          <a:srcRect l="50080" t="61564" r="5121" b="9239"/>
          <a:stretch>
            <a:fillRect/>
          </a:stretch>
        </p:blipFill>
        <p:spPr>
          <a:xfrm>
            <a:off x="4075049" y="1382966"/>
            <a:ext cx="5068951" cy="4204546"/>
          </a:xfrm>
          <a:prstGeom prst="rect">
            <a:avLst/>
          </a:prstGeom>
        </p:spPr>
      </p:pic>
      <p:pic>
        <p:nvPicPr>
          <p:cNvPr id="10" name="Picture 9" descr="DelworthMann.CliDyn.2000.pdf"/>
          <p:cNvPicPr>
            <a:picLocks noChangeAspect="1"/>
          </p:cNvPicPr>
          <p:nvPr/>
        </p:nvPicPr>
        <p:blipFill>
          <a:blip r:embed="rId4"/>
          <a:srcRect l="5844" t="8008" r="49037" b="51950"/>
          <a:stretch>
            <a:fillRect/>
          </a:stretch>
        </p:blipFill>
        <p:spPr>
          <a:xfrm>
            <a:off x="47480" y="1102058"/>
            <a:ext cx="3830925" cy="448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50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" y="0"/>
            <a:ext cx="6248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AMV Impacts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8200" y="1245955"/>
            <a:ext cx="675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halkboard"/>
                <a:cs typeface="Chalkboard"/>
              </a:rPr>
              <a:t>SLP</a:t>
            </a:r>
            <a:endParaRPr lang="en-US" sz="1600" b="1" dirty="0">
              <a:latin typeface="Chalkboard"/>
              <a:cs typeface="Chalkboar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10949" y="1245955"/>
            <a:ext cx="675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halkboard"/>
                <a:cs typeface="Chalkboard"/>
              </a:rPr>
              <a:t>PREC</a:t>
            </a:r>
            <a:endParaRPr lang="en-US" sz="1600" b="1" dirty="0">
              <a:latin typeface="Chalkboard"/>
              <a:cs typeface="Chalkboar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38393" y="1245955"/>
            <a:ext cx="675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halkboard"/>
                <a:cs typeface="Chalkboard"/>
              </a:rPr>
              <a:t>SAT</a:t>
            </a:r>
            <a:endParaRPr lang="en-US" sz="1600" b="1" dirty="0">
              <a:latin typeface="Chalkboard"/>
              <a:cs typeface="Chalkboar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85201" y="733205"/>
            <a:ext cx="44402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halkboard"/>
                <a:cs typeface="Chalkboard"/>
              </a:rPr>
              <a:t>Observed </a:t>
            </a:r>
            <a:r>
              <a:rPr lang="en-US" sz="1600" dirty="0">
                <a:latin typeface="Chalkboard"/>
                <a:cs typeface="Chalkboard"/>
              </a:rPr>
              <a:t>AMV</a:t>
            </a:r>
            <a:r>
              <a:rPr lang="en-US" sz="2000" baseline="30000" dirty="0">
                <a:latin typeface="Chalkboard"/>
                <a:cs typeface="Chalkboard"/>
              </a:rPr>
              <a:t>+</a:t>
            </a:r>
            <a:r>
              <a:rPr lang="en-US" sz="1600" dirty="0">
                <a:latin typeface="Chalkboard"/>
                <a:cs typeface="Chalkboard"/>
              </a:rPr>
              <a:t> - </a:t>
            </a:r>
            <a:r>
              <a:rPr lang="en-US" sz="1600" dirty="0" smtClean="0">
                <a:latin typeface="Chalkboard"/>
                <a:cs typeface="Chalkboard"/>
              </a:rPr>
              <a:t>AMV</a:t>
            </a:r>
            <a:r>
              <a:rPr lang="en-US" sz="2000" baseline="30000" dirty="0" smtClean="0">
                <a:latin typeface="Chalkboard"/>
                <a:cs typeface="Chalkboard"/>
              </a:rPr>
              <a:t>-</a:t>
            </a:r>
            <a:r>
              <a:rPr lang="en-US" sz="1600" dirty="0" smtClean="0">
                <a:latin typeface="Chalkboard"/>
                <a:cs typeface="Chalkboard"/>
              </a:rPr>
              <a:t> </a:t>
            </a:r>
            <a:r>
              <a:rPr lang="en-US" sz="1600" dirty="0">
                <a:latin typeface="Chalkboard"/>
                <a:cs typeface="Chalkboard"/>
              </a:rPr>
              <a:t>composites for </a:t>
            </a:r>
            <a:r>
              <a:rPr lang="en-US" sz="1600" dirty="0" smtClean="0">
                <a:latin typeface="Chalkboard"/>
                <a:cs typeface="Chalkboard"/>
              </a:rPr>
              <a:t>JJA</a:t>
            </a:r>
            <a:endParaRPr lang="en-US" sz="1600" dirty="0">
              <a:latin typeface="Chalkboard"/>
              <a:cs typeface="Chalkboard"/>
            </a:endParaRPr>
          </a:p>
          <a:p>
            <a:endParaRPr lang="en-US" sz="1600" dirty="0">
              <a:latin typeface="Chalkboard"/>
              <a:cs typeface="Chalkboard"/>
            </a:endParaRPr>
          </a:p>
        </p:txBody>
      </p:sp>
      <p:pic>
        <p:nvPicPr>
          <p:cNvPr id="12" name="Picture 11" descr="SuttonHodson.Science.2005.pdf"/>
          <p:cNvPicPr>
            <a:picLocks noChangeAspect="1"/>
          </p:cNvPicPr>
          <p:nvPr/>
        </p:nvPicPr>
        <p:blipFill>
          <a:blip r:embed="rId3"/>
          <a:srcRect l="34567" t="35871" r="5193" b="23754"/>
          <a:stretch>
            <a:fillRect/>
          </a:stretch>
        </p:blipFill>
        <p:spPr>
          <a:xfrm>
            <a:off x="2975963" y="1415232"/>
            <a:ext cx="6168037" cy="52615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31378" y="1937568"/>
            <a:ext cx="675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halkboard"/>
                <a:cs typeface="Chalkboard"/>
              </a:rPr>
              <a:t>OBS</a:t>
            </a:r>
            <a:endParaRPr lang="en-US" sz="1600" b="1" dirty="0">
              <a:latin typeface="Chalkboard"/>
              <a:cs typeface="Chalkboar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31378" y="3556000"/>
            <a:ext cx="880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halkboard"/>
                <a:cs typeface="Chalkboard"/>
              </a:rPr>
              <a:t>AMIP</a:t>
            </a:r>
            <a:endParaRPr lang="en-US" sz="1600" b="1" dirty="0">
              <a:latin typeface="Chalkboard"/>
              <a:cs typeface="Chalkboar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9438" y="4902488"/>
            <a:ext cx="130194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halkboard"/>
                <a:cs typeface="Chalkboard"/>
              </a:rPr>
              <a:t>idealized- AMV AMIP</a:t>
            </a:r>
            <a:endParaRPr lang="en-US" sz="1600" b="1" dirty="0">
              <a:latin typeface="Chalkboard"/>
              <a:cs typeface="Chalkboar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1116519"/>
            <a:ext cx="26406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">
              <a:buFont typeface="Arial"/>
              <a:buChar char="•"/>
            </a:pPr>
            <a:r>
              <a:rPr lang="en-US" sz="1600" dirty="0" smtClean="0">
                <a:latin typeface="Chalkboard"/>
                <a:cs typeface="Chalkboard"/>
              </a:rPr>
              <a:t> Sutton &amp; </a:t>
            </a:r>
            <a:r>
              <a:rPr lang="en-US" sz="1600" dirty="0" err="1" smtClean="0">
                <a:latin typeface="Chalkboard"/>
                <a:cs typeface="Chalkboard"/>
              </a:rPr>
              <a:t>Hodson</a:t>
            </a:r>
            <a:r>
              <a:rPr lang="en-US" sz="1600" dirty="0" smtClean="0">
                <a:latin typeface="Chalkboard"/>
                <a:cs typeface="Chalkboard"/>
              </a:rPr>
              <a:t>, </a:t>
            </a:r>
            <a:r>
              <a:rPr lang="en-US" sz="1600" i="1" dirty="0" smtClean="0">
                <a:latin typeface="Chalkboard"/>
                <a:cs typeface="Chalkboard"/>
              </a:rPr>
              <a:t>Science</a:t>
            </a:r>
            <a:r>
              <a:rPr lang="en-US" sz="1600" dirty="0" smtClean="0">
                <a:latin typeface="Chalkboard"/>
                <a:cs typeface="Chalkboard"/>
              </a:rPr>
              <a:t>, 2005: </a:t>
            </a:r>
          </a:p>
          <a:p>
            <a:pPr marL="9144"/>
            <a:r>
              <a:rPr lang="en-US" sz="1600" dirty="0" smtClean="0">
                <a:latin typeface="Chalkboard"/>
                <a:cs typeface="Chalkboard"/>
              </a:rPr>
              <a:t>“</a:t>
            </a:r>
            <a:r>
              <a:rPr lang="en-US" sz="1600" dirty="0">
                <a:latin typeface="Chalkboard"/>
                <a:cs typeface="Chalkboard"/>
              </a:rPr>
              <a:t>Atlantic Ocean Forcing </a:t>
            </a:r>
            <a:r>
              <a:rPr lang="en-US" sz="1600" dirty="0" smtClean="0">
                <a:latin typeface="Chalkboard"/>
                <a:cs typeface="Chalkboard"/>
              </a:rPr>
              <a:t>of North </a:t>
            </a:r>
            <a:r>
              <a:rPr lang="en-US" sz="1600" dirty="0">
                <a:latin typeface="Chalkboard"/>
                <a:cs typeface="Chalkboard"/>
              </a:rPr>
              <a:t>American and </a:t>
            </a:r>
            <a:r>
              <a:rPr lang="en-US" sz="1600" dirty="0" smtClean="0">
                <a:latin typeface="Chalkboard"/>
                <a:cs typeface="Chalkboard"/>
              </a:rPr>
              <a:t>European Summer Climate”</a:t>
            </a:r>
            <a:endParaRPr lang="en-US" sz="1600" i="1" dirty="0">
              <a:latin typeface="Chalkboard"/>
              <a:cs typeface="Chalkboard"/>
            </a:endParaRPr>
          </a:p>
          <a:p>
            <a:endParaRPr lang="en-US" sz="1600" dirty="0"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369050"/>
            <a:ext cx="360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halkboard"/>
                <a:cs typeface="Chalkboard"/>
              </a:rPr>
              <a:t>(Zhang &amp; </a:t>
            </a:r>
            <a:r>
              <a:rPr lang="en-US" sz="1400" dirty="0" err="1" smtClean="0">
                <a:latin typeface="Chalkboard"/>
                <a:cs typeface="Chalkboard"/>
              </a:rPr>
              <a:t>Delworth</a:t>
            </a:r>
            <a:r>
              <a:rPr lang="en-US" sz="1400" dirty="0" smtClean="0">
                <a:latin typeface="Chalkboard"/>
                <a:cs typeface="Chalkboard"/>
              </a:rPr>
              <a:t>, 2006, </a:t>
            </a:r>
            <a:r>
              <a:rPr lang="en-US" sz="1400" i="1" dirty="0" smtClean="0">
                <a:latin typeface="Chalkboard"/>
                <a:cs typeface="Chalkboard"/>
              </a:rPr>
              <a:t>GRL</a:t>
            </a:r>
            <a:r>
              <a:rPr lang="en-US" sz="1400" dirty="0" smtClean="0">
                <a:latin typeface="Chalkboard"/>
                <a:cs typeface="Chalkboard"/>
              </a:rPr>
              <a:t>)</a:t>
            </a:r>
            <a:endParaRPr lang="en-US" sz="1400" dirty="0">
              <a:latin typeface="Chalkboard"/>
              <a:cs typeface="Chalkboar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" y="0"/>
            <a:ext cx="6248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  <a:latin typeface="Chalkboard"/>
                <a:cs typeface="Chalkboard"/>
              </a:rPr>
              <a:t>AMV Impacts</a:t>
            </a:r>
            <a:endParaRPr lang="en-US" sz="2000" dirty="0">
              <a:solidFill>
                <a:srgbClr val="3333FF"/>
              </a:solidFill>
              <a:latin typeface="Chalkboard"/>
              <a:cs typeface="Chalkboar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" y="981257"/>
            <a:ext cx="38305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Chalkboard"/>
                <a:cs typeface="Chalkboard"/>
              </a:rPr>
              <a:t> Evidence for a causal link between Atlantic decadal SST variability and: summer rainfall over Africa &amp; India, Atlantic hurricane frequency.</a:t>
            </a:r>
            <a:endParaRPr lang="en-US" sz="1600" dirty="0">
              <a:latin typeface="Chalkboard"/>
              <a:cs typeface="Chalkboard"/>
            </a:endParaRPr>
          </a:p>
        </p:txBody>
      </p:sp>
      <p:pic>
        <p:nvPicPr>
          <p:cNvPr id="6" name="Picture 5" descr="DelworthEA.Monograph.2007.pdf"/>
          <p:cNvPicPr>
            <a:picLocks noChangeAspect="1"/>
          </p:cNvPicPr>
          <p:nvPr/>
        </p:nvPicPr>
        <p:blipFill>
          <a:blip r:embed="rId3"/>
          <a:srcRect l="11138" t="44435" r="44836" b="10330"/>
          <a:stretch>
            <a:fillRect/>
          </a:stretch>
        </p:blipFill>
        <p:spPr>
          <a:xfrm>
            <a:off x="3830595" y="194513"/>
            <a:ext cx="5313405" cy="6636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xhibit">
      <a:dk1>
        <a:sysClr val="windowText" lastClr="000000"/>
      </a:dk1>
      <a:lt1>
        <a:sysClr val="window" lastClr="FFFFFF"/>
      </a:lt1>
      <a:dk2>
        <a:srgbClr val="1C3264"/>
      </a:dk2>
      <a:lt2>
        <a:srgbClr val="CCCCCC"/>
      </a:lt2>
      <a:accent1>
        <a:srgbClr val="3399FF"/>
      </a:accent1>
      <a:accent2>
        <a:srgbClr val="69FFFF"/>
      </a:accent2>
      <a:accent3>
        <a:srgbClr val="CCFF33"/>
      </a:accent3>
      <a:accent4>
        <a:srgbClr val="3333FF"/>
      </a:accent4>
      <a:accent5>
        <a:srgbClr val="9933FF"/>
      </a:accent5>
      <a:accent6>
        <a:srgbClr val="FF33FF"/>
      </a:accent6>
      <a:hlink>
        <a:srgbClr val="6699FF"/>
      </a:hlink>
      <a:folHlink>
        <a:srgbClr val="9999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Exhibit">
      <a:dk1>
        <a:sysClr val="windowText" lastClr="000000"/>
      </a:dk1>
      <a:lt1>
        <a:sysClr val="window" lastClr="FFFFFF"/>
      </a:lt1>
      <a:dk2>
        <a:srgbClr val="1C3264"/>
      </a:dk2>
      <a:lt2>
        <a:srgbClr val="CCCCCC"/>
      </a:lt2>
      <a:accent1>
        <a:srgbClr val="3399FF"/>
      </a:accent1>
      <a:accent2>
        <a:srgbClr val="69FFFF"/>
      </a:accent2>
      <a:accent3>
        <a:srgbClr val="CCFF33"/>
      </a:accent3>
      <a:accent4>
        <a:srgbClr val="3333FF"/>
      </a:accent4>
      <a:accent5>
        <a:srgbClr val="9933FF"/>
      </a:accent5>
      <a:accent6>
        <a:srgbClr val="FF33FF"/>
      </a:accent6>
      <a:hlink>
        <a:srgbClr val="6699FF"/>
      </a:hlink>
      <a:folHlink>
        <a:srgbClr val="9999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95914</TotalTime>
  <Words>5080</Words>
  <Application>Microsoft Macintosh PowerPoint</Application>
  <PresentationFormat>On-screen Show (4:3)</PresentationFormat>
  <Paragraphs>538</Paragraphs>
  <Slides>52</Slides>
  <Notes>52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CCSM4 decadal prediction case study:    Abrupt North Atlantic Ocean Heat Content Change in the 1990s</dc:title>
  <dc:creator>stephen yeager</dc:creator>
  <cp:lastModifiedBy>Ralph Milliff</cp:lastModifiedBy>
  <cp:revision>1025</cp:revision>
  <dcterms:created xsi:type="dcterms:W3CDTF">2013-04-28T23:42:53Z</dcterms:created>
  <dcterms:modified xsi:type="dcterms:W3CDTF">2013-09-23T22:04:04Z</dcterms:modified>
</cp:coreProperties>
</file>