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9" r:id="rId4"/>
    <p:sldId id="270" r:id="rId5"/>
    <p:sldId id="271" r:id="rId6"/>
    <p:sldId id="272" r:id="rId7"/>
    <p:sldId id="259" r:id="rId8"/>
    <p:sldId id="258" r:id="rId9"/>
    <p:sldId id="260" r:id="rId10"/>
    <p:sldId id="277" r:id="rId11"/>
    <p:sldId id="278" r:id="rId12"/>
    <p:sldId id="261" r:id="rId13"/>
    <p:sldId id="263" r:id="rId14"/>
    <p:sldId id="264" r:id="rId15"/>
    <p:sldId id="265" r:id="rId16"/>
    <p:sldId id="266" r:id="rId17"/>
    <p:sldId id="267" r:id="rId18"/>
    <p:sldId id="275" r:id="rId19"/>
    <p:sldId id="268" r:id="rId20"/>
    <p:sldId id="273" r:id="rId21"/>
    <p:sldId id="274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98B65-E75D-704F-8CA0-5DB55F77004F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EE4D-0D26-1143-8D2C-B6819FF0C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0DB41-30A1-214F-BC73-BDE6E54B198B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F270B-953F-B04E-BCDB-9B48993D3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19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results if there’s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 u doesn’t tell us everything for </a:t>
            </a:r>
            <a:r>
              <a:rPr lang="en-US" dirty="0" err="1" smtClean="0"/>
              <a:t>Iu</a:t>
            </a:r>
            <a:r>
              <a:rPr lang="en-US" dirty="0" smtClean="0"/>
              <a:t>…. What about A?  Color</a:t>
            </a:r>
            <a:r>
              <a:rPr lang="en-US" baseline="0" dirty="0" smtClean="0"/>
              <a:t> by A add information about the anisotropy. Not directly correlated with </a:t>
            </a:r>
            <a:r>
              <a:rPr lang="en-US" baseline="0" dirty="0" err="1" smtClean="0"/>
              <a:t>Iu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A was made to be like CTKE, and they are closely correlated, so use A instead of CTKE.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5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shapes are the highest for each parameter – notice they’re closer to 1 comp.</a:t>
            </a:r>
          </a:p>
          <a:p>
            <a:r>
              <a:rPr lang="en-US" dirty="0" smtClean="0"/>
              <a:t>CTKE is completely scattered.</a:t>
            </a:r>
          </a:p>
          <a:p>
            <a:r>
              <a:rPr lang="en-US" dirty="0" err="1" smtClean="0"/>
              <a:t>Iu</a:t>
            </a:r>
            <a:r>
              <a:rPr lang="en-US" baseline="0" dirty="0" smtClean="0"/>
              <a:t> only measures one component by definition, so it is skewed.</a:t>
            </a:r>
          </a:p>
          <a:p>
            <a:r>
              <a:rPr lang="en-US" baseline="0" dirty="0" smtClean="0"/>
              <a:t>A is better then CTKE.</a:t>
            </a:r>
          </a:p>
          <a:p>
            <a:r>
              <a:rPr lang="en-US" baseline="0" dirty="0" smtClean="0"/>
              <a:t>REMAKE THESE FIGURES!!!!!!!!!!!!!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1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6% of total, but that</a:t>
            </a:r>
            <a:r>
              <a:rPr lang="en-US" baseline="0" dirty="0" smtClean="0"/>
              <a:t> can be concentrated where the people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Barrages change tidal cycle and cause transportation issues – bad for tidal</a:t>
            </a:r>
            <a:r>
              <a:rPr lang="en-US" baseline="0" dirty="0" smtClean="0"/>
              <a:t> ecosystem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stream – can’t SEE, but ships aren’t affected, ecosystem isn’t changed (at least not nearly as much as barrage… still area of research)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9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 of Fundy – turbine plan 18 months, out after 6. Too strong, too turbulent… UNEXPECTED</a:t>
            </a:r>
            <a:r>
              <a:rPr lang="en-US" baseline="0" dirty="0" smtClean="0"/>
              <a:t> conditions</a:t>
            </a:r>
          </a:p>
          <a:p>
            <a:r>
              <a:rPr lang="en-US" baseline="0" dirty="0" smtClean="0"/>
              <a:t>Highlights need for test sites for turbines as well as more thorough site characterization prior to installment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7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hard to gather many observations in the water, to</a:t>
            </a:r>
            <a:r>
              <a:rPr lang="en-US" baseline="0" dirty="0" smtClean="0"/>
              <a:t> know what even needs to be measured, so we learn from the wind industry what the important parameters are: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Turbulence intensity’s known effect no power production. EXPLAIN POWER CURVE.</a:t>
            </a:r>
          </a:p>
          <a:p>
            <a:r>
              <a:rPr lang="en-US" baseline="0" dirty="0" smtClean="0"/>
              <a:t>Coherent turbulent kinetic energy’s effect on turbine loads (shown here are dynamic pressure and relative energy flux. EXPLAIN WAVELET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8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observational campaigns</a:t>
            </a:r>
          </a:p>
          <a:p>
            <a:r>
              <a:rPr lang="en-US" dirty="0" smtClean="0"/>
              <a:t>Describe ADCP – can’t calculate higher order statistics because of the inherent</a:t>
            </a:r>
            <a:r>
              <a:rPr lang="en-US" baseline="0" dirty="0" smtClean="0"/>
              <a:t> noise from beam spread.</a:t>
            </a:r>
          </a:p>
          <a:p>
            <a:r>
              <a:rPr lang="en-US" baseline="0" dirty="0" smtClean="0"/>
              <a:t>Describe ADV – higher resolution, but only one height. </a:t>
            </a:r>
          </a:p>
          <a:p>
            <a:r>
              <a:rPr lang="en-US" baseline="0" dirty="0" smtClean="0"/>
              <a:t>Velocities at NP: max of 1.8 m/s, 0.8  m/s slack tides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5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Iu</a:t>
            </a:r>
            <a:r>
              <a:rPr lang="en-US" dirty="0" smtClean="0"/>
              <a:t> is purely statistical, and therefore</a:t>
            </a:r>
            <a:r>
              <a:rPr lang="en-US" baseline="0" dirty="0" smtClean="0"/>
              <a:t> saying nothing about the physical turbulence</a:t>
            </a:r>
          </a:p>
          <a:p>
            <a:r>
              <a:rPr lang="en-US" baseline="0" dirty="0" smtClean="0"/>
              <a:t>CTKE is instantaneous – not REALLY “coherent” but it does get closer to the correlations through the cross terms of the Reynolds Stresses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28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CTKE and </a:t>
            </a:r>
            <a:r>
              <a:rPr lang="en-US" dirty="0" err="1" smtClean="0"/>
              <a:t>Iu</a:t>
            </a:r>
            <a:r>
              <a:rPr lang="en-US" dirty="0" smtClean="0"/>
              <a:t> change depending on chosen principle axes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metric well-founded in turbulence theory, and the invariants that are universal.</a:t>
            </a:r>
          </a:p>
          <a:p>
            <a:r>
              <a:rPr lang="en-US" baseline="0" dirty="0" smtClean="0"/>
              <a:t>Lumley Triangle has physical description of 1, 2 and 3 comp turbulence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Integral scale – how long is it correlated?</a:t>
            </a:r>
          </a:p>
          <a:p>
            <a:r>
              <a:rPr lang="en-US" dirty="0" smtClean="0"/>
              <a:t>Taylor scale</a:t>
            </a:r>
            <a:r>
              <a:rPr lang="en-US" baseline="0" dirty="0" smtClean="0"/>
              <a:t> – how long until it’s no longer correlated?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270B-953F-B04E-BCDB-9B48993D3A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3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5455-9C4F-7343-961A-453385104C16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9B9-A346-C94A-A411-B69AA10FE9D8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97C0-D084-C342-9347-3DC2D4BA76F9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EB4-ABA1-4740-99C5-F71BC9264188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77BC-5B4F-EB40-A523-70A50BFC0C52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92CC-4B79-8B4F-9735-3C3055BDFB6A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227-8726-C549-B36A-ED4C545794B2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4C1F-00D8-FC42-BED0-B66C9944D1E1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1124-7321-3540-90B3-9A16B3AE33F1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1D7F-D739-D74B-9CDA-1800FAA69940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558-5706-BD41-A97F-1B83A212CC22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18D2C5-8424-4343-A32B-B6CE9626898B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23.emf"/><Relationship Id="rId10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7.emf"/><Relationship Id="rId6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83" y="575119"/>
            <a:ext cx="8304401" cy="2282254"/>
          </a:xfrm>
        </p:spPr>
        <p:txBody>
          <a:bodyPr/>
          <a:lstStyle/>
          <a:p>
            <a:pPr algn="ctr"/>
            <a:r>
              <a:rPr lang="en-US" sz="3600" dirty="0" smtClean="0"/>
              <a:t>Characterizing Turbulence at a Prospective Tidal Energy Site: Observational Data  Analysis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Katherine McCaffrey</a:t>
            </a:r>
          </a:p>
          <a:p>
            <a:r>
              <a:rPr lang="en-US" dirty="0" smtClean="0"/>
              <a:t>PhD Candidate, Fox-Kemper Research Group</a:t>
            </a:r>
          </a:p>
          <a:p>
            <a:r>
              <a:rPr lang="en-US" dirty="0" smtClean="0"/>
              <a:t>Department of Atmospheric and Oceanic Sciences</a:t>
            </a:r>
          </a:p>
          <a:p>
            <a:r>
              <a:rPr lang="en-US" dirty="0" smtClean="0"/>
              <a:t>Cooperative Institute for Research in Environmental Sciences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1" y="5485875"/>
            <a:ext cx="8168156" cy="137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Thank you to my advisor and collaborators:</a:t>
            </a:r>
          </a:p>
          <a:p>
            <a:r>
              <a:rPr lang="en-US" dirty="0" smtClean="0"/>
              <a:t>Baylor Fox-Kemper, Dept. of Geological Sciences, Brown University, CIRES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Hamlington</a:t>
            </a:r>
            <a:r>
              <a:rPr lang="en-US" smtClean="0"/>
              <a:t>, Dept. </a:t>
            </a:r>
            <a:r>
              <a:rPr lang="en-US" dirty="0" smtClean="0"/>
              <a:t>of Mechanical Engineering, CU Boulder</a:t>
            </a:r>
          </a:p>
          <a:p>
            <a:r>
              <a:rPr lang="en-US" dirty="0" smtClean="0"/>
              <a:t>Jim Thomson, Applied Physical Laboratory, Univ. of Washington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Anisotropy Tensor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      Invariants:</a:t>
            </a: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CTKE-like, but built from invariants: Anisotropy Magnitude</a:t>
            </a:r>
          </a:p>
          <a:p>
            <a:pPr lvl="1"/>
            <a:r>
              <a:rPr lang="en-US" dirty="0" smtClean="0"/>
              <a:t>Independent of chosen coordinate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95062"/>
              </p:ext>
            </p:extLst>
          </p:nvPr>
        </p:nvGraphicFramePr>
        <p:xfrm>
          <a:off x="547573" y="2249601"/>
          <a:ext cx="2218631" cy="88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4" imgW="1028700" imgH="431800" progId="Equation.3">
                  <p:embed/>
                </p:oleObj>
              </mc:Choice>
              <mc:Fallback>
                <p:oleObj name="Equation" r:id="rId4" imgW="1028700" imgH="4318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73" y="2249601"/>
                        <a:ext cx="2218631" cy="88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563297"/>
              </p:ext>
            </p:extLst>
          </p:nvPr>
        </p:nvGraphicFramePr>
        <p:xfrm>
          <a:off x="2875246" y="2249601"/>
          <a:ext cx="1372757" cy="88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246" y="2249601"/>
                        <a:ext cx="1372757" cy="88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787310"/>
              </p:ext>
            </p:extLst>
          </p:nvPr>
        </p:nvGraphicFramePr>
        <p:xfrm>
          <a:off x="2717333" y="3475428"/>
          <a:ext cx="1708150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8" imgW="800100" imgH="698500" progId="Equation.3">
                  <p:embed/>
                </p:oleObj>
              </mc:Choice>
              <mc:Fallback>
                <p:oleObj name="Equation" r:id="rId8" imgW="800100" imgH="6985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333" y="3475428"/>
                        <a:ext cx="1708150" cy="1471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49889"/>
              </p:ext>
            </p:extLst>
          </p:nvPr>
        </p:nvGraphicFramePr>
        <p:xfrm>
          <a:off x="3052800" y="6224452"/>
          <a:ext cx="1317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10" imgW="622300" imgH="215900" progId="Equation.3">
                  <p:embed/>
                </p:oleObj>
              </mc:Choice>
              <mc:Fallback>
                <p:oleObj name="Equation" r:id="rId10" imgW="622300" imgH="215900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800" y="6224452"/>
                        <a:ext cx="13178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/>
          <a:srcRect t="4586" r="13198"/>
          <a:stretch/>
        </p:blipFill>
        <p:spPr>
          <a:xfrm>
            <a:off x="4425483" y="866355"/>
            <a:ext cx="4709349" cy="41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092050" y="6233508"/>
            <a:ext cx="1333433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8650" y="2478832"/>
            <a:ext cx="1831853" cy="92333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real flows fall somewhere in this triangle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446"/>
            <a:ext cx="8229600" cy="990600"/>
          </a:xfrm>
        </p:spPr>
        <p:txBody>
          <a:bodyPr/>
          <a:lstStyle/>
          <a:p>
            <a:r>
              <a:rPr lang="en-US" dirty="0" smtClean="0"/>
              <a:t>Turbulence Metrics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96918" y="4209791"/>
            <a:ext cx="2463059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component limit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14986" y="1070692"/>
            <a:ext cx="2310659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component limit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56104" y="2077146"/>
            <a:ext cx="2310659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component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3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Turbulence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physical features are there to turbulence?</a:t>
            </a:r>
          </a:p>
          <a:p>
            <a:pPr lvl="1"/>
            <a:r>
              <a:rPr lang="en-US" dirty="0" smtClean="0"/>
              <a:t>Size – how big? The size of the turbine? Larger? Smaller?</a:t>
            </a:r>
          </a:p>
          <a:p>
            <a:pPr lvl="1"/>
            <a:r>
              <a:rPr lang="en-US" dirty="0"/>
              <a:t>Frequency – how often do these “events” happen?</a:t>
            </a:r>
          </a:p>
          <a:p>
            <a:pPr lvl="1"/>
            <a:r>
              <a:rPr lang="en-US" dirty="0" smtClean="0"/>
              <a:t>Shape – flat, pancake-like? 3-d</a:t>
            </a:r>
          </a:p>
          <a:p>
            <a:pPr lvl="1"/>
            <a:endParaRPr lang="en-US" dirty="0"/>
          </a:p>
          <a:p>
            <a:r>
              <a:rPr lang="en-US" dirty="0" smtClean="0"/>
              <a:t>How do we measure these?</a:t>
            </a:r>
          </a:p>
          <a:p>
            <a:pPr lvl="1"/>
            <a:r>
              <a:rPr lang="en-US" dirty="0" smtClean="0"/>
              <a:t>Coherence – how long is the flow correlated?</a:t>
            </a:r>
          </a:p>
          <a:p>
            <a:pPr lvl="1"/>
            <a:r>
              <a:rPr lang="en-US" dirty="0" smtClean="0"/>
              <a:t>Intermittency </a:t>
            </a:r>
            <a:r>
              <a:rPr lang="en-US" dirty="0"/>
              <a:t>– how “random” is the flow? </a:t>
            </a:r>
          </a:p>
          <a:p>
            <a:pPr lvl="1"/>
            <a:r>
              <a:rPr lang="en-US" dirty="0" smtClean="0"/>
              <a:t>Anisotropy – how many velocity components contribute to the fluctuating velocity?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198"/>
            <a:ext cx="7772400" cy="990600"/>
          </a:xfrm>
        </p:spPr>
        <p:txBody>
          <a:bodyPr/>
          <a:lstStyle/>
          <a:p>
            <a:r>
              <a:rPr lang="en-US" dirty="0" smtClean="0"/>
              <a:t>Coherence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62798"/>
            <a:ext cx="7772400" cy="4572000"/>
          </a:xfrm>
        </p:spPr>
        <p:txBody>
          <a:bodyPr/>
          <a:lstStyle/>
          <a:p>
            <a:r>
              <a:rPr lang="en-US" dirty="0" smtClean="0"/>
              <a:t>Temporal Autocorrelation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Integral Scale</a:t>
            </a:r>
          </a:p>
          <a:p>
            <a:pPr lvl="1"/>
            <a:endParaRPr lang="en-US" sz="3200" dirty="0" smtClean="0"/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Taylor Scale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6077"/>
            <a:ext cx="1066800" cy="329184"/>
          </a:xfrm>
        </p:spPr>
        <p:txBody>
          <a:bodyPr/>
          <a:lstStyle/>
          <a:p>
            <a:fld id="{E7A0438F-0A17-0241-9753-90C0FBB5799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82817"/>
              </p:ext>
            </p:extLst>
          </p:nvPr>
        </p:nvGraphicFramePr>
        <p:xfrm>
          <a:off x="1447800" y="1896198"/>
          <a:ext cx="2438399" cy="84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4" imgW="1282700" imgH="457200" progId="Equation.DSMT4">
                  <p:embed/>
                </p:oleObj>
              </mc:Choice>
              <mc:Fallback>
                <p:oleObj name="Equation" r:id="rId4" imgW="1282700" imgH="4572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96198"/>
                        <a:ext cx="2438399" cy="8420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745397"/>
              </p:ext>
            </p:extLst>
          </p:nvPr>
        </p:nvGraphicFramePr>
        <p:xfrm>
          <a:off x="1447800" y="3301135"/>
          <a:ext cx="217978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6" imgW="990600" imgH="330200" progId="Equation.DSMT4">
                  <p:embed/>
                </p:oleObj>
              </mc:Choice>
              <mc:Fallback>
                <p:oleObj name="Equation" r:id="rId6" imgW="990600" imgH="33020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01135"/>
                        <a:ext cx="2179788" cy="695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64609"/>
              </p:ext>
            </p:extLst>
          </p:nvPr>
        </p:nvGraphicFramePr>
        <p:xfrm>
          <a:off x="1447800" y="4560264"/>
          <a:ext cx="1981200" cy="93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8" imgW="1016000" imgH="495300" progId="Equation.3">
                  <p:embed/>
                </p:oleObj>
              </mc:Choice>
              <mc:Fallback>
                <p:oleObj name="Equation" r:id="rId8" imgW="1016000" imgH="495300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60264"/>
                        <a:ext cx="1981200" cy="93576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8512"/>
          <a:stretch/>
        </p:blipFill>
        <p:spPr>
          <a:xfrm>
            <a:off x="4308475" y="2420806"/>
            <a:ext cx="4835525" cy="2695601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6203875" y="5114485"/>
            <a:ext cx="178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(seconds)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595778" y="3284989"/>
            <a:ext cx="105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R(</a:t>
            </a:r>
            <a:r>
              <a:rPr lang="en-US" dirty="0" err="1" smtClean="0"/>
              <a:t>τ</a:t>
            </a:r>
            <a:r>
              <a:rPr lang="en-US" dirty="0" smtClean="0"/>
              <a:t>) (%)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4049" y="2654804"/>
            <a:ext cx="157539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=10.13 sec</a:t>
            </a:r>
          </a:p>
          <a:p>
            <a:r>
              <a:rPr lang="el-GR" dirty="0" smtClean="0"/>
              <a:t>λ</a:t>
            </a:r>
            <a:r>
              <a:rPr lang="en-US" dirty="0" smtClean="0"/>
              <a:t>=0.08 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8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354119"/>
            <a:ext cx="7772400" cy="996468"/>
          </a:xfrm>
        </p:spPr>
        <p:txBody>
          <a:bodyPr/>
          <a:lstStyle/>
          <a:p>
            <a:r>
              <a:rPr lang="en-US" dirty="0" smtClean="0"/>
              <a:t>Intermittency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40689"/>
            <a:ext cx="77724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200" dirty="0" smtClean="0"/>
              <a:t>Intermittency manifests itself in departures from a normal distribution in the probability density function of velocity differences.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6077"/>
            <a:ext cx="1066800" cy="329184"/>
          </a:xfrm>
        </p:spPr>
        <p:txBody>
          <a:bodyPr/>
          <a:lstStyle/>
          <a:p>
            <a:fld id="{E7A0438F-0A17-0241-9753-90C0FBB5799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2323108"/>
            <a:ext cx="4163273" cy="3352800"/>
          </a:xfrm>
          <a:prstGeom prst="rect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TextBox 5"/>
          <p:cNvSpPr txBox="1"/>
          <p:nvPr/>
        </p:nvSpPr>
        <p:spPr>
          <a:xfrm>
            <a:off x="603504" y="5675908"/>
            <a:ext cx="41632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smtClean="0"/>
              <a:t>Pdfs of the velocity perturbation differences, ∆</a:t>
            </a:r>
            <a:r>
              <a:rPr lang="en-US" sz="1300" dirty="0" err="1" smtClean="0"/>
              <a:t>u</a:t>
            </a:r>
            <a:r>
              <a:rPr lang="en-US" sz="1300" dirty="0" smtClean="0"/>
              <a:t>’ (circles), ∆</a:t>
            </a:r>
            <a:r>
              <a:rPr lang="en-US" sz="1300" dirty="0" err="1" smtClean="0"/>
              <a:t>v</a:t>
            </a:r>
            <a:r>
              <a:rPr lang="en-US" sz="1300" dirty="0" smtClean="0"/>
              <a:t>’ (squares), and ∆</a:t>
            </a:r>
            <a:r>
              <a:rPr lang="en-US" sz="1300" dirty="0" err="1" smtClean="0"/>
              <a:t>w</a:t>
            </a:r>
            <a:r>
              <a:rPr lang="en-US" sz="1300" dirty="0" smtClean="0"/>
              <a:t>’ (diamonds), with Gaussian curves for reference (dashed). Black shapes have a time step of ∆t = 1 (~3 cm), gray are ∆t = 115 (~3 m), and white are ∆t = 230 (~6 m).</a:t>
            </a:r>
            <a:endParaRPr lang="en-US" sz="1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2188787"/>
            <a:ext cx="3943978" cy="3396408"/>
          </a:xfrm>
          <a:prstGeom prst="rect">
            <a:avLst/>
          </a:prstGeom>
          <a:ln w="19050" cmpd="sng">
            <a:noFill/>
          </a:ln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858379" y="5585195"/>
            <a:ext cx="41148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200" noProof="0" dirty="0" smtClean="0"/>
              <a:t>Higher order moments support the lack of Gaussianity in the pdfs.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3646" y="2036251"/>
            <a:ext cx="2463059" cy="369332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3646" y="4479934"/>
            <a:ext cx="2463059" cy="369332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Kurtosis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23646" y="3678375"/>
            <a:ext cx="2463059" cy="369332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Skewness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23646" y="2853896"/>
            <a:ext cx="2463059" cy="369332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20348" y="5393554"/>
            <a:ext cx="891502" cy="307777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Δu</a:t>
            </a:r>
            <a:r>
              <a:rPr lang="en-US" sz="1400" dirty="0" smtClean="0"/>
              <a:t>/</a:t>
            </a:r>
            <a:r>
              <a:rPr lang="en-US" sz="1400" dirty="0" err="1" smtClean="0"/>
              <a:t>σ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5400000" flipV="1">
            <a:off x="-243161" y="3693908"/>
            <a:ext cx="1327808" cy="3385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Probability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750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48" y="354119"/>
            <a:ext cx="7772400" cy="1020890"/>
          </a:xfrm>
        </p:spPr>
        <p:txBody>
          <a:bodyPr/>
          <a:lstStyle/>
          <a:p>
            <a:r>
              <a:rPr lang="en-US" dirty="0" smtClean="0"/>
              <a:t>Anisotropy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2352" y="1375009"/>
            <a:ext cx="7772400" cy="1676875"/>
          </a:xfrm>
        </p:spPr>
        <p:txBody>
          <a:bodyPr>
            <a:noAutofit/>
          </a:bodyPr>
          <a:lstStyle/>
          <a:p>
            <a:r>
              <a:rPr lang="en-US" sz="2600" dirty="0" smtClean="0"/>
              <a:t>Improvement to the anisotropy analysis:</a:t>
            </a:r>
            <a:r>
              <a:rPr lang="en-US" sz="2600" dirty="0" smtClean="0">
                <a:solidFill>
                  <a:srgbClr val="000000"/>
                </a:solidFill>
                <a:cs typeface=""/>
              </a:rPr>
              <a:t> For eigenvalues, </a:t>
            </a:r>
            <a:r>
              <a:rPr lang="en-US" sz="2600" i="1" dirty="0" err="1" smtClean="0">
                <a:solidFill>
                  <a:srgbClr val="000000"/>
                </a:solidFill>
                <a:cs typeface=""/>
              </a:rPr>
              <a:t>λ</a:t>
            </a:r>
            <a:r>
              <a:rPr lang="en-US" sz="2600" i="1" baseline="-25000" dirty="0" err="1" smtClean="0">
                <a:solidFill>
                  <a:srgbClr val="000000"/>
                </a:solidFill>
                <a:cs typeface="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cs typeface=""/>
              </a:rPr>
              <a:t>, of the anisotropy tensor, </a:t>
            </a:r>
            <a:r>
              <a:rPr lang="en-US" sz="2600" i="1" dirty="0" err="1" smtClean="0">
                <a:solidFill>
                  <a:srgbClr val="000000"/>
                </a:solidFill>
                <a:cs typeface=""/>
              </a:rPr>
              <a:t>a</a:t>
            </a:r>
            <a:r>
              <a:rPr lang="en-US" sz="2600" i="1" baseline="-25000" dirty="0" err="1" smtClean="0">
                <a:solidFill>
                  <a:srgbClr val="000000"/>
                </a:solidFill>
                <a:cs typeface=""/>
              </a:rPr>
              <a:t>ij</a:t>
            </a:r>
            <a:r>
              <a:rPr lang="en-US" sz="2600" dirty="0" smtClean="0">
                <a:solidFill>
                  <a:srgbClr val="000000"/>
                </a:solidFill>
                <a:cs typeface=""/>
              </a:rPr>
              <a:t>, ordered from greatest to least, the barycentric coordinates are defined by:</a:t>
            </a:r>
            <a:r>
              <a:rPr lang="en-US" sz="26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68848" y="6077"/>
            <a:ext cx="1066800" cy="329184"/>
          </a:xfrm>
        </p:spPr>
        <p:txBody>
          <a:bodyPr/>
          <a:lstStyle/>
          <a:p>
            <a:fld id="{E7A0438F-0A17-0241-9753-90C0FBB5799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791459"/>
              </p:ext>
            </p:extLst>
          </p:nvPr>
        </p:nvGraphicFramePr>
        <p:xfrm>
          <a:off x="887366" y="3051884"/>
          <a:ext cx="2209800" cy="13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4" imgW="1028700" imgH="660400" progId="Equation.3">
                  <p:embed/>
                </p:oleObj>
              </mc:Choice>
              <mc:Fallback>
                <p:oleObj name="Equation" r:id="rId4" imgW="1028700" imgH="66040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66" y="3051884"/>
                        <a:ext cx="2209800" cy="1374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0495" y="6386108"/>
            <a:ext cx="389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Banerjee et al 2007</a:t>
            </a:r>
            <a:endParaRPr lang="en-US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887366" y="4463504"/>
            <a:ext cx="3309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  <a:r>
              <a:rPr lang="en-US" baseline="-25000" dirty="0"/>
              <a:t>1c</a:t>
            </a:r>
            <a:r>
              <a:rPr lang="en-US" dirty="0"/>
              <a:t> : one-component limit </a:t>
            </a:r>
            <a:r>
              <a:rPr lang="en-US" dirty="0" smtClean="0"/>
              <a:t>–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linear</a:t>
            </a:r>
          </a:p>
          <a:p>
            <a:pPr>
              <a:buNone/>
            </a:pPr>
            <a:r>
              <a:rPr lang="en-US" dirty="0"/>
              <a:t>C</a:t>
            </a:r>
            <a:r>
              <a:rPr lang="en-US" baseline="-25000" dirty="0"/>
              <a:t>2c</a:t>
            </a:r>
            <a:r>
              <a:rPr lang="en-US" dirty="0"/>
              <a:t> : two-component limit </a:t>
            </a:r>
            <a:r>
              <a:rPr lang="en-US" dirty="0" smtClean="0"/>
              <a:t>–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planar</a:t>
            </a:r>
            <a:endParaRPr lang="en-US" dirty="0"/>
          </a:p>
          <a:p>
            <a:pPr>
              <a:buNone/>
            </a:pPr>
            <a:r>
              <a:rPr lang="en-US" dirty="0"/>
              <a:t>C</a:t>
            </a:r>
            <a:r>
              <a:rPr lang="en-US" baseline="-25000" dirty="0"/>
              <a:t>3c</a:t>
            </a:r>
            <a:r>
              <a:rPr lang="en-US" dirty="0"/>
              <a:t> : three-component limit </a:t>
            </a:r>
            <a:r>
              <a:rPr lang="en-US" dirty="0" smtClean="0"/>
              <a:t>–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isotropic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1700" y="3110802"/>
            <a:ext cx="2463059" cy="3693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component limit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14492" y="6085053"/>
            <a:ext cx="2321227" cy="3693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component limit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71973" y="6090042"/>
            <a:ext cx="2332558" cy="3693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component limit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9927" y="3480134"/>
            <a:ext cx="3205124" cy="25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366329"/>
            <a:ext cx="7772400" cy="1033101"/>
          </a:xfrm>
        </p:spPr>
        <p:txBody>
          <a:bodyPr/>
          <a:lstStyle/>
          <a:p>
            <a:r>
              <a:rPr lang="en-US" dirty="0" smtClean="0"/>
              <a:t>Parameterization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504" y="1295400"/>
            <a:ext cx="7772400" cy="4572000"/>
          </a:xfrm>
        </p:spPr>
        <p:txBody>
          <a:bodyPr/>
          <a:lstStyle/>
          <a:p>
            <a:r>
              <a:rPr lang="en-US" dirty="0" smtClean="0"/>
              <a:t>How do we represent how “turbulent” a location is?</a:t>
            </a:r>
          </a:p>
          <a:p>
            <a:pPr lvl="1"/>
            <a:r>
              <a:rPr lang="en-US" dirty="0" smtClean="0"/>
              <a:t>Often turbulence intensity is all that is used</a:t>
            </a:r>
          </a:p>
          <a:p>
            <a:pPr lvl="1"/>
            <a:r>
              <a:rPr lang="en-US" dirty="0" smtClean="0"/>
              <a:t>What about intermittency, coherence, and anisotropy?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438F-0A17-0241-9753-90C0FBB5799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068" b="4880"/>
          <a:stretch/>
        </p:blipFill>
        <p:spPr>
          <a:xfrm>
            <a:off x="378584" y="2531269"/>
            <a:ext cx="3950649" cy="31834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53612" y="2670732"/>
            <a:ext cx="3788807" cy="3051161"/>
            <a:chOff x="4522094" y="2510353"/>
            <a:chExt cx="2818506" cy="20975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3670" b="4830"/>
            <a:stretch/>
          </p:blipFill>
          <p:spPr>
            <a:xfrm>
              <a:off x="4522094" y="2510353"/>
              <a:ext cx="2818506" cy="20975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89953" y="4102894"/>
              <a:ext cx="9075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7598" y="2602040"/>
              <a:ext cx="106875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8807" y="5721894"/>
            <a:ext cx="229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 u (m/s)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13738" y="3918227"/>
            <a:ext cx="119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</a:t>
            </a:r>
            <a:r>
              <a:rPr lang="en-US" baseline="-25000" dirty="0" err="1" smtClean="0"/>
              <a:t>u</a:t>
            </a:r>
            <a:r>
              <a:rPr lang="en-US" dirty="0" smtClean="0"/>
              <a:t> (%)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452837" y="4004375"/>
            <a:ext cx="119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730827" y="3997295"/>
            <a:ext cx="11968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74905" y="5745686"/>
            <a:ext cx="158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CTKE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05127" y="2791889"/>
            <a:ext cx="1758579" cy="15308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955" y="4206651"/>
            <a:ext cx="3257476" cy="2642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02963"/>
            <a:ext cx="7772400" cy="762000"/>
          </a:xfrm>
        </p:spPr>
        <p:txBody>
          <a:bodyPr/>
          <a:lstStyle/>
          <a:p>
            <a:r>
              <a:rPr lang="en-US" dirty="0" smtClean="0"/>
              <a:t>Parameterization: Shape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-6134"/>
            <a:ext cx="1066800" cy="329184"/>
          </a:xfrm>
        </p:spPr>
        <p:txBody>
          <a:bodyPr/>
          <a:lstStyle/>
          <a:p>
            <a:fld id="{E7A0438F-0A17-0241-9753-90C0FBB579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40" y="4613730"/>
            <a:ext cx="2698496" cy="1124332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en-US" sz="2000" dirty="0" smtClean="0"/>
              <a:t>I</a:t>
            </a:r>
            <a:r>
              <a:rPr lang="en-US" sz="2000" baseline="-25000" dirty="0" smtClean="0"/>
              <a:t>u </a:t>
            </a:r>
            <a:r>
              <a:rPr lang="en-US" sz="2000" dirty="0" smtClean="0"/>
              <a:t>only measures one component (</a:t>
            </a:r>
            <a:r>
              <a:rPr lang="en-US" sz="2000" i="1" dirty="0" err="1" smtClean="0"/>
              <a:t>u</a:t>
            </a:r>
            <a:r>
              <a:rPr lang="en-US" sz="2000" dirty="0" smtClean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636" y="2886249"/>
            <a:ext cx="3257476" cy="26408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8345075" y="5435560"/>
            <a:ext cx="11968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7317" y="1650785"/>
            <a:ext cx="3257476" cy="2555866"/>
            <a:chOff x="3688328" y="2928719"/>
            <a:chExt cx="3257476" cy="25558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8328" y="2928719"/>
              <a:ext cx="3257476" cy="255586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688328" y="2928719"/>
              <a:ext cx="890461" cy="639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3"/>
          <p:cNvSpPr txBox="1">
            <a:spLocks/>
          </p:cNvSpPr>
          <p:nvPr/>
        </p:nvSpPr>
        <p:spPr>
          <a:xfrm>
            <a:off x="3896399" y="1415138"/>
            <a:ext cx="4790401" cy="11250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highest instance of each parameter (large shapes) is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close(r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to the one-component limit.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98553" y="2741730"/>
            <a:ext cx="7724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</a:t>
            </a:r>
            <a:r>
              <a:rPr lang="en-US" baseline="-25000" dirty="0" err="1" smtClean="0"/>
              <a:t>u</a:t>
            </a:r>
            <a:r>
              <a:rPr lang="en-US" dirty="0" smtClean="0"/>
              <a:t> (%)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433651" y="4069066"/>
            <a:ext cx="1588894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CTKE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2919636" y="5905182"/>
            <a:ext cx="2698496" cy="62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better than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CTKE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2973" y="1281453"/>
            <a:ext cx="862938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174385"/>
            <a:ext cx="693827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89588" y="4181583"/>
            <a:ext cx="710538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1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9780"/>
            <a:ext cx="77724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Parameterization: Size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384142"/>
              </p:ext>
            </p:extLst>
          </p:nvPr>
        </p:nvGraphicFramePr>
        <p:xfrm>
          <a:off x="706281" y="2091099"/>
          <a:ext cx="272538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463"/>
                <a:gridCol w="908463"/>
                <a:gridCol w="908463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CTKE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0.017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0.884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-6134"/>
            <a:ext cx="1066800" cy="329184"/>
          </a:xfrm>
        </p:spPr>
        <p:txBody>
          <a:bodyPr/>
          <a:lstStyle/>
          <a:p>
            <a:fld id="{E7A0438F-0A17-0241-9753-90C0FBB579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80999" y="4909465"/>
            <a:ext cx="8082161" cy="1684473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 defTabSz="91440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anisotropy magnitude, </a:t>
            </a:r>
            <a:r>
              <a:rPr lang="en-US" sz="2600" i="1" dirty="0" smtClean="0"/>
              <a:t>A</a:t>
            </a:r>
            <a:r>
              <a:rPr lang="en-US" sz="2600" dirty="0" smtClean="0"/>
              <a:t>,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captures the </a:t>
            </a:r>
            <a:r>
              <a:rPr lang="en-US" sz="2600" dirty="0"/>
              <a:t>the behavior of </a:t>
            </a:r>
            <a:r>
              <a:rPr lang="en-US" sz="2600" i="1" dirty="0" smtClean="0"/>
              <a:t>CTKE </a:t>
            </a:r>
            <a:r>
              <a:rPr lang="en-US" sz="2600" dirty="0" smtClean="0"/>
              <a:t>(and therefore loads?), </a:t>
            </a:r>
            <a:r>
              <a:rPr lang="en-US" sz="2600" dirty="0"/>
              <a:t>intermittency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pdf, the shape from the barycentric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map, and the coherence of the correlation function.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819" b="57049"/>
          <a:stretch/>
        </p:blipFill>
        <p:spPr>
          <a:xfrm>
            <a:off x="3851881" y="1567266"/>
            <a:ext cx="5207449" cy="288974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sp>
        <p:nvSpPr>
          <p:cNvPr id="7" name="TextBox 6"/>
          <p:cNvSpPr txBox="1"/>
          <p:nvPr/>
        </p:nvSpPr>
        <p:spPr>
          <a:xfrm rot="16200000">
            <a:off x="3158328" y="2636743"/>
            <a:ext cx="119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7505" y="4503935"/>
            <a:ext cx="178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(seconds)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5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new, tensor-invariant metric for physically describing turbulence, the anisotropy magnitude, is introduced</a:t>
            </a:r>
          </a:p>
          <a:p>
            <a:r>
              <a:rPr lang="en-US" dirty="0" smtClean="0"/>
              <a:t>Turbulence intensity does not parameterize intermittency, coherence, or anisotropy as well as other easy-to-measure metrics such as </a:t>
            </a:r>
            <a:r>
              <a:rPr lang="en-US" i="1" dirty="0" smtClean="0"/>
              <a:t>CTKE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anisotropy magnitude does the best job at representing intermittency, coherence, and anisotropy.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dirty="0" smtClean="0"/>
              <a:t> is similar to </a:t>
            </a:r>
            <a:r>
              <a:rPr lang="en-US" i="1" dirty="0" smtClean="0"/>
              <a:t>CTKE,</a:t>
            </a:r>
            <a:r>
              <a:rPr lang="en-US" dirty="0" smtClean="0"/>
              <a:t> does it have the same strong correlation to turbine loads?</a:t>
            </a:r>
          </a:p>
          <a:p>
            <a:r>
              <a:rPr lang="en-US" dirty="0" smtClean="0"/>
              <a:t>How well does the coherence function in </a:t>
            </a:r>
            <a:r>
              <a:rPr lang="en-US" dirty="0" err="1" smtClean="0"/>
              <a:t>pyTurbSim</a:t>
            </a:r>
            <a:r>
              <a:rPr lang="en-US" dirty="0" smtClean="0"/>
              <a:t> represent the observations in terms of </a:t>
            </a:r>
            <a:r>
              <a:rPr lang="en-US" i="1" dirty="0" smtClean="0"/>
              <a:t>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27"/>
            <a:ext cx="8229600" cy="990600"/>
          </a:xfrm>
        </p:spPr>
        <p:txBody>
          <a:bodyPr/>
          <a:lstStyle/>
          <a:p>
            <a:r>
              <a:rPr lang="en-US" dirty="0" smtClean="0"/>
              <a:t>Next step…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2725" y="3623732"/>
            <a:ext cx="7772400" cy="2700867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The NREL </a:t>
            </a:r>
            <a:r>
              <a:rPr lang="en-US" sz="2400" dirty="0" err="1" smtClean="0"/>
              <a:t>pyTurbSim</a:t>
            </a:r>
            <a:r>
              <a:rPr lang="en-US" sz="2400" dirty="0" smtClean="0"/>
              <a:t> model (Jonkman &amp; Kilcher) creates stochastic turbulence.</a:t>
            </a:r>
          </a:p>
          <a:p>
            <a:pPr lvl="1"/>
            <a:r>
              <a:rPr lang="en-US" sz="2400" dirty="0" smtClean="0"/>
              <a:t>The NCAR LES model (Sullivan et al.) includes more realistic ocean physics.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438F-0A17-0241-9753-90C0FBB579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943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Jonkman, L. Kilcher,  TurbSim user’s guide: Version 1.06. 00, Golden, CO: National Renewable Energy Laboratory (2012).</a:t>
            </a:r>
          </a:p>
          <a:p>
            <a:r>
              <a:rPr lang="en-US" sz="1200" dirty="0" smtClean="0"/>
              <a:t>P. P. Sullivan, J. C. McWilliams, C.-H. Moeng, A subgrid-scale model for large-eddy simulation of planetary boundary-layer flows, Boundary Layer Meteorology 71 (1994) 247–276.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02725" y="1540934"/>
            <a:ext cx="3708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/>
              <a:t>How well do the models do at generating realistic turbulence?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2800" y="1363127"/>
            <a:ext cx="406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/>
              <a:t>How do the statistics calculated from the model output compare to those from the observations? </a:t>
            </a:r>
          </a:p>
        </p:txBody>
      </p:sp>
    </p:spTree>
    <p:extLst>
      <p:ext uri="{BB962C8B-B14F-4D97-AF65-F5344CB8AC3E}">
        <p14:creationId xmlns:p14="http://schemas.microsoft.com/office/powerpoint/2010/main" val="17292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 to Tidal Energy</a:t>
            </a:r>
          </a:p>
          <a:p>
            <a:r>
              <a:rPr lang="en-US" sz="3200" dirty="0" smtClean="0"/>
              <a:t>Introduction to the Problem</a:t>
            </a:r>
          </a:p>
          <a:p>
            <a:r>
              <a:rPr lang="en-US" sz="3200" dirty="0" smtClean="0"/>
              <a:t>Anisotropy, Coherence, and Intermittency</a:t>
            </a:r>
          </a:p>
          <a:p>
            <a:pPr lvl="1"/>
            <a:r>
              <a:rPr lang="en-US" sz="2800" dirty="0"/>
              <a:t>Observations and Metrics</a:t>
            </a:r>
            <a:endParaRPr lang="en-US" sz="2800" dirty="0" smtClean="0"/>
          </a:p>
          <a:p>
            <a:pPr lvl="1"/>
            <a:r>
              <a:rPr lang="en-US" sz="2800" dirty="0" smtClean="0"/>
              <a:t>Parameterization Results</a:t>
            </a:r>
          </a:p>
          <a:p>
            <a:r>
              <a:rPr lang="en-US" sz="3200" dirty="0" smtClean="0"/>
              <a:t>Preliminary Statistical Model Results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4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657"/>
            <a:ext cx="8229600" cy="990600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pyTurbSim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723"/>
            <a:ext cx="8229600" cy="4876800"/>
          </a:xfrm>
        </p:spPr>
        <p:txBody>
          <a:bodyPr/>
          <a:lstStyle/>
          <a:p>
            <a:r>
              <a:rPr lang="en-US" dirty="0" smtClean="0"/>
              <a:t>Stochastic turbulence generator</a:t>
            </a:r>
          </a:p>
          <a:p>
            <a:pPr lvl="1"/>
            <a:r>
              <a:rPr lang="en-US" dirty="0" smtClean="0"/>
              <a:t>Inputs: </a:t>
            </a:r>
          </a:p>
          <a:p>
            <a:pPr lvl="2"/>
            <a:r>
              <a:rPr lang="en-US" dirty="0" smtClean="0"/>
              <a:t>Background mean flow profile</a:t>
            </a:r>
          </a:p>
          <a:p>
            <a:pPr lvl="2"/>
            <a:r>
              <a:rPr lang="en-US" dirty="0" smtClean="0"/>
              <a:t>Spectral density curve</a:t>
            </a:r>
          </a:p>
          <a:p>
            <a:pPr lvl="2"/>
            <a:r>
              <a:rPr lang="en-US" dirty="0" smtClean="0"/>
              <a:t>Turbulence intensity and Reynolds stresses</a:t>
            </a:r>
          </a:p>
          <a:p>
            <a:pPr lvl="1"/>
            <a:r>
              <a:rPr lang="en-US" dirty="0" smtClean="0"/>
              <a:t>Method:</a:t>
            </a:r>
          </a:p>
          <a:p>
            <a:pPr lvl="2"/>
            <a:r>
              <a:rPr lang="en-US" dirty="0" smtClean="0"/>
              <a:t>Inverse fast Fourier transform</a:t>
            </a:r>
          </a:p>
          <a:p>
            <a:pPr lvl="2"/>
            <a:r>
              <a:rPr lang="en-US" dirty="0" smtClean="0"/>
              <a:t>Optional additional spatial coherence function</a:t>
            </a:r>
            <a:endParaRPr lang="en-US" dirty="0"/>
          </a:p>
          <a:p>
            <a:pPr lvl="1"/>
            <a:r>
              <a:rPr lang="en-US" dirty="0" smtClean="0"/>
              <a:t>Outputs:</a:t>
            </a:r>
          </a:p>
          <a:p>
            <a:pPr lvl="2"/>
            <a:r>
              <a:rPr lang="en-US" dirty="0" smtClean="0"/>
              <a:t>Three-component velocity time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79304"/>
              </p:ext>
            </p:extLst>
          </p:nvPr>
        </p:nvGraphicFramePr>
        <p:xfrm>
          <a:off x="6178561" y="1612411"/>
          <a:ext cx="2516706" cy="355662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15615"/>
                <a:gridCol w="1201091"/>
              </a:tblGrid>
              <a:tr h="26483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Model Input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5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Latitude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48N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5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Depth (</a:t>
                      </a:r>
                      <a:r>
                        <a:rPr lang="en-US" sz="1200" b="0" dirty="0" err="1" smtClean="0"/>
                        <a:t>RefHt</a:t>
                      </a:r>
                      <a:r>
                        <a:rPr lang="en-US" sz="1200" b="0" dirty="0" smtClean="0"/>
                        <a:t>)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22m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9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U</a:t>
                      </a:r>
                      <a:r>
                        <a:rPr lang="en-US" sz="1200" b="0" baseline="-25000" dirty="0" err="1" smtClean="0"/>
                        <a:t>ref</a:t>
                      </a:r>
                      <a:endParaRPr lang="en-US" sz="1200" b="0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1.8 m/</a:t>
                      </a:r>
                      <a:r>
                        <a:rPr lang="en-US" sz="1200" b="0" dirty="0" err="1" smtClean="0"/>
                        <a:t>s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6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Sampling Frequency</a:t>
                      </a:r>
                      <a:r>
                        <a:rPr lang="en-US" sz="1200" b="0" baseline="0" dirty="0" smtClean="0"/>
                        <a:t> (</a:t>
                      </a:r>
                      <a:r>
                        <a:rPr lang="en-US" sz="1200" b="0" baseline="0" dirty="0" err="1" smtClean="0"/>
                        <a:t>timestep</a:t>
                      </a:r>
                      <a:r>
                        <a:rPr lang="en-US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10 Hz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85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/>
                        <a:t>Hub Height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4.7</a:t>
                      </a:r>
                      <a:r>
                        <a:rPr lang="en-US" sz="1200" b="0" baseline="0" dirty="0" smtClean="0"/>
                        <a:t>m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" b="0" dirty="0" smtClean="0"/>
                        <a:t>___________________</a:t>
                      </a:r>
                      <a:endParaRPr lang="en-US" sz="3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u’w</a:t>
                      </a:r>
                      <a:r>
                        <a:rPr lang="en-US" sz="1200" b="0" dirty="0" smtClean="0"/>
                        <a:t>’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.0011 m</a:t>
                      </a:r>
                      <a:r>
                        <a:rPr lang="en-US" sz="1200" b="0" baseline="30000" dirty="0" smtClean="0"/>
                        <a:t>2</a:t>
                      </a:r>
                      <a:r>
                        <a:rPr lang="en-US" sz="1200" b="0" baseline="0" dirty="0" smtClean="0"/>
                        <a:t>/s</a:t>
                      </a:r>
                      <a:r>
                        <a:rPr lang="en-US" sz="1200" b="0" baseline="30000" dirty="0" smtClean="0"/>
                        <a:t>2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6">
                <a:tc>
                  <a:txBody>
                    <a:bodyPr/>
                    <a:lstStyle/>
                    <a:p>
                      <a:pPr algn="ctr"/>
                      <a:r>
                        <a:rPr lang="en-US" sz="200" b="0" dirty="0" smtClean="0"/>
                        <a:t>__________________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u’v</a:t>
                      </a:r>
                      <a:r>
                        <a:rPr lang="en-US" sz="1200" b="0" dirty="0" smtClean="0"/>
                        <a:t>’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.0009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m</a:t>
                      </a:r>
                      <a:r>
                        <a:rPr lang="en-US" sz="1200" b="0" baseline="30000" dirty="0" smtClean="0"/>
                        <a:t>2</a:t>
                      </a:r>
                      <a:r>
                        <a:rPr lang="en-US" sz="1200" b="0" baseline="0" dirty="0" smtClean="0"/>
                        <a:t>/s</a:t>
                      </a:r>
                      <a:r>
                        <a:rPr lang="en-US" sz="1200" b="0" baseline="30000" dirty="0" smtClean="0"/>
                        <a:t>2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200" b="0" dirty="0" smtClean="0"/>
                        <a:t>_____________________</a:t>
                      </a:r>
                    </a:p>
                    <a:p>
                      <a:pPr algn="ctr"/>
                      <a:r>
                        <a:rPr lang="en-US" sz="1200" b="0" dirty="0" smtClean="0"/>
                        <a:t>v’w’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.0004 m</a:t>
                      </a:r>
                      <a:r>
                        <a:rPr lang="en-US" sz="1200" b="0" baseline="30000" dirty="0" smtClean="0"/>
                        <a:t>2</a:t>
                      </a:r>
                      <a:r>
                        <a:rPr lang="en-US" sz="1200" b="0" baseline="0" dirty="0" smtClean="0"/>
                        <a:t>/s</a:t>
                      </a:r>
                      <a:r>
                        <a:rPr lang="en-US" sz="1200" b="0" baseline="30000" dirty="0" smtClean="0"/>
                        <a:t>2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Turb</a:t>
                      </a:r>
                      <a:r>
                        <a:rPr lang="en-US" sz="1200" b="0" dirty="0" smtClean="0"/>
                        <a:t> Model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TIDAL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Profile Type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H2L (log)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35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2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0"/>
            <a:ext cx="8229600" cy="990600"/>
          </a:xfrm>
        </p:spPr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60"/>
            <a:ext cx="8229600" cy="4876800"/>
          </a:xfrm>
        </p:spPr>
        <p:txBody>
          <a:bodyPr/>
          <a:lstStyle/>
          <a:p>
            <a:r>
              <a:rPr lang="en-US" dirty="0" smtClean="0"/>
              <a:t>Baseline statistics, before coherence is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1" y="1960032"/>
            <a:ext cx="2680441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" y="4130963"/>
            <a:ext cx="2680440" cy="2240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871" y="1960032"/>
            <a:ext cx="5241905" cy="3771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353614" y="2694866"/>
            <a:ext cx="11968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6660" y="6237469"/>
            <a:ext cx="7724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</a:t>
            </a:r>
            <a:r>
              <a:rPr lang="en-US" baseline="-25000" dirty="0" err="1" smtClean="0"/>
              <a:t>u</a:t>
            </a:r>
            <a:r>
              <a:rPr lang="en-US" dirty="0" smtClean="0"/>
              <a:t> (%)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01426" y="5114179"/>
            <a:ext cx="1588894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CTKE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8028" y="3853158"/>
            <a:ext cx="1588894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CTKE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8269024" y="3794666"/>
            <a:ext cx="11968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(m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2778"/>
            <a:ext cx="8229600" cy="9906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9268"/>
            <a:ext cx="8229600" cy="847731"/>
          </a:xfrm>
        </p:spPr>
        <p:txBody>
          <a:bodyPr/>
          <a:lstStyle/>
          <a:p>
            <a:r>
              <a:rPr lang="en-US" dirty="0" smtClean="0"/>
              <a:t>Stay tuned for model results at the Boulder Fluid Seminar December 10</a:t>
            </a:r>
            <a:r>
              <a:rPr lang="en-US" baseline="30000" dirty="0" smtClean="0"/>
              <a:t>th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657"/>
            <a:ext cx="8229600" cy="990600"/>
          </a:xfrm>
        </p:spPr>
        <p:txBody>
          <a:bodyPr/>
          <a:lstStyle/>
          <a:p>
            <a:r>
              <a:rPr lang="en-US" dirty="0" smtClean="0"/>
              <a:t>Tidal Energy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136"/>
            <a:ext cx="8229600" cy="4876800"/>
          </a:xfrm>
        </p:spPr>
        <p:txBody>
          <a:bodyPr/>
          <a:lstStyle/>
          <a:p>
            <a:r>
              <a:rPr lang="en-US" dirty="0" smtClean="0"/>
              <a:t>Clean, renewable, predictable energy source; close to population centers</a:t>
            </a:r>
          </a:p>
          <a:p>
            <a:r>
              <a:rPr lang="en-US" dirty="0" smtClean="0"/>
              <a:t>DOE Resource Assessment: potential 250 </a:t>
            </a:r>
            <a:r>
              <a:rPr lang="en-US" dirty="0" err="1" smtClean="0"/>
              <a:t>TWh</a:t>
            </a:r>
            <a:r>
              <a:rPr lang="en-US" dirty="0" smtClean="0"/>
              <a:t>/year electricity generation (~6% of US usage)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51" y="2990022"/>
            <a:ext cx="5935204" cy="33992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27843" y="2732779"/>
            <a:ext cx="1991734" cy="2265169"/>
            <a:chOff x="7127843" y="4295786"/>
            <a:chExt cx="1991734" cy="2265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12164" r="52721"/>
            <a:stretch/>
          </p:blipFill>
          <p:spPr>
            <a:xfrm>
              <a:off x="7296031" y="4553029"/>
              <a:ext cx="1657231" cy="20079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4443" t="4" r="38734" b="88209"/>
            <a:stretch/>
          </p:blipFill>
          <p:spPr>
            <a:xfrm>
              <a:off x="7127843" y="4295786"/>
              <a:ext cx="1991734" cy="269454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04" y="4326343"/>
            <a:ext cx="2104341" cy="2474253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724768" y="4481435"/>
            <a:ext cx="195398" cy="170954"/>
          </a:xfrm>
          <a:prstGeom prst="rect">
            <a:avLst/>
          </a:prstGeom>
          <a:noFill/>
          <a:ln w="28575" cmpd="sng">
            <a:solidFill>
              <a:srgbClr val="D25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415545" y="4326343"/>
            <a:ext cx="1309224" cy="155092"/>
          </a:xfrm>
          <a:prstGeom prst="line">
            <a:avLst/>
          </a:prstGeom>
          <a:ln>
            <a:solidFill>
              <a:srgbClr val="D25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415545" y="4652389"/>
            <a:ext cx="1504621" cy="2148207"/>
          </a:xfrm>
          <a:prstGeom prst="line">
            <a:avLst/>
          </a:prstGeom>
          <a:ln>
            <a:solidFill>
              <a:srgbClr val="D25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9637" y="6435194"/>
            <a:ext cx="477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www.tidalstreampower.gatech.edu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620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657"/>
            <a:ext cx="8229600" cy="990600"/>
          </a:xfrm>
        </p:spPr>
        <p:txBody>
          <a:bodyPr/>
          <a:lstStyle/>
          <a:p>
            <a:r>
              <a:rPr lang="en-US" dirty="0" smtClean="0"/>
              <a:t>Tidal Energy Conversion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2714"/>
            <a:ext cx="8470031" cy="4876800"/>
          </a:xfrm>
        </p:spPr>
        <p:txBody>
          <a:bodyPr/>
          <a:lstStyle/>
          <a:p>
            <a:r>
              <a:rPr lang="en-US" dirty="0" smtClean="0"/>
              <a:t>Barrages - use pressure differences on either side of a dam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In-Stream Turbine – in the flow, invisible from surface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004" y="1698703"/>
            <a:ext cx="3650222" cy="274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89" y="1698702"/>
            <a:ext cx="2226485" cy="274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4027" b="19014"/>
          <a:stretch/>
        </p:blipFill>
        <p:spPr>
          <a:xfrm>
            <a:off x="2264624" y="4811132"/>
            <a:ext cx="4445000" cy="1836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9889" y="6586899"/>
            <a:ext cx="5507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</a:t>
            </a:r>
            <a:r>
              <a:rPr lang="en-US" sz="900" dirty="0" err="1" smtClean="0"/>
              <a:t>www.infoniac.com</a:t>
            </a:r>
            <a:r>
              <a:rPr lang="en-US" sz="900" dirty="0" smtClean="0"/>
              <a:t>/environment/world-s-biggest-tidal-turbine-to-be-built-in-</a:t>
            </a:r>
            <a:r>
              <a:rPr lang="en-US" sz="900" dirty="0" err="1" smtClean="0"/>
              <a:t>scotland.html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-318700" y="2953728"/>
            <a:ext cx="2426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</a:t>
            </a:r>
            <a:r>
              <a:rPr lang="en-US" sz="900" dirty="0" err="1" smtClean="0"/>
              <a:t>www.darvill.clara.net</a:t>
            </a:r>
            <a:r>
              <a:rPr lang="en-US" sz="900" dirty="0" smtClean="0"/>
              <a:t>/</a:t>
            </a:r>
            <a:r>
              <a:rPr lang="en-US" sz="900" dirty="0" err="1" smtClean="0"/>
              <a:t>altenerg</a:t>
            </a:r>
            <a:r>
              <a:rPr lang="en-US" sz="900" dirty="0" smtClean="0"/>
              <a:t>/</a:t>
            </a:r>
            <a:r>
              <a:rPr lang="en-US" sz="900" dirty="0" err="1" smtClean="0"/>
              <a:t>tidal.htm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1936174" y="2817951"/>
            <a:ext cx="27463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</a:t>
            </a:r>
            <a:r>
              <a:rPr lang="en-US" sz="900" dirty="0" err="1" smtClean="0"/>
              <a:t>www.theecologist.org</a:t>
            </a:r>
            <a:r>
              <a:rPr lang="en-US" sz="900" dirty="0" smtClean="0"/>
              <a:t>/News/</a:t>
            </a:r>
            <a:r>
              <a:rPr lang="en-US" sz="900" dirty="0" err="1" smtClean="0"/>
              <a:t>news_analysis</a:t>
            </a:r>
            <a:r>
              <a:rPr lang="en-US" sz="900" dirty="0" smtClean="0"/>
              <a:t>/67808how_france_eclipsed_the_uk_with_brittany_tidal_success_story.html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4228" y="1887024"/>
            <a:ext cx="1999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Rance</a:t>
            </a:r>
            <a:r>
              <a:rPr lang="en-US" dirty="0" smtClean="0"/>
              <a:t>, France – first and largest tidal barrage in the world: 240 MW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2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657"/>
            <a:ext cx="8229600" cy="990600"/>
          </a:xfrm>
        </p:spPr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951"/>
            <a:ext cx="3496315" cy="4876800"/>
          </a:xfrm>
        </p:spPr>
        <p:txBody>
          <a:bodyPr>
            <a:normAutofit/>
          </a:bodyPr>
          <a:lstStyle/>
          <a:p>
            <a:r>
              <a:rPr lang="en-US" sz="2000" dirty="0"/>
              <a:t>Bay of </a:t>
            </a:r>
            <a:r>
              <a:rPr lang="en-US" sz="2000" dirty="0" smtClean="0"/>
              <a:t>Fundy – </a:t>
            </a:r>
            <a:r>
              <a:rPr lang="en-US" sz="2000" dirty="0"/>
              <a:t>successes and </a:t>
            </a:r>
            <a:r>
              <a:rPr lang="en-US" sz="2000" dirty="0" smtClean="0"/>
              <a:t>setbacks</a:t>
            </a:r>
          </a:p>
          <a:p>
            <a:endParaRPr lang="en-US" sz="2000" dirty="0"/>
          </a:p>
          <a:p>
            <a:r>
              <a:rPr lang="en-US" sz="2000" dirty="0" smtClean="0"/>
              <a:t>European Marine Energy Centre, Orkney, Scotland test center</a:t>
            </a:r>
          </a:p>
          <a:p>
            <a:endParaRPr lang="en-US" sz="2000" dirty="0" smtClean="0"/>
          </a:p>
          <a:p>
            <a:r>
              <a:rPr lang="en-US" sz="2000" dirty="0" smtClean="0"/>
              <a:t>Thorough site characterizations at Admiralty Inlet and Nodule Point, Puget Sound, WA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33" t="27061" r="15614"/>
          <a:stretch/>
        </p:blipFill>
        <p:spPr>
          <a:xfrm>
            <a:off x="3813582" y="1395255"/>
            <a:ext cx="5128398" cy="50628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2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657"/>
            <a:ext cx="8229600" cy="990600"/>
          </a:xfrm>
        </p:spPr>
        <p:txBody>
          <a:bodyPr/>
          <a:lstStyle/>
          <a:p>
            <a:r>
              <a:rPr lang="en-US" dirty="0" smtClean="0"/>
              <a:t>Learning from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597" y="1243147"/>
            <a:ext cx="4427742" cy="3054356"/>
          </a:xfrm>
        </p:spPr>
        <p:txBody>
          <a:bodyPr/>
          <a:lstStyle/>
          <a:p>
            <a:r>
              <a:rPr lang="en-US" dirty="0" smtClean="0"/>
              <a:t>Turbulence effects on power production: turbulence intensity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28" t="3772" r="5045" b="9392"/>
          <a:stretch/>
        </p:blipFill>
        <p:spPr>
          <a:xfrm>
            <a:off x="292863" y="1297105"/>
            <a:ext cx="3295560" cy="1961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344" r="9824" b="4569"/>
          <a:stretch/>
        </p:blipFill>
        <p:spPr>
          <a:xfrm>
            <a:off x="4408660" y="2795661"/>
            <a:ext cx="4672434" cy="372236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2741" y="3909684"/>
            <a:ext cx="3524027" cy="266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Turbulence effects on turbine mechanics (loads and subsequent gear box failures): coherent turbulent kinetic 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741" y="3494185"/>
            <a:ext cx="2711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Kaiser et al 2007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9966" y="6576422"/>
            <a:ext cx="1957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Kelley et al 2005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DFE-9234-9745-9EDD-F65C1924DF1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5956" y="3199098"/>
            <a:ext cx="148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speed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78248" y="1968350"/>
            <a:ext cx="92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00165" y="2816410"/>
            <a:ext cx="375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Red – CTKE</a:t>
            </a:r>
          </a:p>
          <a:p>
            <a:pPr algn="r"/>
            <a:r>
              <a:rPr lang="en-US" dirty="0" smtClean="0"/>
              <a:t>Blue – Dynamic Pressure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7416" y="6436042"/>
            <a:ext cx="18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(seconds)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58879" y="5468372"/>
            <a:ext cx="318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Local Relative Energy Flux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1317" y="4460728"/>
            <a:ext cx="380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Local Dynamic Pressure Response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4068" y="3494185"/>
            <a:ext cx="318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Local CTKE Excitation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4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638"/>
            <a:ext cx="8083296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447800"/>
            <a:ext cx="66997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 the knowledge and experiences of the wind energy industry to further the development of tidal energy, focusing on turbulence.</a:t>
            </a:r>
          </a:p>
          <a:p>
            <a:r>
              <a:rPr lang="en-US" dirty="0" smtClean="0"/>
              <a:t>Do a thorough physical description of the turbulence that will affect a tidal turbine</a:t>
            </a:r>
          </a:p>
          <a:p>
            <a:pPr lvl="1"/>
            <a:r>
              <a:rPr lang="en-US" dirty="0" smtClean="0"/>
              <a:t>Site </a:t>
            </a:r>
            <a:r>
              <a:rPr lang="en-US" dirty="0"/>
              <a:t>c</a:t>
            </a:r>
            <a:r>
              <a:rPr lang="en-US" dirty="0" smtClean="0"/>
              <a:t>lassification for decision-making</a:t>
            </a:r>
          </a:p>
          <a:p>
            <a:pPr lvl="1"/>
            <a:r>
              <a:rPr lang="en-US" dirty="0" smtClean="0"/>
              <a:t>Describe realistic turbulence with metrics that can be used to improve models</a:t>
            </a:r>
          </a:p>
          <a:p>
            <a:pPr lvl="2"/>
            <a:r>
              <a:rPr lang="en-US" dirty="0" smtClean="0"/>
              <a:t>Turbulent in-flow generators: National Renewable Energy Laboratory’s </a:t>
            </a:r>
            <a:r>
              <a:rPr lang="en-US" dirty="0" err="1" smtClean="0"/>
              <a:t>TurbSim/pyTurbSim</a:t>
            </a:r>
            <a:endParaRPr lang="en-US" dirty="0" smtClean="0"/>
          </a:p>
          <a:p>
            <a:pPr lvl="2"/>
            <a:r>
              <a:rPr lang="en-US" dirty="0" smtClean="0"/>
              <a:t>Tidal Array scale: ROMS</a:t>
            </a:r>
          </a:p>
          <a:p>
            <a:pPr lvl="2"/>
            <a:r>
              <a:rPr lang="en-US" dirty="0" smtClean="0"/>
              <a:t>Turbine scale: 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438F-0A17-0241-9753-90C0FBB579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0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65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Nodule Point, Puget Sound, WA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438F-0A17-0241-9753-90C0FBB5799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468342"/>
              </p:ext>
            </p:extLst>
          </p:nvPr>
        </p:nvGraphicFramePr>
        <p:xfrm>
          <a:off x="692160" y="1523797"/>
          <a:ext cx="2654788" cy="329846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87798"/>
                <a:gridCol w="1266990"/>
              </a:tblGrid>
              <a:tr h="277191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9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Latitude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N 48 01.924’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9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Longitude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W 122 39.689’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9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Depth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22m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2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Dates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Feb 17-21, 2011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2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Sampling Frequency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32 Hz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9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Noise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0.02 m/</a:t>
                      </a:r>
                      <a:r>
                        <a:rPr lang="en-US" sz="1200" b="0" dirty="0" err="1" smtClean="0"/>
                        <a:t>s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2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Proposed</a:t>
                      </a:r>
                      <a:r>
                        <a:rPr lang="en-US" sz="1200" b="0" baseline="0" dirty="0" smtClean="0"/>
                        <a:t> Hub Height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4.7</a:t>
                      </a:r>
                      <a:r>
                        <a:rPr lang="en-US" sz="1200" b="0" baseline="0" dirty="0" smtClean="0"/>
                        <a:t>m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2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Hub</a:t>
                      </a:r>
                      <a:r>
                        <a:rPr lang="en-US" sz="1200" b="0" baseline="0" dirty="0" smtClean="0"/>
                        <a:t> Height Max. Velocity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1.8 m/</a:t>
                      </a:r>
                      <a:r>
                        <a:rPr lang="en-US" sz="1200" b="0" dirty="0" err="1" smtClean="0"/>
                        <a:t>s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97137" y="6557980"/>
            <a:ext cx="20124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Thomson</a:t>
            </a:r>
            <a:r>
              <a:rPr lang="en-US" sz="1300" dirty="0"/>
              <a:t> </a:t>
            </a:r>
            <a:r>
              <a:rPr lang="en-US" sz="1300" dirty="0" smtClean="0"/>
              <a:t>et al, 2012</a:t>
            </a:r>
            <a:endParaRPr lang="en-US" sz="13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048" y="1243178"/>
            <a:ext cx="5078953" cy="41615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81083" y="5404692"/>
            <a:ext cx="6516054" cy="1445674"/>
            <a:chOff x="692160" y="5398457"/>
            <a:chExt cx="5473679" cy="13088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4796" t="8906" r="9060" b="70240"/>
            <a:stretch/>
          </p:blipFill>
          <p:spPr>
            <a:xfrm>
              <a:off x="692160" y="5398457"/>
              <a:ext cx="5473679" cy="94713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15236" t="89294" r="9061" b="2740"/>
            <a:stretch/>
          </p:blipFill>
          <p:spPr>
            <a:xfrm>
              <a:off x="1355571" y="6345592"/>
              <a:ext cx="4810268" cy="361751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</p:spTree>
    <p:extLst>
      <p:ext uri="{BB962C8B-B14F-4D97-AF65-F5344CB8AC3E}">
        <p14:creationId xmlns:p14="http://schemas.microsoft.com/office/powerpoint/2010/main" val="189570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20" y="317486"/>
            <a:ext cx="7772400" cy="990600"/>
          </a:xfrm>
        </p:spPr>
        <p:txBody>
          <a:bodyPr/>
          <a:lstStyle/>
          <a:p>
            <a:r>
              <a:rPr lang="en-US" dirty="0" smtClean="0"/>
              <a:t>Turbulence Metrics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1344719"/>
            <a:ext cx="4120895" cy="3156075"/>
          </a:xfrm>
        </p:spPr>
        <p:txBody>
          <a:bodyPr>
            <a:normAutofit/>
          </a:bodyPr>
          <a:lstStyle/>
          <a:p>
            <a:r>
              <a:rPr lang="en-US" dirty="0" smtClean="0"/>
              <a:t>Turbulence Intensity: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sz="600" dirty="0"/>
          </a:p>
          <a:p>
            <a:endParaRPr lang="en-US" dirty="0" smtClean="0"/>
          </a:p>
          <a:p>
            <a:r>
              <a:rPr lang="en-US" dirty="0" smtClean="0"/>
              <a:t>Coherent Turbulent Kinetic Energy:</a:t>
            </a:r>
          </a:p>
          <a:p>
            <a:endParaRPr lang="en-US" sz="800" dirty="0" smtClean="0"/>
          </a:p>
          <a:p>
            <a:endParaRPr lang="en-US" sz="2100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6077"/>
            <a:ext cx="1066800" cy="329184"/>
          </a:xfrm>
        </p:spPr>
        <p:txBody>
          <a:bodyPr/>
          <a:lstStyle/>
          <a:p>
            <a:fld id="{E7A0438F-0A17-0241-9753-90C0FBB5799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694733"/>
              </p:ext>
            </p:extLst>
          </p:nvPr>
        </p:nvGraphicFramePr>
        <p:xfrm>
          <a:off x="1253483" y="2028534"/>
          <a:ext cx="2556517" cy="92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4" imgW="1435100" imgH="533400" progId="Equation.DSMT4">
                  <p:embed/>
                </p:oleObj>
              </mc:Choice>
              <mc:Fallback>
                <p:oleObj name="Equation" r:id="rId4" imgW="1435100" imgH="5334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483" y="2028534"/>
                        <a:ext cx="2556517" cy="92125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034" b="5053"/>
          <a:stretch/>
        </p:blipFill>
        <p:spPr>
          <a:xfrm>
            <a:off x="4771432" y="1031244"/>
            <a:ext cx="4372567" cy="346955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532411"/>
              </p:ext>
            </p:extLst>
          </p:nvPr>
        </p:nvGraphicFramePr>
        <p:xfrm>
          <a:off x="781340" y="4619667"/>
          <a:ext cx="44053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7" imgW="2413000" imgH="393700" progId="Equation.DSMT4">
                  <p:embed/>
                </p:oleObj>
              </mc:Choice>
              <mc:Fallback>
                <p:oleObj name="Equation" r:id="rId7" imgW="2413000" imgH="3937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40" y="4619667"/>
                        <a:ext cx="4405313" cy="696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4186" y="2765120"/>
            <a:ext cx="1648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 u (m/s)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999093" y="2480415"/>
            <a:ext cx="119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</a:t>
            </a:r>
            <a:r>
              <a:rPr lang="en-US" baseline="-25000" dirty="0" err="1" smtClean="0"/>
              <a:t>u</a:t>
            </a:r>
            <a:r>
              <a:rPr lang="en-US" dirty="0" smtClean="0"/>
              <a:t> (%)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72076" y="1757490"/>
            <a:ext cx="1648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StDev</a:t>
            </a:r>
            <a:r>
              <a:rPr lang="en-US" dirty="0" smtClean="0"/>
              <a:t> u (m/s)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0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2156</TotalTime>
  <Words>1828</Words>
  <Application>Microsoft Macintosh PowerPoint</Application>
  <PresentationFormat>On-screen Show (4:3)</PresentationFormat>
  <Paragraphs>307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Clarity</vt:lpstr>
      <vt:lpstr>Equation</vt:lpstr>
      <vt:lpstr>Characterizing Turbulence at a Prospective Tidal Energy Site: Observational Data  Analysis</vt:lpstr>
      <vt:lpstr>Outline</vt:lpstr>
      <vt:lpstr>Tidal Energy Resource</vt:lpstr>
      <vt:lpstr>Tidal Energy Conversion Technology</vt:lpstr>
      <vt:lpstr>Where are we now?</vt:lpstr>
      <vt:lpstr>Learning from Wind</vt:lpstr>
      <vt:lpstr>Goals</vt:lpstr>
      <vt:lpstr>Nodule Point, Puget Sound, WA</vt:lpstr>
      <vt:lpstr>Turbulence Metrics</vt:lpstr>
      <vt:lpstr>Turbulence Metrics</vt:lpstr>
      <vt:lpstr>Physical Turbulence</vt:lpstr>
      <vt:lpstr>Coherence</vt:lpstr>
      <vt:lpstr>Intermittency</vt:lpstr>
      <vt:lpstr>Anisotropy</vt:lpstr>
      <vt:lpstr>Parameterization</vt:lpstr>
      <vt:lpstr>Parameterization: Shape</vt:lpstr>
      <vt:lpstr>Parameterization: Size</vt:lpstr>
      <vt:lpstr>Conclusions</vt:lpstr>
      <vt:lpstr>Next step…</vt:lpstr>
      <vt:lpstr>Introduction to pyTurbSim</vt:lpstr>
      <vt:lpstr>PowerPoint Presentation</vt:lpstr>
      <vt:lpstr>Preliminary Results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Turbulence at a Prospective Tidal Energy Site: Observational Data Analysis</dc:title>
  <dc:creator>Katherine McCaffrey</dc:creator>
  <cp:lastModifiedBy>Katherine McCaffrey</cp:lastModifiedBy>
  <cp:revision>77</cp:revision>
  <dcterms:created xsi:type="dcterms:W3CDTF">2013-11-18T21:16:00Z</dcterms:created>
  <dcterms:modified xsi:type="dcterms:W3CDTF">2013-11-18T22:35:30Z</dcterms:modified>
</cp:coreProperties>
</file>